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710" r:id="rId5"/>
  </p:sldMasterIdLst>
  <p:notesMasterIdLst>
    <p:notesMasterId r:id="rId19"/>
  </p:notesMasterIdLst>
  <p:handoutMasterIdLst>
    <p:handoutMasterId r:id="rId20"/>
  </p:handoutMasterIdLst>
  <p:sldIdLst>
    <p:sldId id="267" r:id="rId6"/>
    <p:sldId id="979" r:id="rId7"/>
    <p:sldId id="257" r:id="rId8"/>
    <p:sldId id="258" r:id="rId9"/>
    <p:sldId id="259" r:id="rId10"/>
    <p:sldId id="260" r:id="rId11"/>
    <p:sldId id="262" r:id="rId12"/>
    <p:sldId id="263" r:id="rId13"/>
    <p:sldId id="264" r:id="rId14"/>
    <p:sldId id="261" r:id="rId15"/>
    <p:sldId id="265" r:id="rId16"/>
    <p:sldId id="266" r:id="rId17"/>
    <p:sldId id="270" r:id="rId18"/>
  </p:sldIdLst>
  <p:sldSz cx="12192000" cy="6858000"/>
  <p:notesSz cx="6950075" cy="9236075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biya Lallani" initials="RL" lastIdx="1" clrIdx="0"/>
  <p:cmAuthor id="2" name="Michael Dolenko" initials="MD" lastIdx="41" clrIdx="1">
    <p:extLst>
      <p:ext uri="{19B8F6BF-5375-455C-9EA6-DF929625EA0E}">
        <p15:presenceInfo xmlns:p15="http://schemas.microsoft.com/office/powerpoint/2012/main" userId="S::michaeld@phase-5.com::f5228c93-4f90-46b7-8b95-650fd8798f1c" providerId="AD"/>
      </p:ext>
    </p:extLst>
  </p:cmAuthor>
  <p:cmAuthor id="3" name="Ayan Abdi" initials="AA" lastIdx="10" clrIdx="2">
    <p:extLst>
      <p:ext uri="{19B8F6BF-5375-455C-9EA6-DF929625EA0E}">
        <p15:presenceInfo xmlns:p15="http://schemas.microsoft.com/office/powerpoint/2012/main" userId="S::ayana@phase-5.com::fe199d2b-ba8f-4499-b4cf-a4bd08b1dec8" providerId="AD"/>
      </p:ext>
    </p:extLst>
  </p:cmAuthor>
  <p:cmAuthor id="4" name="Christine Sorensen" initials="CS" lastIdx="5" clrIdx="3">
    <p:extLst>
      <p:ext uri="{19B8F6BF-5375-455C-9EA6-DF929625EA0E}">
        <p15:presenceInfo xmlns:p15="http://schemas.microsoft.com/office/powerpoint/2012/main" userId="S::christines@phase-5.com::9738773f-3943-438b-92e7-e081ce56ad9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9DC0"/>
    <a:srgbClr val="8BBFE0"/>
    <a:srgbClr val="6299B2"/>
    <a:srgbClr val="73A5BB"/>
    <a:srgbClr val="70AABE"/>
    <a:srgbClr val="7AAEB4"/>
    <a:srgbClr val="7B98B3"/>
    <a:srgbClr val="83A6AB"/>
    <a:srgbClr val="7C8EB2"/>
    <a:srgbClr val="0B37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9"/>
    <p:restoredTop sz="93210" autoAdjust="0"/>
  </p:normalViewPr>
  <p:slideViewPr>
    <p:cSldViewPr snapToGrid="0">
      <p:cViewPr varScale="1">
        <p:scale>
          <a:sx n="76" d="100"/>
          <a:sy n="76" d="100"/>
        </p:scale>
        <p:origin x="82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88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0CEC47F2-03D3-ED45-A322-64DBF1BD71B6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81ED1F55-D906-0540-BC1F-04483579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0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9079C49C-0A3D-4775-B5B2-C9EA809B2A0A}" type="datetimeFigureOut">
              <a:rPr lang="en-CA" smtClean="0"/>
              <a:pPr/>
              <a:t>2021-02-25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64093FC7-F091-479E-8F08-F9DD95C05FA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667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093FC7-F091-479E-8F08-F9DD95C05FAE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0282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Customer Experience Can’t Be Done is a Silo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093FC7-F091-479E-8F08-F9DD95C05FAE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1661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Customer Experience Can’t Be Done is a Silo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093FC7-F091-479E-8F08-F9DD95C05FAE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0032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093FC7-F091-479E-8F08-F9DD95C05FAE}" type="slidenum">
              <a:rPr lang="en-CA" smtClean="0"/>
              <a:pPr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874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2489" y="5291700"/>
            <a:ext cx="6322021" cy="432048"/>
          </a:xfrm>
        </p:spPr>
        <p:txBody>
          <a:bodyPr>
            <a:noAutofit/>
          </a:bodyPr>
          <a:lstStyle>
            <a:lvl1pPr marL="0" indent="0" algn="l">
              <a:buNone/>
              <a:defRPr sz="2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Client name</a:t>
            </a:r>
            <a:endParaRPr lang="en-CA"/>
          </a:p>
        </p:txBody>
      </p:sp>
      <p:sp>
        <p:nvSpPr>
          <p:cNvPr id="18" name="Title 10"/>
          <p:cNvSpPr>
            <a:spLocks noGrp="1"/>
          </p:cNvSpPr>
          <p:nvPr>
            <p:ph type="title" hasCustomPrompt="1"/>
          </p:nvPr>
        </p:nvSpPr>
        <p:spPr>
          <a:xfrm>
            <a:off x="742489" y="3283192"/>
            <a:ext cx="10958444" cy="1748512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 b="1" i="0" spc="-30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Click to edit Project title</a:t>
            </a:r>
            <a:endParaRPr lang="en-CA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42489" y="5768975"/>
            <a:ext cx="3078162" cy="403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report date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572899" y="685800"/>
            <a:ext cx="2714625" cy="956256"/>
          </a:xfrm>
        </p:spPr>
        <p:txBody>
          <a:bodyPr/>
          <a:lstStyle>
            <a:lvl1pPr>
              <a:defRPr i="1"/>
            </a:lvl1pPr>
          </a:lstStyle>
          <a:p>
            <a:r>
              <a:rPr lang="en-CA"/>
              <a:t>Replace with client logo image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C66F45E3-116E-F242-A214-65F2371C49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88039"/>
            <a:ext cx="31115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3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9" y="139799"/>
            <a:ext cx="11447175" cy="576064"/>
          </a:xfrm>
          <a:prstGeom prst="rect">
            <a:avLst/>
          </a:prstGeom>
        </p:spPr>
        <p:txBody>
          <a:bodyPr lIns="0"/>
          <a:lstStyle>
            <a:lvl1pPr>
              <a:defRPr sz="2400" b="1" i="0" spc="-1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92706" y="6352618"/>
            <a:ext cx="986469" cy="261610"/>
          </a:xfrm>
          <a:noFill/>
        </p:spPr>
        <p:txBody>
          <a:bodyPr wrap="square" rtlCol="0">
            <a:spAutoFit/>
          </a:bodyPr>
          <a:lstStyle>
            <a:lvl1pPr algn="r">
              <a:defRPr lang="en-CA" sz="1100" b="1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5C80F023-E63B-4AB5-8D35-7189DEB9BB65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5D6447-5199-B647-8E9E-BE0309915F07}"/>
              </a:ext>
            </a:extLst>
          </p:cNvPr>
          <p:cNvSpPr txBox="1"/>
          <p:nvPr userDrawn="1"/>
        </p:nvSpPr>
        <p:spPr>
          <a:xfrm>
            <a:off x="312824" y="6314147"/>
            <a:ext cx="96104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dirty="0">
                <a:solidFill>
                  <a:schemeClr val="tx1"/>
                </a:solidFill>
              </a:rPr>
              <a:t>Phase 5   </a:t>
            </a:r>
            <a:r>
              <a:rPr lang="en-CA" sz="1100" b="1" dirty="0">
                <a:solidFill>
                  <a:schemeClr val="bg1">
                    <a:lumMod val="65000"/>
                  </a:schemeClr>
                </a:solidFill>
              </a:rPr>
              <a:t>|</a:t>
            </a:r>
            <a:r>
              <a:rPr lang="en-CA" sz="1100" dirty="0">
                <a:solidFill>
                  <a:schemeClr val="bg1">
                    <a:lumMod val="65000"/>
                  </a:schemeClr>
                </a:solidFill>
              </a:rPr>
              <a:t>   </a:t>
            </a:r>
            <a:r>
              <a:rPr lang="en-US" sz="1100" b="1" dirty="0">
                <a:solidFill>
                  <a:schemeClr val="tx1"/>
                </a:solidFill>
              </a:rPr>
              <a:t>TMG International Inc.</a:t>
            </a:r>
            <a:r>
              <a:rPr lang="en-CA" sz="1100" b="1" dirty="0">
                <a:solidFill>
                  <a:schemeClr val="tx1"/>
                </a:solidFill>
              </a:rPr>
              <a:t>   </a:t>
            </a:r>
            <a:r>
              <a:rPr lang="en-CA" sz="1100" b="1" dirty="0">
                <a:solidFill>
                  <a:schemeClr val="bg1">
                    <a:lumMod val="65000"/>
                  </a:schemeClr>
                </a:solidFill>
              </a:rPr>
              <a:t>|   </a:t>
            </a:r>
            <a:r>
              <a:rPr lang="en-US" sz="1100" dirty="0"/>
              <a:t>Study: State of CX in Canada 2020</a:t>
            </a:r>
            <a:r>
              <a:rPr lang="en-CA" sz="1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CA" sz="1100" b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12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524262"/>
            <a:ext cx="5664000" cy="576064"/>
          </a:xfrm>
          <a:prstGeom prst="rect">
            <a:avLst/>
          </a:prstGeom>
        </p:spPr>
        <p:txBody>
          <a:bodyPr lIns="0"/>
          <a:lstStyle>
            <a:lvl1pPr>
              <a:defRPr sz="2400" b="1" i="0" spc="-1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92706" y="6352618"/>
            <a:ext cx="986469" cy="261610"/>
          </a:xfrm>
          <a:noFill/>
        </p:spPr>
        <p:txBody>
          <a:bodyPr wrap="square" rtlCol="0">
            <a:spAutoFit/>
          </a:bodyPr>
          <a:lstStyle>
            <a:lvl1pPr algn="r">
              <a:defRPr lang="en-CA" sz="1100" b="1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5C80F023-E63B-4AB5-8D35-7189DEB9BB65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5D6447-5199-B647-8E9E-BE0309915F07}"/>
              </a:ext>
            </a:extLst>
          </p:cNvPr>
          <p:cNvSpPr txBox="1"/>
          <p:nvPr userDrawn="1"/>
        </p:nvSpPr>
        <p:spPr>
          <a:xfrm>
            <a:off x="312824" y="6314147"/>
            <a:ext cx="96104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dirty="0">
                <a:solidFill>
                  <a:schemeClr val="tx1"/>
                </a:solidFill>
              </a:rPr>
              <a:t>Phase 5   </a:t>
            </a:r>
            <a:r>
              <a:rPr lang="en-CA" sz="1100" b="1" dirty="0">
                <a:solidFill>
                  <a:schemeClr val="bg1">
                    <a:lumMod val="65000"/>
                  </a:schemeClr>
                </a:solidFill>
              </a:rPr>
              <a:t>|</a:t>
            </a:r>
            <a:r>
              <a:rPr lang="en-CA" sz="1100" dirty="0">
                <a:solidFill>
                  <a:schemeClr val="bg1">
                    <a:lumMod val="65000"/>
                  </a:schemeClr>
                </a:solidFill>
              </a:rPr>
              <a:t>   </a:t>
            </a:r>
            <a:r>
              <a:rPr lang="en-US" sz="1100" b="1" dirty="0">
                <a:solidFill>
                  <a:schemeClr val="tx1"/>
                </a:solidFill>
              </a:rPr>
              <a:t>TMG International Inc.</a:t>
            </a:r>
            <a:r>
              <a:rPr lang="en-CA" sz="1100" b="1" dirty="0">
                <a:solidFill>
                  <a:schemeClr val="tx1"/>
                </a:solidFill>
              </a:rPr>
              <a:t>   </a:t>
            </a:r>
            <a:r>
              <a:rPr lang="en-CA" sz="1100" b="1" dirty="0">
                <a:solidFill>
                  <a:schemeClr val="bg1">
                    <a:lumMod val="65000"/>
                  </a:schemeClr>
                </a:solidFill>
              </a:rPr>
              <a:t>|   </a:t>
            </a:r>
            <a:r>
              <a:rPr lang="en-US" sz="1100" dirty="0"/>
              <a:t>Study: State of CX in Canada 2020</a:t>
            </a:r>
            <a:r>
              <a:rPr lang="en-CA" sz="1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CA" sz="1100" b="1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81B3BE-F72E-464A-9B38-49D36CD83924}"/>
              </a:ext>
            </a:extLst>
          </p:cNvPr>
          <p:cNvCxnSpPr>
            <a:cxnSpLocks/>
          </p:cNvCxnSpPr>
          <p:nvPr userDrawn="1"/>
        </p:nvCxnSpPr>
        <p:spPr>
          <a:xfrm>
            <a:off x="446808" y="375524"/>
            <a:ext cx="86244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48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92706" y="6352618"/>
            <a:ext cx="986469" cy="261610"/>
          </a:xfrm>
          <a:noFill/>
        </p:spPr>
        <p:txBody>
          <a:bodyPr wrap="square" rtlCol="0">
            <a:spAutoFit/>
          </a:bodyPr>
          <a:lstStyle>
            <a:lvl1pPr algn="r">
              <a:defRPr lang="en-CA" sz="1100" b="1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5C80F023-E63B-4AB5-8D35-7189DEB9BB65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5D6447-5199-B647-8E9E-BE0309915F07}"/>
              </a:ext>
            </a:extLst>
          </p:cNvPr>
          <p:cNvSpPr txBox="1"/>
          <p:nvPr userDrawn="1"/>
        </p:nvSpPr>
        <p:spPr>
          <a:xfrm>
            <a:off x="312824" y="6314147"/>
            <a:ext cx="96104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dirty="0">
                <a:solidFill>
                  <a:schemeClr val="tx1"/>
                </a:solidFill>
              </a:rPr>
              <a:t>Phase 5   </a:t>
            </a:r>
            <a:r>
              <a:rPr lang="en-CA" sz="1100" b="1" dirty="0">
                <a:solidFill>
                  <a:schemeClr val="bg1">
                    <a:lumMod val="65000"/>
                  </a:schemeClr>
                </a:solidFill>
              </a:rPr>
              <a:t>|</a:t>
            </a:r>
            <a:r>
              <a:rPr lang="en-CA" sz="1100" dirty="0">
                <a:solidFill>
                  <a:schemeClr val="bg1">
                    <a:lumMod val="65000"/>
                  </a:schemeClr>
                </a:solidFill>
              </a:rPr>
              <a:t>   </a:t>
            </a:r>
            <a:r>
              <a:rPr lang="en-US" sz="1100" b="1" dirty="0">
                <a:solidFill>
                  <a:schemeClr val="tx1"/>
                </a:solidFill>
              </a:rPr>
              <a:t>TMG International Inc.</a:t>
            </a:r>
            <a:r>
              <a:rPr lang="en-CA" sz="1100" b="1" dirty="0">
                <a:solidFill>
                  <a:schemeClr val="tx1"/>
                </a:solidFill>
              </a:rPr>
              <a:t>   </a:t>
            </a:r>
            <a:r>
              <a:rPr lang="en-CA" sz="1100" b="1" dirty="0">
                <a:solidFill>
                  <a:schemeClr val="bg1">
                    <a:lumMod val="65000"/>
                  </a:schemeClr>
                </a:solidFill>
              </a:rPr>
              <a:t>|   </a:t>
            </a:r>
            <a:r>
              <a:rPr lang="en-US" sz="1100" dirty="0"/>
              <a:t>Study: State of CX in Canada 2020</a:t>
            </a:r>
            <a:r>
              <a:rPr lang="en-CA" sz="1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CA" sz="1100" b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526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peci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26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E94F6C-484F-AF42-A3CA-49FE35B674D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D067811-86A6-4F45-AB31-4291EC6C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2706" y="6352618"/>
            <a:ext cx="986469" cy="261610"/>
          </a:xfrm>
          <a:noFill/>
        </p:spPr>
        <p:txBody>
          <a:bodyPr wrap="square" rtlCol="0">
            <a:spAutoFit/>
          </a:bodyPr>
          <a:lstStyle>
            <a:lvl1pPr algn="r">
              <a:defRPr lang="en-CA" sz="1100" b="1" smtClean="0">
                <a:solidFill>
                  <a:schemeClr val="bg1"/>
                </a:solidFill>
              </a:defRPr>
            </a:lvl1pPr>
          </a:lstStyle>
          <a:p>
            <a:fld id="{5C80F023-E63B-4AB5-8D35-7189DEB9BB65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DDF383-C70F-4F4D-801C-C8571BC185AE}"/>
              </a:ext>
            </a:extLst>
          </p:cNvPr>
          <p:cNvSpPr txBox="1"/>
          <p:nvPr userDrawn="1"/>
        </p:nvSpPr>
        <p:spPr>
          <a:xfrm>
            <a:off x="312824" y="6314147"/>
            <a:ext cx="96104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dirty="0">
                <a:solidFill>
                  <a:schemeClr val="bg1"/>
                </a:solidFill>
              </a:rPr>
              <a:t>Phase 5   |</a:t>
            </a:r>
            <a:r>
              <a:rPr lang="en-CA" sz="1100" dirty="0">
                <a:solidFill>
                  <a:schemeClr val="bg1"/>
                </a:solidFill>
              </a:rPr>
              <a:t>   </a:t>
            </a:r>
            <a:r>
              <a:rPr lang="en-US" sz="1100" b="1" dirty="0">
                <a:solidFill>
                  <a:schemeClr val="bg1"/>
                </a:solidFill>
              </a:rPr>
              <a:t>TMG International Inc.</a:t>
            </a:r>
            <a:r>
              <a:rPr lang="en-CA" sz="1100" b="1" dirty="0">
                <a:solidFill>
                  <a:schemeClr val="bg1"/>
                </a:solidFill>
              </a:rPr>
              <a:t>   |   </a:t>
            </a:r>
            <a:r>
              <a:rPr lang="en-US" sz="1100" dirty="0">
                <a:solidFill>
                  <a:schemeClr val="bg1"/>
                </a:solidFill>
              </a:rPr>
              <a:t>Study: State of CX in Canada 2020</a:t>
            </a:r>
            <a:r>
              <a:rPr lang="en-CA" sz="1100" dirty="0">
                <a:solidFill>
                  <a:schemeClr val="bg1"/>
                </a:solidFill>
              </a:rPr>
              <a:t> </a:t>
            </a:r>
            <a:r>
              <a:rPr lang="en-CA" sz="11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980F4CB-DA4C-3045-A543-31BFE205E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524262"/>
            <a:ext cx="5664000" cy="576064"/>
          </a:xfrm>
          <a:prstGeom prst="rect">
            <a:avLst/>
          </a:prstGeom>
          <a:ln>
            <a:noFill/>
          </a:ln>
        </p:spPr>
        <p:txBody>
          <a:bodyPr lIns="0"/>
          <a:lstStyle>
            <a:lvl1pPr>
              <a:defRPr sz="2400" b="1" i="0" spc="-1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E857C88-8522-7744-A9D9-AA9A809EAC4A}"/>
              </a:ext>
            </a:extLst>
          </p:cNvPr>
          <p:cNvCxnSpPr>
            <a:cxnSpLocks/>
          </p:cNvCxnSpPr>
          <p:nvPr userDrawn="1"/>
        </p:nvCxnSpPr>
        <p:spPr>
          <a:xfrm>
            <a:off x="446808" y="375524"/>
            <a:ext cx="86244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2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standing in a kitchen&#10;&#10;Description automatically generated">
            <a:extLst>
              <a:ext uri="{FF2B5EF4-FFF2-40B4-BE49-F238E27FC236}">
                <a16:creationId xmlns:a16="http://schemas.microsoft.com/office/drawing/2014/main" id="{16747235-546D-A846-830E-166AA0C9AE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B2D912-05DE-7D4E-B2DF-0B228690BFA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D067811-86A6-4F45-AB31-4291EC6C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2706" y="6352618"/>
            <a:ext cx="986469" cy="261610"/>
          </a:xfrm>
          <a:noFill/>
        </p:spPr>
        <p:txBody>
          <a:bodyPr wrap="square" rtlCol="0">
            <a:spAutoFit/>
          </a:bodyPr>
          <a:lstStyle>
            <a:lvl1pPr algn="r">
              <a:defRPr lang="en-CA" sz="1100" b="1" smtClean="0">
                <a:solidFill>
                  <a:schemeClr val="bg1"/>
                </a:solidFill>
              </a:defRPr>
            </a:lvl1pPr>
          </a:lstStyle>
          <a:p>
            <a:fld id="{5C80F023-E63B-4AB5-8D35-7189DEB9BB65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DDF383-C70F-4F4D-801C-C8571BC185AE}"/>
              </a:ext>
            </a:extLst>
          </p:cNvPr>
          <p:cNvSpPr txBox="1"/>
          <p:nvPr userDrawn="1"/>
        </p:nvSpPr>
        <p:spPr>
          <a:xfrm>
            <a:off x="312824" y="6314147"/>
            <a:ext cx="96104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dirty="0">
                <a:solidFill>
                  <a:schemeClr val="bg1"/>
                </a:solidFill>
              </a:rPr>
              <a:t>Phase 5   |</a:t>
            </a:r>
            <a:r>
              <a:rPr lang="en-CA" sz="1100" dirty="0">
                <a:solidFill>
                  <a:schemeClr val="bg1"/>
                </a:solidFill>
              </a:rPr>
              <a:t>   </a:t>
            </a:r>
            <a:r>
              <a:rPr lang="en-US" sz="1100" b="1" dirty="0">
                <a:solidFill>
                  <a:schemeClr val="bg1"/>
                </a:solidFill>
              </a:rPr>
              <a:t>TMG International Inc.</a:t>
            </a:r>
            <a:r>
              <a:rPr lang="en-CA" sz="1100" b="1" dirty="0">
                <a:solidFill>
                  <a:schemeClr val="bg1"/>
                </a:solidFill>
              </a:rPr>
              <a:t>   |   </a:t>
            </a:r>
            <a:r>
              <a:rPr lang="en-US" sz="1100" dirty="0">
                <a:solidFill>
                  <a:schemeClr val="bg1"/>
                </a:solidFill>
              </a:rPr>
              <a:t>Study: State of CX in Canada 2020</a:t>
            </a:r>
            <a:r>
              <a:rPr lang="en-CA" sz="1100" dirty="0">
                <a:solidFill>
                  <a:schemeClr val="bg1"/>
                </a:solidFill>
              </a:rPr>
              <a:t> </a:t>
            </a:r>
            <a:r>
              <a:rPr lang="en-CA" sz="11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191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newsroom.uhc.com/content/dam/newsroom/Fitness2020_Newsroom.jpg">
            <a:extLst>
              <a:ext uri="{FF2B5EF4-FFF2-40B4-BE49-F238E27FC236}">
                <a16:creationId xmlns:a16="http://schemas.microsoft.com/office/drawing/2014/main" id="{11CC0045-15E1-4544-A544-2C031C6449F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B2D912-05DE-7D4E-B2DF-0B228690BFA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D067811-86A6-4F45-AB31-4291EC6C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2706" y="6352618"/>
            <a:ext cx="986469" cy="261610"/>
          </a:xfrm>
          <a:noFill/>
        </p:spPr>
        <p:txBody>
          <a:bodyPr wrap="square" rtlCol="0">
            <a:spAutoFit/>
          </a:bodyPr>
          <a:lstStyle>
            <a:lvl1pPr algn="r">
              <a:defRPr lang="en-CA" sz="1100" b="1" smtClean="0">
                <a:solidFill>
                  <a:schemeClr val="bg1"/>
                </a:solidFill>
              </a:defRPr>
            </a:lvl1pPr>
          </a:lstStyle>
          <a:p>
            <a:fld id="{5C80F023-E63B-4AB5-8D35-7189DEB9BB65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DDF383-C70F-4F4D-801C-C8571BC185AE}"/>
              </a:ext>
            </a:extLst>
          </p:cNvPr>
          <p:cNvSpPr txBox="1"/>
          <p:nvPr userDrawn="1"/>
        </p:nvSpPr>
        <p:spPr>
          <a:xfrm>
            <a:off x="312824" y="6314147"/>
            <a:ext cx="96104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dirty="0">
                <a:solidFill>
                  <a:schemeClr val="bg1"/>
                </a:solidFill>
              </a:rPr>
              <a:t>Phase 5   |</a:t>
            </a:r>
            <a:r>
              <a:rPr lang="en-CA" sz="1100" dirty="0">
                <a:solidFill>
                  <a:schemeClr val="bg1"/>
                </a:solidFill>
              </a:rPr>
              <a:t>   </a:t>
            </a:r>
            <a:r>
              <a:rPr lang="en-US" sz="1100" b="1" dirty="0">
                <a:solidFill>
                  <a:schemeClr val="bg1"/>
                </a:solidFill>
              </a:rPr>
              <a:t>TMG International Inc.</a:t>
            </a:r>
            <a:r>
              <a:rPr lang="en-CA" sz="1100" b="1" dirty="0">
                <a:solidFill>
                  <a:schemeClr val="bg1"/>
                </a:solidFill>
              </a:rPr>
              <a:t>   |   </a:t>
            </a:r>
            <a:r>
              <a:rPr lang="en-US" sz="1100" dirty="0">
                <a:solidFill>
                  <a:schemeClr val="bg1"/>
                </a:solidFill>
              </a:rPr>
              <a:t>Study: State of CX in Canada 2020</a:t>
            </a:r>
            <a:r>
              <a:rPr lang="en-CA" sz="1100" dirty="0">
                <a:solidFill>
                  <a:schemeClr val="bg1"/>
                </a:solidFill>
              </a:rPr>
              <a:t> </a:t>
            </a:r>
            <a:r>
              <a:rPr lang="en-CA" sz="11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748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No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1" y="216002"/>
            <a:ext cx="10806116" cy="576064"/>
          </a:xfrm>
          <a:prstGeom prst="rect">
            <a:avLst/>
          </a:prstGeom>
        </p:spPr>
        <p:txBody>
          <a:bodyPr/>
          <a:lstStyle>
            <a:lvl1pPr>
              <a:defRPr sz="3600" b="1" i="0" spc="-1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196754"/>
            <a:ext cx="10806717" cy="4929412"/>
          </a:xfrm>
        </p:spPr>
        <p:txBody>
          <a:bodyPr>
            <a:noAutofit/>
          </a:bodyPr>
          <a:lstStyle>
            <a:lvl1pPr marL="457195" indent="-457195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90590" indent="-380996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523984" indent="-304796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10000"/>
              </a:lnSpc>
              <a:buClr>
                <a:schemeClr val="tx2"/>
              </a:buCl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10000"/>
              </a:lnSpc>
              <a:buClr>
                <a:schemeClr val="tx2"/>
              </a:buCl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80577" y="6325202"/>
            <a:ext cx="768085" cy="365125"/>
          </a:xfrm>
        </p:spPr>
        <p:txBody>
          <a:bodyPr/>
          <a:lstStyle>
            <a:lvl1pPr>
              <a:defRPr sz="1500" b="1" i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5C80F023-E63B-4AB5-8D35-7189DEB9BB6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Rectangle 4"/>
          <p:cNvSpPr/>
          <p:nvPr userDrawn="1"/>
        </p:nvSpPr>
        <p:spPr>
          <a:xfrm>
            <a:off x="238131" y="6254750"/>
            <a:ext cx="1587529" cy="4921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3688" y="691708"/>
            <a:ext cx="868680" cy="15544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E6B9CCE-26A3-412A-9D57-8F6F2BC49F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12" y="6370899"/>
            <a:ext cx="1199504" cy="239901"/>
          </a:xfrm>
          <a:prstGeom prst="rect">
            <a:avLst/>
          </a:prstGeom>
        </p:spPr>
      </p:pic>
      <p:pic>
        <p:nvPicPr>
          <p:cNvPr id="11" name="Picture 10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4B17A3D7-D674-4CF9-BA14-335802D42A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153" y="6370268"/>
            <a:ext cx="1300168" cy="24053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9D0A0E-4CA4-424A-9728-60D9FF4B14F0}"/>
              </a:ext>
            </a:extLst>
          </p:cNvPr>
          <p:cNvCxnSpPr/>
          <p:nvPr userDrawn="1"/>
        </p:nvCxnSpPr>
        <p:spPr>
          <a:xfrm>
            <a:off x="1805188" y="6360922"/>
            <a:ext cx="0" cy="27977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No 5, No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16002"/>
            <a:ext cx="11246359" cy="576064"/>
          </a:xfrm>
          <a:prstGeom prst="rect">
            <a:avLst/>
          </a:prstGeom>
        </p:spPr>
        <p:txBody>
          <a:bodyPr/>
          <a:lstStyle>
            <a:lvl1pPr>
              <a:defRPr sz="3600" b="1" i="0" spc="-1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196754"/>
            <a:ext cx="11246984" cy="4929412"/>
          </a:xfrm>
        </p:spPr>
        <p:txBody>
          <a:bodyPr>
            <a:noAutofit/>
          </a:bodyPr>
          <a:lstStyle>
            <a:lvl1pPr marL="457195" indent="-457195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90590" indent="-380996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523984" indent="-304796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10000"/>
              </a:lnSpc>
              <a:buClr>
                <a:schemeClr val="tx2"/>
              </a:buCl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10000"/>
              </a:lnSpc>
              <a:buClr>
                <a:schemeClr val="tx2"/>
              </a:buCl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80577" y="6325202"/>
            <a:ext cx="768085" cy="365125"/>
          </a:xfrm>
        </p:spPr>
        <p:txBody>
          <a:bodyPr/>
          <a:lstStyle>
            <a:lvl1pPr>
              <a:defRPr sz="1500" b="1" i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5C80F023-E63B-4AB5-8D35-7189DEB9BB6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Rectangle 4"/>
          <p:cNvSpPr/>
          <p:nvPr userDrawn="1"/>
        </p:nvSpPr>
        <p:spPr>
          <a:xfrm>
            <a:off x="238131" y="6254750"/>
            <a:ext cx="1587529" cy="4921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D8C50AA-B400-4D60-A30B-96750AFB15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12" y="6370899"/>
            <a:ext cx="1199504" cy="239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ntent No graphc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16002"/>
            <a:ext cx="11246359" cy="576064"/>
          </a:xfrm>
          <a:prstGeom prst="rect">
            <a:avLst/>
          </a:prstGeom>
        </p:spPr>
        <p:txBody>
          <a:bodyPr/>
          <a:lstStyle>
            <a:lvl1pPr>
              <a:defRPr sz="3600" b="1" i="0" spc="-1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196754"/>
            <a:ext cx="11246984" cy="4929412"/>
          </a:xfrm>
        </p:spPr>
        <p:txBody>
          <a:bodyPr>
            <a:noAutofit/>
          </a:bodyPr>
          <a:lstStyle>
            <a:lvl1pPr marL="457195" indent="-457195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90590" indent="-380996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523984" indent="-304796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10000"/>
              </a:lnSpc>
              <a:buClr>
                <a:schemeClr val="tx2"/>
              </a:buCl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10000"/>
              </a:lnSpc>
              <a:buClr>
                <a:schemeClr val="tx2"/>
              </a:buCl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80577" y="6325202"/>
            <a:ext cx="768085" cy="365125"/>
          </a:xfrm>
        </p:spPr>
        <p:txBody>
          <a:bodyPr/>
          <a:lstStyle>
            <a:lvl1pPr>
              <a:defRPr sz="1500" b="1" i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5C80F023-E63B-4AB5-8D35-7189DEB9BB6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Rectangle 4"/>
          <p:cNvSpPr/>
          <p:nvPr userDrawn="1"/>
        </p:nvSpPr>
        <p:spPr>
          <a:xfrm>
            <a:off x="238131" y="6254750"/>
            <a:ext cx="1587529" cy="4921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=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E5D31EE-1F55-47B2-9F06-503205EAE8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12" y="6370899"/>
            <a:ext cx="1199504" cy="239901"/>
          </a:xfrm>
          <a:prstGeom prst="rect">
            <a:avLst/>
          </a:prstGeom>
        </p:spPr>
      </p:pic>
      <p:pic>
        <p:nvPicPr>
          <p:cNvPr id="7" name="Picture 6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64B96F50-6C12-496F-AD29-7C098C622D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153" y="6370268"/>
            <a:ext cx="1300168" cy="24053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95A134-32FB-45C1-8740-C2F5C8E9D671}"/>
              </a:ext>
            </a:extLst>
          </p:cNvPr>
          <p:cNvCxnSpPr/>
          <p:nvPr userDrawn="1"/>
        </p:nvCxnSpPr>
        <p:spPr>
          <a:xfrm>
            <a:off x="1805188" y="6360922"/>
            <a:ext cx="0" cy="27977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indoor, table, board&#10;&#10;Description automatically generated">
            <a:extLst>
              <a:ext uri="{FF2B5EF4-FFF2-40B4-BE49-F238E27FC236}">
                <a16:creationId xmlns:a16="http://schemas.microsoft.com/office/drawing/2014/main" id="{A033A01D-EBD5-2741-8857-CF192875C9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D5B19B-CAA2-CB4E-9938-60EDA1AF5989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2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2489" y="5291700"/>
            <a:ext cx="6322021" cy="432048"/>
          </a:xfrm>
        </p:spPr>
        <p:txBody>
          <a:bodyPr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Client name</a:t>
            </a:r>
            <a:endParaRPr lang="en-CA"/>
          </a:p>
        </p:txBody>
      </p:sp>
      <p:sp>
        <p:nvSpPr>
          <p:cNvPr id="18" name="Title 10"/>
          <p:cNvSpPr>
            <a:spLocks noGrp="1"/>
          </p:cNvSpPr>
          <p:nvPr>
            <p:ph type="title" hasCustomPrompt="1"/>
          </p:nvPr>
        </p:nvSpPr>
        <p:spPr>
          <a:xfrm>
            <a:off x="742489" y="3283192"/>
            <a:ext cx="10958444" cy="1748512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 b="1" i="0" spc="-30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Click to edit Project title</a:t>
            </a:r>
            <a:endParaRPr lang="en-CA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42489" y="5768975"/>
            <a:ext cx="3078162" cy="403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report date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572899" y="685800"/>
            <a:ext cx="2714625" cy="956256"/>
          </a:xfrm>
        </p:spPr>
        <p:txBody>
          <a:bodyPr/>
          <a:lstStyle>
            <a:lvl1pPr>
              <a:defRPr i="1"/>
            </a:lvl1pPr>
          </a:lstStyle>
          <a:p>
            <a:r>
              <a:rPr lang="en-CA"/>
              <a:t>Replace with client logo image</a:t>
            </a:r>
          </a:p>
        </p:txBody>
      </p:sp>
      <p:pic>
        <p:nvPicPr>
          <p:cNvPr id="13" name="Picture 12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7E3F153C-7611-E742-B7DD-64FC1A1719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86043"/>
            <a:ext cx="31115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6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 Sidebar No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8229600" y="0"/>
            <a:ext cx="3962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3688" y="691708"/>
            <a:ext cx="868680" cy="1554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1" y="216002"/>
            <a:ext cx="7563190" cy="576064"/>
          </a:xfrm>
          <a:prstGeom prst="rect">
            <a:avLst/>
          </a:prstGeom>
        </p:spPr>
        <p:txBody>
          <a:bodyPr/>
          <a:lstStyle>
            <a:lvl1pPr>
              <a:defRPr sz="3600" b="1" i="0" spc="-1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3" y="1196754"/>
            <a:ext cx="7563611" cy="4929412"/>
          </a:xfrm>
        </p:spPr>
        <p:txBody>
          <a:bodyPr>
            <a:noAutofit/>
          </a:bodyPr>
          <a:lstStyle>
            <a:lvl1pPr marL="457195" indent="-457195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90590" indent="-380996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523984" indent="-304796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10000"/>
              </a:lnSpc>
              <a:buClr>
                <a:schemeClr val="tx2"/>
              </a:buCl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10000"/>
              </a:lnSpc>
              <a:buClr>
                <a:schemeClr val="tx2"/>
              </a:buCl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80577" y="6325202"/>
            <a:ext cx="768085" cy="365125"/>
          </a:xfrm>
        </p:spPr>
        <p:txBody>
          <a:bodyPr/>
          <a:lstStyle>
            <a:lvl1pPr>
              <a:defRPr sz="1500" b="1" i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5C80F023-E63B-4AB5-8D35-7189DEB9BB6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Rectangle 4"/>
          <p:cNvSpPr/>
          <p:nvPr userDrawn="1"/>
        </p:nvSpPr>
        <p:spPr>
          <a:xfrm>
            <a:off x="238131" y="6254750"/>
            <a:ext cx="1587529" cy="4921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506326" y="625642"/>
            <a:ext cx="2688724" cy="555290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F4F272B9-2DD3-435E-87AA-0887FC7C3F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12" y="6370899"/>
            <a:ext cx="1199504" cy="239901"/>
          </a:xfrm>
          <a:prstGeom prst="rect">
            <a:avLst/>
          </a:prstGeom>
        </p:spPr>
      </p:pic>
      <p:pic>
        <p:nvPicPr>
          <p:cNvPr id="14" name="Picture 13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313E6AB1-41E1-4F42-9CAC-B13F75D37C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153" y="6370268"/>
            <a:ext cx="1300168" cy="24053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859C4D-0AE8-4E1C-ABBB-1F3F9ECFD48C}"/>
              </a:ext>
            </a:extLst>
          </p:cNvPr>
          <p:cNvCxnSpPr/>
          <p:nvPr userDrawn="1"/>
        </p:nvCxnSpPr>
        <p:spPr>
          <a:xfrm>
            <a:off x="1805188" y="6360922"/>
            <a:ext cx="0" cy="27977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 Sidebar N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229600" y="0"/>
            <a:ext cx="3962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16002"/>
            <a:ext cx="7563191" cy="576064"/>
          </a:xfrm>
          <a:prstGeom prst="rect">
            <a:avLst/>
          </a:prstGeom>
        </p:spPr>
        <p:txBody>
          <a:bodyPr/>
          <a:lstStyle>
            <a:lvl1pPr>
              <a:defRPr sz="3600" b="1" i="0" spc="-1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196754"/>
            <a:ext cx="7563612" cy="4929412"/>
          </a:xfrm>
        </p:spPr>
        <p:txBody>
          <a:bodyPr>
            <a:noAutofit/>
          </a:bodyPr>
          <a:lstStyle>
            <a:lvl1pPr marL="457195" indent="-457195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90590" indent="-380996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523984" indent="-304796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10000"/>
              </a:lnSpc>
              <a:buClr>
                <a:schemeClr val="tx2"/>
              </a:buCl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10000"/>
              </a:lnSpc>
              <a:buClr>
                <a:schemeClr val="tx2"/>
              </a:buCl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80577" y="6325202"/>
            <a:ext cx="768085" cy="365125"/>
          </a:xfrm>
        </p:spPr>
        <p:txBody>
          <a:bodyPr/>
          <a:lstStyle>
            <a:lvl1pPr>
              <a:defRPr sz="1500" b="1" i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5C80F023-E63B-4AB5-8D35-7189DEB9BB6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Rectangle 4"/>
          <p:cNvSpPr/>
          <p:nvPr userDrawn="1"/>
        </p:nvSpPr>
        <p:spPr>
          <a:xfrm>
            <a:off x="238131" y="6254750"/>
            <a:ext cx="1587529" cy="4921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506325" y="625642"/>
            <a:ext cx="3429001" cy="555290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5CBEBB-3E53-1146-ABA0-0F35954ADF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3688" y="691708"/>
            <a:ext cx="868680" cy="155448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C6670E0-78A2-4F1E-927F-4E84728683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12" y="6370899"/>
            <a:ext cx="1199504" cy="239901"/>
          </a:xfrm>
          <a:prstGeom prst="rect">
            <a:avLst/>
          </a:prstGeom>
        </p:spPr>
      </p:pic>
      <p:pic>
        <p:nvPicPr>
          <p:cNvPr id="13" name="Picture 12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165388FF-15DF-4A59-B0BE-A03713283A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153" y="6370268"/>
            <a:ext cx="1300168" cy="24053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D121A83-F7BC-4CB4-955B-6276A420702C}"/>
              </a:ext>
            </a:extLst>
          </p:cNvPr>
          <p:cNvCxnSpPr/>
          <p:nvPr userDrawn="1"/>
        </p:nvCxnSpPr>
        <p:spPr>
          <a:xfrm>
            <a:off x="1805188" y="6360922"/>
            <a:ext cx="0" cy="27977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 Sidebar No 5, No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229600" y="0"/>
            <a:ext cx="3962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16002"/>
            <a:ext cx="7563191" cy="576064"/>
          </a:xfrm>
          <a:prstGeom prst="rect">
            <a:avLst/>
          </a:prstGeom>
        </p:spPr>
        <p:txBody>
          <a:bodyPr/>
          <a:lstStyle>
            <a:lvl1pPr>
              <a:defRPr sz="3600" b="1" i="0" spc="-1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196754"/>
            <a:ext cx="7563612" cy="4929412"/>
          </a:xfrm>
        </p:spPr>
        <p:txBody>
          <a:bodyPr>
            <a:noAutofit/>
          </a:bodyPr>
          <a:lstStyle>
            <a:lvl1pPr marL="457195" indent="-457195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90590" indent="-380996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523984" indent="-304796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10000"/>
              </a:lnSpc>
              <a:buClr>
                <a:schemeClr val="tx2"/>
              </a:buCl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10000"/>
              </a:lnSpc>
              <a:buClr>
                <a:schemeClr val="tx2"/>
              </a:buCl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80577" y="6325202"/>
            <a:ext cx="768085" cy="365125"/>
          </a:xfrm>
        </p:spPr>
        <p:txBody>
          <a:bodyPr/>
          <a:lstStyle>
            <a:lvl1pPr>
              <a:defRPr sz="1500" b="1" i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5C80F023-E63B-4AB5-8D35-7189DEB9BB6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Rectangle 4"/>
          <p:cNvSpPr/>
          <p:nvPr userDrawn="1"/>
        </p:nvSpPr>
        <p:spPr>
          <a:xfrm>
            <a:off x="238131" y="6254750"/>
            <a:ext cx="1587529" cy="4921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506325" y="625642"/>
            <a:ext cx="3429001" cy="555290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793AB3D-D1C3-4F00-B025-39DEA244A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12" y="6370899"/>
            <a:ext cx="1199504" cy="239901"/>
          </a:xfrm>
          <a:prstGeom prst="rect">
            <a:avLst/>
          </a:prstGeom>
        </p:spPr>
      </p:pic>
      <p:pic>
        <p:nvPicPr>
          <p:cNvPr id="13" name="Picture 12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C6C609F2-9925-4E6F-87E7-42B6643E0D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153" y="6370268"/>
            <a:ext cx="1300168" cy="24053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8D2683-E168-44C4-A32A-93E46C60BEED}"/>
              </a:ext>
            </a:extLst>
          </p:cNvPr>
          <p:cNvCxnSpPr/>
          <p:nvPr userDrawn="1"/>
        </p:nvCxnSpPr>
        <p:spPr>
          <a:xfrm>
            <a:off x="1805188" y="6360922"/>
            <a:ext cx="0" cy="27977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229600" y="0"/>
            <a:ext cx="3962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16002"/>
            <a:ext cx="7563191" cy="576064"/>
          </a:xfrm>
          <a:prstGeom prst="rect">
            <a:avLst/>
          </a:prstGeom>
        </p:spPr>
        <p:txBody>
          <a:bodyPr/>
          <a:lstStyle>
            <a:lvl1pPr>
              <a:defRPr sz="2400" b="1" i="0" spc="-1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196754"/>
            <a:ext cx="7563612" cy="4929412"/>
          </a:xfrm>
        </p:spPr>
        <p:txBody>
          <a:bodyPr>
            <a:noAutofit/>
          </a:bodyPr>
          <a:lstStyle>
            <a:lvl1pPr marL="457195" indent="-457195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90590" indent="-380996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523984" indent="-304796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10000"/>
              </a:lnSpc>
              <a:buClr>
                <a:schemeClr val="tx2"/>
              </a:buCl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10000"/>
              </a:lnSpc>
              <a:buClr>
                <a:schemeClr val="tx2"/>
              </a:buCl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506325" y="625642"/>
            <a:ext cx="3429001" cy="555290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DEC79643-0977-1849-B459-F0A6A65A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0561" y="6325202"/>
            <a:ext cx="986469" cy="365125"/>
          </a:xfrm>
        </p:spPr>
        <p:txBody>
          <a:bodyPr/>
          <a:lstStyle>
            <a:lvl1pPr>
              <a:defRPr sz="1500" b="1" i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5C80F023-E63B-4AB5-8D35-7189DEB9BB6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32A879-C6C8-E243-A9EC-259E12C9C25C}"/>
              </a:ext>
            </a:extLst>
          </p:cNvPr>
          <p:cNvSpPr/>
          <p:nvPr userDrawn="1"/>
        </p:nvSpPr>
        <p:spPr>
          <a:xfrm>
            <a:off x="238131" y="6254750"/>
            <a:ext cx="1587529" cy="4921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85E9097B-7B04-0048-ADE3-7646A4F615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6428512"/>
            <a:ext cx="910093" cy="182019"/>
          </a:xfrm>
          <a:prstGeom prst="rect">
            <a:avLst/>
          </a:prstGeom>
        </p:spPr>
      </p:pic>
      <p:pic>
        <p:nvPicPr>
          <p:cNvPr id="18" name="Picture 17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1204C778-5B54-F14A-86D7-2009697445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088" y="6418772"/>
            <a:ext cx="986469" cy="18249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939419-B376-BE4E-A4A1-F60F37D38282}"/>
              </a:ext>
            </a:extLst>
          </p:cNvPr>
          <p:cNvCxnSpPr>
            <a:cxnSpLocks/>
          </p:cNvCxnSpPr>
          <p:nvPr userDrawn="1"/>
        </p:nvCxnSpPr>
        <p:spPr>
          <a:xfrm flipH="1">
            <a:off x="1544090" y="6428302"/>
            <a:ext cx="1" cy="17861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21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3688" y="691708"/>
            <a:ext cx="868680" cy="1554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88" y="3494706"/>
            <a:ext cx="10947155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 b="1" i="0" spc="-30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pic>
        <p:nvPicPr>
          <p:cNvPr id="11" name="Picture 10" descr="Tagline&#10;&#10;Market Insights&#10;Innovation&#10;Experience Design&#10;Customer Experience&#10;SMARTER TOGETHER. ">
            <a:extLst>
              <a:ext uri="{FF2B5EF4-FFF2-40B4-BE49-F238E27FC236}">
                <a16:creationId xmlns:a16="http://schemas.microsoft.com/office/drawing/2014/main" id="{70E88F34-BBDA-F54C-B55B-6F4EA1EF5B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00" y="535002"/>
            <a:ext cx="2424605" cy="134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8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No Practice Are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88" y="3494706"/>
            <a:ext cx="10947155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 b="1" i="0" spc="-30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Colo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16002"/>
            <a:ext cx="10800443" cy="576064"/>
          </a:xfrm>
          <a:prstGeom prst="rect">
            <a:avLst/>
          </a:prstGeom>
        </p:spPr>
        <p:txBody>
          <a:bodyPr/>
          <a:lstStyle>
            <a:lvl1pPr>
              <a:defRPr sz="4200" b="1" i="0" spc="-1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80577" y="6325202"/>
            <a:ext cx="768085" cy="365125"/>
          </a:xfrm>
        </p:spPr>
        <p:txBody>
          <a:bodyPr/>
          <a:lstStyle>
            <a:lvl1pPr>
              <a:defRPr sz="1500" b="1" i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5C80F023-E63B-4AB5-8D35-7189DEB9BB6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Rectangle 4"/>
          <p:cNvSpPr/>
          <p:nvPr userDrawn="1"/>
        </p:nvSpPr>
        <p:spPr>
          <a:xfrm>
            <a:off x="238131" y="6254750"/>
            <a:ext cx="1587529" cy="4921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3688" y="691708"/>
            <a:ext cx="868680" cy="155448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sz="half" idx="2"/>
          </p:nvPr>
        </p:nvSpPr>
        <p:spPr>
          <a:xfrm>
            <a:off x="541447" y="2151482"/>
            <a:ext cx="3117777" cy="864096"/>
          </a:xfrm>
          <a:solidFill>
            <a:schemeClr val="accent1"/>
          </a:solidFill>
          <a:ln>
            <a:noFill/>
          </a:ln>
        </p:spPr>
        <p:txBody>
          <a:bodyPr lIns="180000" rIns="180000"/>
          <a:lstStyle>
            <a:lvl1pPr marL="457195" indent="-457195">
              <a:buFontTx/>
              <a:buNone/>
              <a:defRPr sz="2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>
              <a:buNone/>
            </a:pPr>
            <a:r>
              <a:rPr lang="en-US" sz="2666">
                <a:solidFill>
                  <a:schemeClr val="bg1"/>
                </a:solidFill>
              </a:rPr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1"/>
          </p:nvPr>
        </p:nvSpPr>
        <p:spPr>
          <a:xfrm>
            <a:off x="555238" y="3159593"/>
            <a:ext cx="3117777" cy="864096"/>
          </a:xfrm>
          <a:solidFill>
            <a:schemeClr val="accent2"/>
          </a:solidFill>
          <a:ln>
            <a:noFill/>
          </a:ln>
        </p:spPr>
        <p:txBody>
          <a:bodyPr lIns="180000" rIns="180000"/>
          <a:lstStyle>
            <a:lvl1pPr marL="457195" indent="-457195">
              <a:buFontTx/>
              <a:buNone/>
              <a:defRPr sz="1800" b="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>
              <a:buNone/>
            </a:pPr>
            <a:r>
              <a:rPr lang="en-US" sz="2666">
                <a:solidFill>
                  <a:schemeClr val="bg1"/>
                </a:solidFill>
              </a:rPr>
              <a:t>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555238" y="4167705"/>
            <a:ext cx="3117777" cy="864096"/>
          </a:xfrm>
          <a:solidFill>
            <a:schemeClr val="accent3"/>
          </a:solidFill>
          <a:ln>
            <a:noFill/>
          </a:ln>
        </p:spPr>
        <p:txBody>
          <a:bodyPr lIns="180000" rIns="180000"/>
          <a:lstStyle>
            <a:lvl1pPr marL="457195" indent="-457195">
              <a:buFontTx/>
              <a:buNone/>
              <a:defRPr sz="1800" b="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>
              <a:buNone/>
            </a:pPr>
            <a:r>
              <a:rPr lang="en-US" sz="2666">
                <a:solidFill>
                  <a:schemeClr val="bg1"/>
                </a:solidFill>
              </a:rPr>
              <a:t>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282617" y="1690176"/>
            <a:ext cx="3117777" cy="864096"/>
          </a:xfrm>
          <a:solidFill>
            <a:schemeClr val="accent4"/>
          </a:solidFill>
          <a:ln>
            <a:noFill/>
          </a:ln>
        </p:spPr>
        <p:txBody>
          <a:bodyPr lIns="180000" rIns="180000"/>
          <a:lstStyle>
            <a:lvl1pPr marL="457195" indent="-457195">
              <a:buFontTx/>
              <a:buNone/>
              <a:defRPr sz="1800" b="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>
              <a:buNone/>
            </a:pPr>
            <a:r>
              <a:rPr lang="en-US" sz="2666">
                <a:solidFill>
                  <a:schemeClr val="bg1"/>
                </a:solidFill>
              </a:rPr>
              <a:t>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5"/>
          </p:nvPr>
        </p:nvSpPr>
        <p:spPr>
          <a:xfrm>
            <a:off x="4282617" y="2698288"/>
            <a:ext cx="3117777" cy="864096"/>
          </a:xfrm>
          <a:solidFill>
            <a:schemeClr val="accent5"/>
          </a:solidFill>
          <a:ln>
            <a:noFill/>
          </a:ln>
        </p:spPr>
        <p:txBody>
          <a:bodyPr lIns="180000" rIns="180000"/>
          <a:lstStyle>
            <a:lvl1pPr marL="457195" indent="-457195">
              <a:buFontTx/>
              <a:buNone/>
              <a:defRPr sz="1800" b="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>
              <a:buNone/>
            </a:pPr>
            <a:r>
              <a:rPr lang="en-US" sz="2666">
                <a:solidFill>
                  <a:schemeClr val="bg1"/>
                </a:solidFill>
              </a:rPr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6"/>
          </p:nvPr>
        </p:nvSpPr>
        <p:spPr>
          <a:xfrm>
            <a:off x="4282617" y="3706400"/>
            <a:ext cx="3117777" cy="864096"/>
          </a:xfrm>
          <a:solidFill>
            <a:schemeClr val="accent6"/>
          </a:solidFill>
          <a:ln>
            <a:noFill/>
          </a:ln>
        </p:spPr>
        <p:txBody>
          <a:bodyPr lIns="180000" rIns="180000"/>
          <a:lstStyle>
            <a:lvl1pPr marL="457195" indent="-457195">
              <a:buFontTx/>
              <a:buNone/>
              <a:defRPr sz="1800" b="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>
              <a:buNone/>
            </a:pPr>
            <a:r>
              <a:rPr lang="en-US" sz="2666">
                <a:solidFill>
                  <a:schemeClr val="bg1"/>
                </a:solidFill>
              </a:rPr>
              <a:t>Edit Master text styles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7"/>
          </p:nvPr>
        </p:nvSpPr>
        <p:spPr>
          <a:xfrm>
            <a:off x="8262938" y="2073275"/>
            <a:ext cx="3060700" cy="3163888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/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E8A1AA30-4D9F-4349-A21A-305D96CB3E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11" y="6281077"/>
            <a:ext cx="1648615" cy="3297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8229600" y="0"/>
            <a:ext cx="3962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3688" y="691708"/>
            <a:ext cx="868680" cy="1554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1" y="216002"/>
            <a:ext cx="7563190" cy="576064"/>
          </a:xfrm>
          <a:prstGeom prst="rect">
            <a:avLst/>
          </a:prstGeom>
        </p:spPr>
        <p:txBody>
          <a:bodyPr/>
          <a:lstStyle>
            <a:lvl1pPr>
              <a:defRPr sz="3600" b="1" i="0" spc="-1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3" y="1196754"/>
            <a:ext cx="7563611" cy="4929412"/>
          </a:xfrm>
        </p:spPr>
        <p:txBody>
          <a:bodyPr>
            <a:noAutofit/>
          </a:bodyPr>
          <a:lstStyle>
            <a:lvl1pPr marL="457195" indent="-457195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90590" indent="-380996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523984" indent="-304796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10000"/>
              </a:lnSpc>
              <a:buClr>
                <a:schemeClr val="tx2"/>
              </a:buCl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10000"/>
              </a:lnSpc>
              <a:buClr>
                <a:schemeClr val="tx2"/>
              </a:buCl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 </a:t>
            </a:r>
            <a:endParaRPr lang="en-CA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80577" y="6325202"/>
            <a:ext cx="768085" cy="365125"/>
          </a:xfrm>
        </p:spPr>
        <p:txBody>
          <a:bodyPr/>
          <a:lstStyle>
            <a:lvl1pPr>
              <a:defRPr sz="1500" b="1" i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5C80F023-E63B-4AB5-8D35-7189DEB9BB6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Rectangle 4"/>
          <p:cNvSpPr/>
          <p:nvPr userDrawn="1"/>
        </p:nvSpPr>
        <p:spPr>
          <a:xfrm>
            <a:off x="238131" y="6254750"/>
            <a:ext cx="1587529" cy="4921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506326" y="625642"/>
            <a:ext cx="2688724" cy="555290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14" name="Picture 13" descr="Phase 5 Logo">
            <a:extLst>
              <a:ext uri="{FF2B5EF4-FFF2-40B4-BE49-F238E27FC236}">
                <a16:creationId xmlns:a16="http://schemas.microsoft.com/office/drawing/2014/main" id="{A5F3E883-87C7-B743-8FC3-89121EFB31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548" y="6281078"/>
            <a:ext cx="1510027" cy="32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9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C365E-D222-40D4-A89F-88D4D0E57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00D924-8E32-4981-A673-50AEA81C7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72204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124BC2-90D7-4F9B-A728-BDFAB4FEA5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79725"/>
          </a:xfrm>
          <a:prstGeom prst="rect">
            <a:avLst/>
          </a:prstGeom>
          <a:solidFill>
            <a:srgbClr val="7EC234"/>
          </a:solidFill>
          <a:ln>
            <a:noFill/>
          </a:ln>
        </p:spPr>
        <p:txBody>
          <a:bodyPr wrap="none" lIns="91324" tIns="45663" rIns="91324" bIns="45663" anchor="ctr"/>
          <a:lstStyle>
            <a:lvl1pPr marL="24161750" indent="-24161750" defTabSz="1595438" eaLnBrk="0" hangingPunct="0">
              <a:defRPr sz="1600"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37931725" indent="-37474525" defTabSz="1595438" eaLnBrk="0" hangingPunct="0">
              <a:defRPr sz="1600"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defTabSz="1595438" eaLnBrk="0" hangingPunct="0">
              <a:defRPr sz="1600"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defTabSz="1595438" eaLnBrk="0" hangingPunct="0">
              <a:defRPr sz="1600"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defTabSz="1595438" eaLnBrk="0" hangingPunct="0">
              <a:defRPr sz="1600"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457200" indent="1588" defTabSz="15954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914400" indent="1588" defTabSz="15954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1371600" indent="1588" defTabSz="15954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1828800" indent="1588" defTabSz="15954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endParaRPr lang="en-CA" sz="320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7981ED-96D1-40D2-9C86-1059FC662786}"/>
              </a:ext>
            </a:extLst>
          </p:cNvPr>
          <p:cNvSpPr txBox="1"/>
          <p:nvPr userDrawn="1"/>
        </p:nvSpPr>
        <p:spPr>
          <a:xfrm>
            <a:off x="10315575" y="6520609"/>
            <a:ext cx="1038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delvinia.com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90C270-77B3-4701-92D3-2D6CC17FB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12" y="6579210"/>
            <a:ext cx="772909" cy="14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36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Ins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2489" y="5291700"/>
            <a:ext cx="6322021" cy="432048"/>
          </a:xfrm>
        </p:spPr>
        <p:txBody>
          <a:bodyPr>
            <a:noAutofit/>
          </a:bodyPr>
          <a:lstStyle>
            <a:lvl1pPr marL="0" indent="0" algn="l">
              <a:buNone/>
              <a:defRPr sz="2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Client name</a:t>
            </a:r>
            <a:endParaRPr lang="en-CA"/>
          </a:p>
        </p:txBody>
      </p:sp>
      <p:sp>
        <p:nvSpPr>
          <p:cNvPr id="18" name="Title 10"/>
          <p:cNvSpPr>
            <a:spLocks noGrp="1"/>
          </p:cNvSpPr>
          <p:nvPr>
            <p:ph type="title" hasCustomPrompt="1"/>
          </p:nvPr>
        </p:nvSpPr>
        <p:spPr>
          <a:xfrm>
            <a:off x="742489" y="3283192"/>
            <a:ext cx="10958444" cy="1748512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 b="1" i="0" spc="-30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Click to edit Project title</a:t>
            </a:r>
            <a:endParaRPr lang="en-CA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42489" y="5768975"/>
            <a:ext cx="3078162" cy="403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report date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572899" y="685800"/>
            <a:ext cx="2714625" cy="956256"/>
          </a:xfrm>
        </p:spPr>
        <p:txBody>
          <a:bodyPr/>
          <a:lstStyle>
            <a:lvl1pPr>
              <a:defRPr i="1"/>
            </a:lvl1pPr>
          </a:lstStyle>
          <a:p>
            <a:r>
              <a:rPr lang="en-CA"/>
              <a:t>Replace with client logo 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7FDD94-208A-2941-9D66-D579D3E7AC13}"/>
              </a:ext>
            </a:extLst>
          </p:cNvPr>
          <p:cNvSpPr txBox="1"/>
          <p:nvPr userDrawn="1"/>
        </p:nvSpPr>
        <p:spPr>
          <a:xfrm>
            <a:off x="801268" y="1347660"/>
            <a:ext cx="229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MARKET INSIGHTS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F31E6B34-2FC0-984E-96A7-8DA2F55565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80133"/>
            <a:ext cx="3111500" cy="622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081AB3-C74A-4086-BA34-3A5885BB1A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F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AB3824-98C9-4EA8-9846-8F26502BA503}"/>
              </a:ext>
            </a:extLst>
          </p:cNvPr>
          <p:cNvSpPr txBox="1"/>
          <p:nvPr userDrawn="1"/>
        </p:nvSpPr>
        <p:spPr>
          <a:xfrm>
            <a:off x="10315575" y="6520609"/>
            <a:ext cx="1038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delvinia.com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ABE780-772B-43EA-9CEC-2C27E2D8EF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12" y="6579210"/>
            <a:ext cx="772909" cy="14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01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081AB3-C74A-4086-BA34-3A5885BB1A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923925" y="4602311"/>
            <a:ext cx="4857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E7B0DF-51F6-46E9-8BB6-53CFA0354993}"/>
              </a:ext>
            </a:extLst>
          </p:cNvPr>
          <p:cNvSpPr txBox="1"/>
          <p:nvPr userDrawn="1"/>
        </p:nvSpPr>
        <p:spPr>
          <a:xfrm>
            <a:off x="10315575" y="6520609"/>
            <a:ext cx="1038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delvinia.com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F5444D-4091-4C69-BFD4-0C69FA0282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12" y="6579210"/>
            <a:ext cx="772909" cy="14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439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8479F6-4C62-480A-9805-5F2DF5CDED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C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923925" y="4602311"/>
            <a:ext cx="4857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D893FC-746A-4CB0-B03E-CF2AB53AA3C2}"/>
              </a:ext>
            </a:extLst>
          </p:cNvPr>
          <p:cNvSpPr txBox="1"/>
          <p:nvPr userDrawn="1"/>
        </p:nvSpPr>
        <p:spPr>
          <a:xfrm>
            <a:off x="10315575" y="6520609"/>
            <a:ext cx="1038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delvinia.com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EE481C-94CF-402B-BE23-4E40CB072E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12" y="6579210"/>
            <a:ext cx="772909" cy="14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55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081AB3-C74A-4086-BA34-3A5885BB1A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C7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2C8DF4-B813-4253-8546-253E1635F547}"/>
              </a:ext>
            </a:extLst>
          </p:cNvPr>
          <p:cNvSpPr txBox="1"/>
          <p:nvPr userDrawn="1"/>
        </p:nvSpPr>
        <p:spPr>
          <a:xfrm>
            <a:off x="10315575" y="6520609"/>
            <a:ext cx="1038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delvinia.com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AD80CE-3BBF-4569-A39C-9F1D0A8B01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12" y="6579210"/>
            <a:ext cx="772909" cy="14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032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229E33-2DFC-4154-A003-8CC434466B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21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2C8DF4-B813-4253-8546-253E1635F547}"/>
              </a:ext>
            </a:extLst>
          </p:cNvPr>
          <p:cNvSpPr txBox="1"/>
          <p:nvPr userDrawn="1"/>
        </p:nvSpPr>
        <p:spPr>
          <a:xfrm>
            <a:off x="10315575" y="6520609"/>
            <a:ext cx="1038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delvinia.com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AD80CE-3BBF-4569-A39C-9F1D0A8B01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12" y="6579210"/>
            <a:ext cx="772909" cy="14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942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081AB3-C74A-4086-BA34-3A5885BB1A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21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2D6EDD-6F3C-446D-9559-6241D2A4B769}"/>
              </a:ext>
            </a:extLst>
          </p:cNvPr>
          <p:cNvSpPr txBox="1"/>
          <p:nvPr userDrawn="1"/>
        </p:nvSpPr>
        <p:spPr>
          <a:xfrm>
            <a:off x="10315575" y="6520609"/>
            <a:ext cx="1038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delvinia.com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C5E890-6EA3-43D1-8548-8D55BD8F20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12" y="6579210"/>
            <a:ext cx="772909" cy="14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273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081AB3-C74A-4086-BA34-3A5885BB1A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F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2D6EDD-6F3C-446D-9559-6241D2A4B769}"/>
              </a:ext>
            </a:extLst>
          </p:cNvPr>
          <p:cNvSpPr txBox="1"/>
          <p:nvPr userDrawn="1"/>
        </p:nvSpPr>
        <p:spPr>
          <a:xfrm>
            <a:off x="10315575" y="6520609"/>
            <a:ext cx="1038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delvinia.com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C5E890-6EA3-43D1-8548-8D55BD8F20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12" y="6579210"/>
            <a:ext cx="772909" cy="14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67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35926F-70DF-4E63-89C5-04E017974E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21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2D6EDD-6F3C-446D-9559-6241D2A4B769}"/>
              </a:ext>
            </a:extLst>
          </p:cNvPr>
          <p:cNvSpPr txBox="1"/>
          <p:nvPr userDrawn="1"/>
        </p:nvSpPr>
        <p:spPr>
          <a:xfrm>
            <a:off x="10315575" y="6520609"/>
            <a:ext cx="1038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delvinia.com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C5E890-6EA3-43D1-8548-8D55BD8F20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12" y="6579210"/>
            <a:ext cx="772909" cy="14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49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081AB3-C74A-4086-BA34-3A5885BB1A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6BB736-C724-4778-A385-50C7366E642D}"/>
              </a:ext>
            </a:extLst>
          </p:cNvPr>
          <p:cNvSpPr txBox="1"/>
          <p:nvPr userDrawn="1"/>
        </p:nvSpPr>
        <p:spPr>
          <a:xfrm>
            <a:off x="10315575" y="6520609"/>
            <a:ext cx="1038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delvinia.com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AEEA1-E41D-477D-80DD-9C646089B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12" y="6579210"/>
            <a:ext cx="772909" cy="14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098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081AB3-C74A-4086-BA34-3A5885BB1A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C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7A420F-EAE8-4D38-968B-9A17E7835F2B}"/>
              </a:ext>
            </a:extLst>
          </p:cNvPr>
          <p:cNvSpPr txBox="1"/>
          <p:nvPr userDrawn="1"/>
        </p:nvSpPr>
        <p:spPr>
          <a:xfrm>
            <a:off x="10315575" y="6520609"/>
            <a:ext cx="1038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delvinia.com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F8EEF7-18F6-4569-9FE2-CB90961D5A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12" y="6579210"/>
            <a:ext cx="772909" cy="14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95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nnov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2489" y="5291700"/>
            <a:ext cx="6322021" cy="432048"/>
          </a:xfrm>
        </p:spPr>
        <p:txBody>
          <a:bodyPr>
            <a:noAutofit/>
          </a:bodyPr>
          <a:lstStyle>
            <a:lvl1pPr marL="0" indent="0" algn="l">
              <a:buNone/>
              <a:defRPr sz="2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Client name</a:t>
            </a:r>
            <a:endParaRPr lang="en-CA"/>
          </a:p>
        </p:txBody>
      </p:sp>
      <p:sp>
        <p:nvSpPr>
          <p:cNvPr id="12" name="Title 10"/>
          <p:cNvSpPr>
            <a:spLocks noGrp="1"/>
          </p:cNvSpPr>
          <p:nvPr>
            <p:ph type="title" hasCustomPrompt="1"/>
          </p:nvPr>
        </p:nvSpPr>
        <p:spPr>
          <a:xfrm>
            <a:off x="742489" y="3283192"/>
            <a:ext cx="10958444" cy="1748512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 b="1" i="0" spc="-30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Click to edit Project title</a:t>
            </a:r>
            <a:endParaRPr lang="en-CA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42489" y="5768975"/>
            <a:ext cx="3078162" cy="403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report date</a:t>
            </a:r>
            <a:endParaRPr lang="en-C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572899" y="685800"/>
            <a:ext cx="2714625" cy="956256"/>
          </a:xfrm>
        </p:spPr>
        <p:txBody>
          <a:bodyPr/>
          <a:lstStyle>
            <a:lvl1pPr>
              <a:defRPr i="1"/>
            </a:lvl1pPr>
          </a:lstStyle>
          <a:p>
            <a:r>
              <a:rPr lang="en-CA"/>
              <a:t>Replace with client logo image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25A550-A0F3-754C-B838-B29E59F72AF0}"/>
              </a:ext>
            </a:extLst>
          </p:cNvPr>
          <p:cNvSpPr txBox="1"/>
          <p:nvPr userDrawn="1"/>
        </p:nvSpPr>
        <p:spPr>
          <a:xfrm>
            <a:off x="801268" y="1347660"/>
            <a:ext cx="158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INNOVATION</a:t>
            </a: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8D783AC9-2D9C-5942-9EC6-3ED16D8D0D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80133"/>
            <a:ext cx="3111500" cy="622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081AB3-C74A-4086-BA34-3A5885BB1A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C7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7C92E2-C469-4CD0-83D7-7301E2D046D3}"/>
              </a:ext>
            </a:extLst>
          </p:cNvPr>
          <p:cNvSpPr txBox="1"/>
          <p:nvPr userDrawn="1"/>
        </p:nvSpPr>
        <p:spPr>
          <a:xfrm>
            <a:off x="10315575" y="6520609"/>
            <a:ext cx="1038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delvinia.com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E67FCD-F450-47C8-8E2C-625869BC1A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12" y="6579210"/>
            <a:ext cx="772909" cy="14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941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C2765-2B89-4F73-B4D3-5C3A8C406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3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03D40-8614-429F-AAA7-CD689F056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566127-28D4-4284-AE70-5CE08D3D8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598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0428F76-4766-43A9-B7CA-A5556A9C80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30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BCC2-0899-4EAA-B2C2-4C6902779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AFB90-6711-4A35-8927-9C69CF396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D11148-5BBC-4C37-91ED-948D4EB6AE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598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0428F76-4766-43A9-B7CA-A5556A9C80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711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B279D-D414-4F70-A08B-DEFF1492A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3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441B8-2B54-43A0-8752-8E1242F1A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066B46-F514-4DFD-975A-94357F721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2511347-A32D-42EA-9662-583F98BF2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598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0428F76-4766-43A9-B7CA-A5556A9C80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65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DD83D-0C04-4544-8B03-B94B2979B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5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75454-C1FC-4A68-A659-C7B29499F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9463B-83F9-4907-BB76-76C8079A03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08B184-2798-44B0-B3E9-DCD4A8E406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D57434-4BAC-4E0F-AEC8-D29A6CB1B3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B15449F-8866-4CD7-8173-F4F555C90D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598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0428F76-4766-43A9-B7CA-A5556A9C80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979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07D1B-B344-4814-A8C6-46AE74B99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0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234F1-1197-4405-805A-581953A12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598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0428F76-4766-43A9-B7CA-A5556A9C80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514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3B28F61-090E-47FF-9CA5-AA3AD61AA6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598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0428F76-4766-43A9-B7CA-A5556A9C80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509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83FC17-CB82-4AC3-B6B8-580F7CEE8DD6}"/>
              </a:ext>
            </a:extLst>
          </p:cNvPr>
          <p:cNvSpPr/>
          <p:nvPr userDrawn="1"/>
        </p:nvSpPr>
        <p:spPr>
          <a:xfrm>
            <a:off x="7207730" y="0"/>
            <a:ext cx="4994694" cy="6858000"/>
          </a:xfrm>
          <a:prstGeom prst="rect">
            <a:avLst/>
          </a:prstGeom>
          <a:solidFill>
            <a:srgbClr val="EF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AB821-E792-4689-BA40-DD66EB188E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130" y="-1"/>
            <a:ext cx="5143499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B14910-BF5D-4286-B5E8-9E892E927C5D}"/>
              </a:ext>
            </a:extLst>
          </p:cNvPr>
          <p:cNvSpPr txBox="1"/>
          <p:nvPr userDrawn="1"/>
        </p:nvSpPr>
        <p:spPr>
          <a:xfrm>
            <a:off x="10315575" y="6506961"/>
            <a:ext cx="1038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methodify.it</a:t>
            </a:r>
          </a:p>
        </p:txBody>
      </p:sp>
    </p:spTree>
    <p:extLst>
      <p:ext uri="{BB962C8B-B14F-4D97-AF65-F5344CB8AC3E}">
        <p14:creationId xmlns:p14="http://schemas.microsoft.com/office/powerpoint/2010/main" val="18059029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94B2C7-B64E-47A0-B183-9478572485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700" y="0"/>
            <a:ext cx="84963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B14910-BF5D-4286-B5E8-9E892E927C5D}"/>
              </a:ext>
            </a:extLst>
          </p:cNvPr>
          <p:cNvSpPr txBox="1"/>
          <p:nvPr userDrawn="1"/>
        </p:nvSpPr>
        <p:spPr>
          <a:xfrm>
            <a:off x="10315575" y="6506961"/>
            <a:ext cx="1038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methodify.it</a:t>
            </a:r>
          </a:p>
        </p:txBody>
      </p:sp>
    </p:spTree>
    <p:extLst>
      <p:ext uri="{BB962C8B-B14F-4D97-AF65-F5344CB8AC3E}">
        <p14:creationId xmlns:p14="http://schemas.microsoft.com/office/powerpoint/2010/main" val="17028226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D9272E"/>
                </a:solidFill>
                <a:latin typeface="Gibson Semibold" panose="02000000000000000000" pitchFamily="50" charset="0"/>
                <a:cs typeface="Arial" panose="020B0604020202020204" pitchFamily="34" charset="0"/>
              </a:defRPr>
            </a:lvl1pPr>
          </a:lstStyle>
          <a:p>
            <a:r>
              <a:rPr lang="en-CA"/>
              <a:t>Click To Add Page Title</a:t>
            </a:r>
          </a:p>
        </p:txBody>
      </p:sp>
      <p:sp>
        <p:nvSpPr>
          <p:cNvPr id="18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851848" y="474309"/>
            <a:ext cx="2124075" cy="41275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aseline="0">
                <a:latin typeface="Gibson" panose="02000000000000000000" pitchFamily="50" charset="0"/>
              </a:defRPr>
            </a:lvl1pPr>
          </a:lstStyle>
          <a:p>
            <a:pPr lvl="0"/>
            <a:r>
              <a:rPr lang="en-CA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00395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Exper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01268" y="134766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EXPERIENCE DESIGN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2489" y="5291700"/>
            <a:ext cx="6322021" cy="432048"/>
          </a:xfrm>
        </p:spPr>
        <p:txBody>
          <a:bodyPr>
            <a:noAutofit/>
          </a:bodyPr>
          <a:lstStyle>
            <a:lvl1pPr marL="0" indent="0" algn="l">
              <a:buNone/>
              <a:defRPr sz="2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Client name</a:t>
            </a:r>
            <a:endParaRPr lang="en-CA"/>
          </a:p>
        </p:txBody>
      </p:sp>
      <p:sp>
        <p:nvSpPr>
          <p:cNvPr id="12" name="Title 10"/>
          <p:cNvSpPr>
            <a:spLocks noGrp="1"/>
          </p:cNvSpPr>
          <p:nvPr>
            <p:ph type="title" hasCustomPrompt="1"/>
          </p:nvPr>
        </p:nvSpPr>
        <p:spPr>
          <a:xfrm>
            <a:off x="742489" y="3283192"/>
            <a:ext cx="10958444" cy="1748512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 b="1" i="0" spc="-30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Click to edit Project title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42489" y="5768975"/>
            <a:ext cx="3078162" cy="403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report date</a:t>
            </a:r>
            <a:endParaRPr lang="en-CA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572899" y="685800"/>
            <a:ext cx="2714625" cy="956256"/>
          </a:xfrm>
        </p:spPr>
        <p:txBody>
          <a:bodyPr/>
          <a:lstStyle>
            <a:lvl1pPr>
              <a:defRPr i="1"/>
            </a:lvl1pPr>
          </a:lstStyle>
          <a:p>
            <a:r>
              <a:rPr lang="en-CA"/>
              <a:t>Replace with client logo image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BFB6041-44B3-D345-B0B7-6C8CD726FE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80133"/>
            <a:ext cx="3111500" cy="622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D9272E"/>
                </a:solidFill>
                <a:latin typeface="Gibson Semibold" panose="02000000000000000000" pitchFamily="50" charset="0"/>
                <a:cs typeface="Arial" panose="020B0604020202020204" pitchFamily="34" charset="0"/>
              </a:defRPr>
            </a:lvl1pPr>
          </a:lstStyle>
          <a:p>
            <a:r>
              <a:rPr lang="en-CA"/>
              <a:t>Click To Add Page Title</a:t>
            </a:r>
          </a:p>
        </p:txBody>
      </p:sp>
      <p:sp>
        <p:nvSpPr>
          <p:cNvPr id="18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851848" y="474309"/>
            <a:ext cx="2124075" cy="41275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aseline="0">
                <a:latin typeface="Gibson" panose="02000000000000000000" pitchFamily="50" charset="0"/>
              </a:defRPr>
            </a:lvl1pPr>
          </a:lstStyle>
          <a:p>
            <a:pPr lvl="0"/>
            <a:r>
              <a:rPr lang="en-CA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8972853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D9272E"/>
                </a:solidFill>
                <a:latin typeface="Gibson Semibold" panose="02000000000000000000" pitchFamily="50" charset="0"/>
                <a:cs typeface="Arial" panose="020B0604020202020204" pitchFamily="34" charset="0"/>
              </a:defRPr>
            </a:lvl1pPr>
          </a:lstStyle>
          <a:p>
            <a:r>
              <a:rPr lang="en-CA"/>
              <a:t>Click To Add Page Title</a:t>
            </a:r>
          </a:p>
        </p:txBody>
      </p:sp>
      <p:sp>
        <p:nvSpPr>
          <p:cNvPr id="18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851848" y="474309"/>
            <a:ext cx="2124075" cy="41275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aseline="0">
                <a:latin typeface="Gibson" panose="02000000000000000000" pitchFamily="50" charset="0"/>
              </a:defRPr>
            </a:lvl1pPr>
          </a:lstStyle>
          <a:p>
            <a:pPr lvl="0"/>
            <a:r>
              <a:rPr lang="en-CA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87730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Exper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2489" y="5291700"/>
            <a:ext cx="6322021" cy="432048"/>
          </a:xfrm>
        </p:spPr>
        <p:txBody>
          <a:bodyPr>
            <a:noAutofit/>
          </a:bodyPr>
          <a:lstStyle>
            <a:lvl1pPr marL="0" indent="0" algn="l">
              <a:buNone/>
              <a:defRPr sz="2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Client name</a:t>
            </a:r>
            <a:endParaRPr lang="en-CA"/>
          </a:p>
        </p:txBody>
      </p:sp>
      <p:sp>
        <p:nvSpPr>
          <p:cNvPr id="12" name="Title 10"/>
          <p:cNvSpPr>
            <a:spLocks noGrp="1"/>
          </p:cNvSpPr>
          <p:nvPr>
            <p:ph type="title" hasCustomPrompt="1"/>
          </p:nvPr>
        </p:nvSpPr>
        <p:spPr>
          <a:xfrm>
            <a:off x="742489" y="3283192"/>
            <a:ext cx="10958444" cy="1748512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 b="1" i="0" spc="-30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Click to edit Project title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42489" y="5768975"/>
            <a:ext cx="3078162" cy="403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report date</a:t>
            </a:r>
            <a:endParaRPr lang="en-CA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572899" y="685800"/>
            <a:ext cx="2714625" cy="956256"/>
          </a:xfrm>
        </p:spPr>
        <p:txBody>
          <a:bodyPr/>
          <a:lstStyle>
            <a:lvl1pPr>
              <a:defRPr i="1"/>
            </a:lvl1pPr>
          </a:lstStyle>
          <a:p>
            <a:r>
              <a:rPr lang="en-CA"/>
              <a:t>Replace with client logo 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5C6B13-7550-2B46-91F4-D1C1BA4837C7}"/>
              </a:ext>
            </a:extLst>
          </p:cNvPr>
          <p:cNvSpPr txBox="1"/>
          <p:nvPr userDrawn="1"/>
        </p:nvSpPr>
        <p:spPr>
          <a:xfrm>
            <a:off x="801268" y="1347660"/>
            <a:ext cx="3053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CUSTOMER EXPERIENCE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1F5654A5-15CF-AB4F-8ECE-3A62492DF1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80133"/>
            <a:ext cx="31115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5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16002"/>
            <a:ext cx="10783539" cy="576064"/>
          </a:xfrm>
          <a:prstGeom prst="rect">
            <a:avLst/>
          </a:prstGeom>
        </p:spPr>
        <p:txBody>
          <a:bodyPr/>
          <a:lstStyle>
            <a:lvl1pPr>
              <a:defRPr sz="3600" b="1" i="0" spc="-1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196754"/>
            <a:ext cx="10784139" cy="4929412"/>
          </a:xfrm>
        </p:spPr>
        <p:txBody>
          <a:bodyPr>
            <a:noAutofit/>
          </a:bodyPr>
          <a:lstStyle>
            <a:lvl1pPr marL="457195" indent="-457195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90590" indent="-380996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523984" indent="-304796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10000"/>
              </a:lnSpc>
              <a:buClr>
                <a:schemeClr val="tx2"/>
              </a:buCl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10000"/>
              </a:lnSpc>
              <a:buClr>
                <a:schemeClr val="tx2"/>
              </a:buCl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80577" y="6325202"/>
            <a:ext cx="768085" cy="365125"/>
          </a:xfrm>
        </p:spPr>
        <p:txBody>
          <a:bodyPr/>
          <a:lstStyle>
            <a:lvl1pPr>
              <a:defRPr sz="1500" b="1" i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5C80F023-E63B-4AB5-8D35-7189DEB9BB6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Rectangle 4"/>
          <p:cNvSpPr/>
          <p:nvPr userDrawn="1"/>
        </p:nvSpPr>
        <p:spPr>
          <a:xfrm>
            <a:off x="238131" y="6254750"/>
            <a:ext cx="1587529" cy="4921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3688" y="691708"/>
            <a:ext cx="868680" cy="155448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2163E60E-1CCB-E540-8C7E-D554CCDC15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12" y="6370899"/>
            <a:ext cx="1199504" cy="239901"/>
          </a:xfrm>
          <a:prstGeom prst="rect">
            <a:avLst/>
          </a:prstGeom>
        </p:spPr>
      </p:pic>
      <p:pic>
        <p:nvPicPr>
          <p:cNvPr id="11" name="Picture 10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3C5A280E-8755-42C2-868B-33692C0217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153" y="6370268"/>
            <a:ext cx="1300168" cy="24053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FE546A-4B28-4303-B12E-1F9BB8E769EC}"/>
              </a:ext>
            </a:extLst>
          </p:cNvPr>
          <p:cNvCxnSpPr/>
          <p:nvPr userDrawn="1"/>
        </p:nvCxnSpPr>
        <p:spPr>
          <a:xfrm>
            <a:off x="1805188" y="6360922"/>
            <a:ext cx="0" cy="27977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N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16002"/>
            <a:ext cx="11246358" cy="576064"/>
          </a:xfrm>
          <a:prstGeom prst="rect">
            <a:avLst/>
          </a:prstGeom>
        </p:spPr>
        <p:txBody>
          <a:bodyPr/>
          <a:lstStyle>
            <a:lvl1pPr>
              <a:defRPr sz="3600" b="1" i="0" spc="-1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196754"/>
            <a:ext cx="11246984" cy="4929412"/>
          </a:xfrm>
        </p:spPr>
        <p:txBody>
          <a:bodyPr>
            <a:noAutofit/>
          </a:bodyPr>
          <a:lstStyle>
            <a:lvl1pPr marL="457195" indent="-457195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90590" indent="-380996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523984" indent="-304796">
              <a:lnSpc>
                <a:spcPct val="110000"/>
              </a:lnSpc>
              <a:buClr>
                <a:schemeClr val="tx2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10000"/>
              </a:lnSpc>
              <a:buClr>
                <a:schemeClr val="tx2"/>
              </a:buCl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10000"/>
              </a:lnSpc>
              <a:buClr>
                <a:schemeClr val="tx2"/>
              </a:buCl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80577" y="6325202"/>
            <a:ext cx="768085" cy="365125"/>
          </a:xfrm>
        </p:spPr>
        <p:txBody>
          <a:bodyPr/>
          <a:lstStyle>
            <a:lvl1pPr>
              <a:defRPr sz="1500" b="1" i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5C80F023-E63B-4AB5-8D35-7189DEB9BB6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Rectangle 4"/>
          <p:cNvSpPr/>
          <p:nvPr userDrawn="1"/>
        </p:nvSpPr>
        <p:spPr>
          <a:xfrm>
            <a:off x="238131" y="6254750"/>
            <a:ext cx="1587529" cy="4921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1137C328-0E2B-4B56-89F8-B237701205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12" y="6370899"/>
            <a:ext cx="1199504" cy="239901"/>
          </a:xfrm>
          <a:prstGeom prst="rect">
            <a:avLst/>
          </a:prstGeom>
        </p:spPr>
      </p:pic>
      <p:pic>
        <p:nvPicPr>
          <p:cNvPr id="11" name="Picture 10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C26F9295-48BE-4B67-AE95-AA1C116C30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153" y="6370268"/>
            <a:ext cx="1300168" cy="24053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96FD16-A1D3-4525-9E5C-EC4C21880FC1}"/>
              </a:ext>
            </a:extLst>
          </p:cNvPr>
          <p:cNvCxnSpPr/>
          <p:nvPr userDrawn="1"/>
        </p:nvCxnSpPr>
        <p:spPr>
          <a:xfrm>
            <a:off x="1805188" y="6360922"/>
            <a:ext cx="0" cy="27977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139799"/>
            <a:ext cx="11246358" cy="576064"/>
          </a:xfrm>
          <a:prstGeom prst="rect">
            <a:avLst/>
          </a:prstGeom>
        </p:spPr>
        <p:txBody>
          <a:bodyPr lIns="0"/>
          <a:lstStyle>
            <a:lvl1pPr>
              <a:defRPr sz="2400" b="1" i="0" spc="-1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30561" y="6373754"/>
            <a:ext cx="986469" cy="365125"/>
          </a:xfrm>
        </p:spPr>
        <p:txBody>
          <a:bodyPr/>
          <a:lstStyle>
            <a:lvl1pPr>
              <a:defRPr sz="1500" b="1" i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5C80F023-E63B-4AB5-8D35-7189DEB9BB6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Rectangle 4"/>
          <p:cNvSpPr/>
          <p:nvPr userDrawn="1"/>
        </p:nvSpPr>
        <p:spPr>
          <a:xfrm>
            <a:off x="238131" y="6254750"/>
            <a:ext cx="1587529" cy="4921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1137C328-0E2B-4B56-89F8-B237701205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6428512"/>
            <a:ext cx="910093" cy="18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0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image" Target="../media/image13.png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772818"/>
            <a:ext cx="11041226" cy="43533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577" y="6356353"/>
            <a:ext cx="7680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4" i="1">
                <a:solidFill>
                  <a:schemeClr val="bg1"/>
                </a:solidFill>
              </a:defRPr>
            </a:lvl1pPr>
          </a:lstStyle>
          <a:p>
            <a:fld id="{5C80F023-E63B-4AB5-8D35-7189DEB9BB65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37" r:id="rId2"/>
    <p:sldLayoutId id="2147483706" r:id="rId3"/>
    <p:sldLayoutId id="2147483695" r:id="rId4"/>
    <p:sldLayoutId id="2147483696" r:id="rId5"/>
    <p:sldLayoutId id="2147483708" r:id="rId6"/>
    <p:sldLayoutId id="2147483687" r:id="rId7"/>
    <p:sldLayoutId id="2147483700" r:id="rId8"/>
    <p:sldLayoutId id="2147483735" r:id="rId9"/>
    <p:sldLayoutId id="2147483738" r:id="rId10"/>
    <p:sldLayoutId id="2147483739" r:id="rId11"/>
    <p:sldLayoutId id="2147483742" r:id="rId12"/>
    <p:sldLayoutId id="2147483744" r:id="rId13"/>
    <p:sldLayoutId id="2147483740" r:id="rId14"/>
    <p:sldLayoutId id="2147483741" r:id="rId15"/>
    <p:sldLayoutId id="2147483743" r:id="rId16"/>
    <p:sldLayoutId id="2147483697" r:id="rId17"/>
    <p:sldLayoutId id="2147483701" r:id="rId18"/>
    <p:sldLayoutId id="2147483707" r:id="rId19"/>
    <p:sldLayoutId id="2147483704" r:id="rId20"/>
    <p:sldLayoutId id="2147483703" r:id="rId21"/>
    <p:sldLayoutId id="2147483705" r:id="rId22"/>
    <p:sldLayoutId id="2147483736" r:id="rId23"/>
    <p:sldLayoutId id="2147483692" r:id="rId24"/>
    <p:sldLayoutId id="2147483698" r:id="rId25"/>
    <p:sldLayoutId id="2147483699" r:id="rId26"/>
    <p:sldLayoutId id="2147483709" r:id="rId27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1219188" rtl="0" eaLnBrk="1" latinLnBrk="0" hangingPunct="1">
        <a:spcBef>
          <a:spcPct val="0"/>
        </a:spcBef>
        <a:buNone/>
        <a:defRPr sz="4267" b="1" i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57195" indent="-457195" algn="l" defTabSz="1219188" rtl="0" eaLnBrk="1" latinLnBrk="0" hangingPunct="1">
        <a:lnSpc>
          <a:spcPct val="110000"/>
        </a:lnSpc>
        <a:spcBef>
          <a:spcPct val="20000"/>
        </a:spcBef>
        <a:buClr>
          <a:srgbClr val="0086BF"/>
        </a:buClr>
        <a:buFont typeface="Wingdings" charset="2"/>
        <a:buChar char="§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990590" indent="-380996" algn="l" defTabSz="1219188" rtl="0" eaLnBrk="1" latinLnBrk="0" hangingPunct="1">
        <a:lnSpc>
          <a:spcPct val="110000"/>
        </a:lnSpc>
        <a:spcBef>
          <a:spcPct val="20000"/>
        </a:spcBef>
        <a:buClr>
          <a:srgbClr val="0086BF"/>
        </a:buClr>
        <a:buFont typeface="Wingdings" charset="2"/>
        <a:buChar char="§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523984" indent="-304796" algn="l" defTabSz="1219188" rtl="0" eaLnBrk="1" latinLnBrk="0" hangingPunct="1">
        <a:lnSpc>
          <a:spcPct val="110000"/>
        </a:lnSpc>
        <a:spcBef>
          <a:spcPct val="20000"/>
        </a:spcBef>
        <a:buClr>
          <a:srgbClr val="0086BF"/>
        </a:buClr>
        <a:buFont typeface="Wingdings" charset="2"/>
        <a:buChar char="§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2133578" indent="-304796" algn="l" defTabSz="1219188" rtl="0" eaLnBrk="1" latinLnBrk="0" hangingPunct="1">
        <a:lnSpc>
          <a:spcPct val="110000"/>
        </a:lnSpc>
        <a:spcBef>
          <a:spcPct val="20000"/>
        </a:spcBef>
        <a:buClr>
          <a:schemeClr val="tx2"/>
        </a:buClr>
        <a:buFont typeface="Arial" pitchFamily="34" charset="0"/>
        <a:buChar char="–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743172" indent="-304796" algn="l" defTabSz="1219188" rtl="0" eaLnBrk="1" latinLnBrk="0" hangingPunct="1">
        <a:lnSpc>
          <a:spcPct val="110000"/>
        </a:lnSpc>
        <a:spcBef>
          <a:spcPct val="20000"/>
        </a:spcBef>
        <a:buClr>
          <a:schemeClr val="tx2"/>
        </a:buClr>
        <a:buFont typeface="Arial" pitchFamily="34" charset="0"/>
        <a:buChar char="»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3352766" indent="-304796" algn="l" defTabSz="121918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2360" indent="-304796" algn="l" defTabSz="121918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1954" indent="-304796" algn="l" defTabSz="121918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1548" indent="-304796" algn="l" defTabSz="121918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94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88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82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76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70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64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157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751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5787D6-CF51-47CB-89E0-7B2BF03836F8}"/>
              </a:ext>
            </a:extLst>
          </p:cNvPr>
          <p:cNvSpPr/>
          <p:nvPr userDrawn="1"/>
        </p:nvSpPr>
        <p:spPr>
          <a:xfrm>
            <a:off x="0" y="6438233"/>
            <a:ext cx="12192000" cy="417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7A690D-0D88-4D13-8E78-9AE06432A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7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7D081-C6E7-4AEE-9F23-1789CEA72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Delvinia-logo">
            <a:extLst>
              <a:ext uri="{FF2B5EF4-FFF2-40B4-BE49-F238E27FC236}">
                <a16:creationId xmlns:a16="http://schemas.microsoft.com/office/drawing/2014/main" id="{28F92112-6BE3-4373-90F5-0F4574ED30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313" y="6562272"/>
            <a:ext cx="842962" cy="1901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022B69-26B4-4F50-8350-16A331F71FCF}"/>
              </a:ext>
            </a:extLst>
          </p:cNvPr>
          <p:cNvSpPr txBox="1"/>
          <p:nvPr userDrawn="1"/>
        </p:nvSpPr>
        <p:spPr>
          <a:xfrm>
            <a:off x="10315575" y="6520609"/>
            <a:ext cx="1038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delvinia.com</a:t>
            </a:r>
          </a:p>
        </p:txBody>
      </p:sp>
    </p:spTree>
    <p:extLst>
      <p:ext uri="{BB962C8B-B14F-4D97-AF65-F5344CB8AC3E}">
        <p14:creationId xmlns:p14="http://schemas.microsoft.com/office/powerpoint/2010/main" val="149883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95C540"/>
          </a:solidFill>
          <a:latin typeface="Gibson Medium" pitchFamily="50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microsoft.com/office/2007/relationships/hdphoto" Target="../media/hdphoto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7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4.wdp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B3F9A95-24D5-7940-B57D-330C55606E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AFC880-DFE8-1F42-9879-AA1917335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7200" dirty="0"/>
              <a:t>State of CX in Canada</a:t>
            </a:r>
          </a:p>
        </p:txBody>
      </p:sp>
      <p:pic>
        <p:nvPicPr>
          <p:cNvPr id="6" name="Picture 2" descr="Image result for tmg international inc">
            <a:extLst>
              <a:ext uri="{FF2B5EF4-FFF2-40B4-BE49-F238E27FC236}">
                <a16:creationId xmlns:a16="http://schemas.microsoft.com/office/drawing/2014/main" id="{BDEA28FF-2012-634C-85C3-725391C45B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77046" y="385624"/>
            <a:ext cx="1703936" cy="141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96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A5FB017-1D89-8545-ABF3-3BCC921DC84E}"/>
              </a:ext>
            </a:extLst>
          </p:cNvPr>
          <p:cNvSpPr/>
          <p:nvPr/>
        </p:nvSpPr>
        <p:spPr>
          <a:xfrm>
            <a:off x="2225749" y="1477925"/>
            <a:ext cx="7740502" cy="3604438"/>
          </a:xfrm>
          <a:prstGeom prst="roundRect">
            <a:avLst>
              <a:gd name="adj" fmla="val 2803"/>
            </a:avLst>
          </a:prstGeom>
          <a:solidFill>
            <a:schemeClr val="accent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CA" sz="28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It is like personal fitness: </a:t>
            </a: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CA" sz="28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 lot of ingredients are needed </a:t>
            </a: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CA" sz="28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to make real progress. </a:t>
            </a: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endParaRPr lang="en-CA" sz="28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CA" sz="2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And long-term dedication is critical.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2BCB9-E87B-2042-85D4-B90DBB1B6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F023-E63B-4AB5-8D35-7189DEB9BB65}" type="slidenum">
              <a:rPr lang="en-CA" smtClean="0"/>
              <a:pPr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1342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DD62EF5-1251-8B44-820F-AAC09570F30F}"/>
              </a:ext>
            </a:extLst>
          </p:cNvPr>
          <p:cNvSpPr/>
          <p:nvPr/>
        </p:nvSpPr>
        <p:spPr>
          <a:xfrm>
            <a:off x="9100745" y="2767194"/>
            <a:ext cx="2618726" cy="2745544"/>
          </a:xfrm>
          <a:prstGeom prst="roundRect">
            <a:avLst>
              <a:gd name="adj" fmla="val 329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D5D97CF-740A-2F41-90C7-94A5AEB3C629}"/>
              </a:ext>
            </a:extLst>
          </p:cNvPr>
          <p:cNvSpPr/>
          <p:nvPr/>
        </p:nvSpPr>
        <p:spPr>
          <a:xfrm>
            <a:off x="3104792" y="2767195"/>
            <a:ext cx="2618726" cy="2745544"/>
          </a:xfrm>
          <a:prstGeom prst="roundRect">
            <a:avLst>
              <a:gd name="adj" fmla="val 329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0F1E1-644C-DC46-94F8-9265B6288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524262"/>
            <a:ext cx="10701012" cy="576064"/>
          </a:xfrm>
        </p:spPr>
        <p:txBody>
          <a:bodyPr/>
          <a:lstStyle/>
          <a:p>
            <a:r>
              <a:rPr lang="en-CA" dirty="0"/>
              <a:t>Importance of Accessibility: Customers are Getting More Sophisticated In Their Understanding of Good CX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5F8B73-3DBC-7C43-BA65-D7384123C2A5}"/>
              </a:ext>
            </a:extLst>
          </p:cNvPr>
          <p:cNvGrpSpPr/>
          <p:nvPr/>
        </p:nvGrpSpPr>
        <p:grpSpPr>
          <a:xfrm>
            <a:off x="689442" y="1940204"/>
            <a:ext cx="5034071" cy="576064"/>
            <a:chOff x="669987" y="1622036"/>
            <a:chExt cx="5034071" cy="576064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FD8505F-0641-0645-93D2-D6C5A3AFE2DA}"/>
                </a:ext>
              </a:extLst>
            </p:cNvPr>
            <p:cNvSpPr/>
            <p:nvPr/>
          </p:nvSpPr>
          <p:spPr>
            <a:xfrm>
              <a:off x="669987" y="1759226"/>
              <a:ext cx="5034071" cy="321562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200" b="1" dirty="0">
                  <a:solidFill>
                    <a:schemeClr val="tx1"/>
                  </a:solidFill>
                </a:rPr>
                <a:t>Top Rated Factors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BB16FF7-9CF6-1E4C-8C45-59FB3535F773}"/>
                </a:ext>
              </a:extLst>
            </p:cNvPr>
            <p:cNvSpPr/>
            <p:nvPr/>
          </p:nvSpPr>
          <p:spPr>
            <a:xfrm>
              <a:off x="1391480" y="1622036"/>
              <a:ext cx="576064" cy="57606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80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A71389-B8B0-F74F-B24C-67640A341EB8}"/>
              </a:ext>
            </a:extLst>
          </p:cNvPr>
          <p:cNvGrpSpPr/>
          <p:nvPr/>
        </p:nvGrpSpPr>
        <p:grpSpPr>
          <a:xfrm>
            <a:off x="6745040" y="1940204"/>
            <a:ext cx="4974423" cy="576064"/>
            <a:chOff x="583623" y="1622036"/>
            <a:chExt cx="4974423" cy="576064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B8B937B2-0FEF-EA4B-BA7E-B76E3924EDBD}"/>
                </a:ext>
              </a:extLst>
            </p:cNvPr>
            <p:cNvSpPr/>
            <p:nvPr/>
          </p:nvSpPr>
          <p:spPr>
            <a:xfrm>
              <a:off x="583623" y="1759226"/>
              <a:ext cx="4974423" cy="321562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200" b="1" dirty="0">
                  <a:solidFill>
                    <a:schemeClr val="tx1"/>
                  </a:solidFill>
                </a:rPr>
                <a:t>Bottom Rated Factors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88FB3C8-810F-2746-AF20-3981C5DD8ABF}"/>
                </a:ext>
              </a:extLst>
            </p:cNvPr>
            <p:cNvSpPr/>
            <p:nvPr/>
          </p:nvSpPr>
          <p:spPr>
            <a:xfrm>
              <a:off x="1391480" y="1622036"/>
              <a:ext cx="576064" cy="576064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800"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B7D5B9C6-2AD2-8146-A4DE-6D62BE97A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8967" y="2042614"/>
            <a:ext cx="360000" cy="3600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4B27750-6466-DD4B-B1EB-FD72E23D6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60929" y="2042614"/>
            <a:ext cx="360000" cy="360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042F6B8-C213-BF42-AB73-DCDB65B62A5C}"/>
              </a:ext>
            </a:extLst>
          </p:cNvPr>
          <p:cNvGrpSpPr/>
          <p:nvPr/>
        </p:nvGrpSpPr>
        <p:grpSpPr>
          <a:xfrm>
            <a:off x="543734" y="3037978"/>
            <a:ext cx="2319702" cy="2167508"/>
            <a:chOff x="431999" y="1867496"/>
            <a:chExt cx="2319702" cy="216750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4A61E87-71F2-224C-90FA-3DDE9D8EBCBF}"/>
                </a:ext>
              </a:extLst>
            </p:cNvPr>
            <p:cNvSpPr txBox="1"/>
            <p:nvPr/>
          </p:nvSpPr>
          <p:spPr>
            <a:xfrm>
              <a:off x="431999" y="1867496"/>
              <a:ext cx="22474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b="1" dirty="0"/>
                <a:t>2018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5674565-F212-0442-B56E-5D7CACDA42D9}"/>
                </a:ext>
              </a:extLst>
            </p:cNvPr>
            <p:cNvSpPr txBox="1"/>
            <p:nvPr/>
          </p:nvSpPr>
          <p:spPr>
            <a:xfrm>
              <a:off x="577708" y="2285999"/>
              <a:ext cx="2173993" cy="17490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Clr>
                  <a:srgbClr val="00B050"/>
                </a:buClr>
                <a:buFont typeface="Gujarati MT Bold" pitchFamily="2" charset="0"/>
                <a:buChar char="✓"/>
              </a:pPr>
              <a:r>
                <a:rPr lang="en-CA" sz="1400" dirty="0"/>
                <a:t>Hours of operation</a:t>
              </a:r>
            </a:p>
            <a:p>
              <a:pPr marL="285750" indent="-285750">
                <a:lnSpc>
                  <a:spcPct val="200000"/>
                </a:lnSpc>
                <a:buClr>
                  <a:srgbClr val="00B050"/>
                </a:buClr>
                <a:buFont typeface="Gujarati MT Bold" pitchFamily="2" charset="0"/>
                <a:buChar char="✓"/>
              </a:pPr>
              <a:r>
                <a:rPr lang="en-CA" sz="1400" dirty="0"/>
                <a:t>Got what you needed</a:t>
              </a:r>
            </a:p>
            <a:p>
              <a:pPr marL="285750" indent="-285750">
                <a:lnSpc>
                  <a:spcPct val="200000"/>
                </a:lnSpc>
                <a:buClr>
                  <a:srgbClr val="00B050"/>
                </a:buClr>
                <a:buFont typeface="Gujarati MT Bold" pitchFamily="2" charset="0"/>
                <a:buChar char="✓"/>
              </a:pPr>
              <a:r>
                <a:rPr lang="en-CA" sz="1400" dirty="0"/>
                <a:t>Met your needs</a:t>
              </a:r>
            </a:p>
            <a:p>
              <a:pPr marL="285750" indent="-285750">
                <a:lnSpc>
                  <a:spcPct val="200000"/>
                </a:lnSpc>
                <a:buClr>
                  <a:srgbClr val="00B050"/>
                </a:buClr>
                <a:buFont typeface="Gujarati MT Bold" pitchFamily="2" charset="0"/>
                <a:buChar char="✓"/>
              </a:pPr>
              <a:r>
                <a:rPr lang="en-CA" sz="1400" dirty="0"/>
                <a:t>Friendly Staff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70630D0-D49B-7044-86F4-BE73683B8A77}"/>
              </a:ext>
            </a:extLst>
          </p:cNvPr>
          <p:cNvGrpSpPr/>
          <p:nvPr/>
        </p:nvGrpSpPr>
        <p:grpSpPr>
          <a:xfrm>
            <a:off x="3183234" y="3037978"/>
            <a:ext cx="2698011" cy="2167508"/>
            <a:chOff x="431999" y="1867496"/>
            <a:chExt cx="2698011" cy="216750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66E5FAB-B16E-1046-9736-B74EF9516012}"/>
                </a:ext>
              </a:extLst>
            </p:cNvPr>
            <p:cNvSpPr txBox="1"/>
            <p:nvPr/>
          </p:nvSpPr>
          <p:spPr>
            <a:xfrm>
              <a:off x="431999" y="1867496"/>
              <a:ext cx="22474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b="1" dirty="0"/>
                <a:t>2020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C422CC-CB58-8F43-8C56-8BF1666D69A0}"/>
                </a:ext>
              </a:extLst>
            </p:cNvPr>
            <p:cNvSpPr txBox="1"/>
            <p:nvPr/>
          </p:nvSpPr>
          <p:spPr>
            <a:xfrm>
              <a:off x="577708" y="2285999"/>
              <a:ext cx="2552302" cy="174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Clr>
                  <a:srgbClr val="00B050"/>
                </a:buClr>
                <a:buFont typeface="Gujarati MT Bold" pitchFamily="2" charset="0"/>
                <a:buChar char="✓"/>
              </a:pPr>
              <a:r>
                <a:rPr lang="en-CA" sz="1400" dirty="0"/>
                <a:t>Hours of operation</a:t>
              </a:r>
            </a:p>
            <a:p>
              <a:pPr marL="285750" indent="-285750">
                <a:lnSpc>
                  <a:spcPct val="200000"/>
                </a:lnSpc>
                <a:buClr>
                  <a:srgbClr val="00B050"/>
                </a:buClr>
                <a:buFont typeface="Gujarati MT Bold" pitchFamily="2" charset="0"/>
                <a:buChar char="✓"/>
              </a:pPr>
              <a:r>
                <a:rPr lang="en-CA" sz="1400" dirty="0"/>
                <a:t>Timely responses</a:t>
              </a:r>
            </a:p>
            <a:p>
              <a:pPr marL="285750" indent="-285750">
                <a:lnSpc>
                  <a:spcPct val="200000"/>
                </a:lnSpc>
                <a:buClr>
                  <a:srgbClr val="00B050"/>
                </a:buClr>
                <a:buFont typeface="Gujarati MT Bold" pitchFamily="2" charset="0"/>
                <a:buChar char="✓"/>
              </a:pPr>
              <a:r>
                <a:rPr lang="en-CA" sz="1400" dirty="0"/>
                <a:t>Readily accessible info</a:t>
              </a:r>
            </a:p>
            <a:p>
              <a:pPr marL="285750" indent="-285750">
                <a:lnSpc>
                  <a:spcPct val="200000"/>
                </a:lnSpc>
                <a:buClr>
                  <a:srgbClr val="00B050"/>
                </a:buClr>
                <a:buFont typeface="Gujarati MT Bold" pitchFamily="2" charset="0"/>
                <a:buChar char="✓"/>
              </a:pPr>
              <a:r>
                <a:rPr lang="en-CA" sz="1400" dirty="0"/>
                <a:t>Got what you needed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6E4E7C2-5EB4-274C-9079-D708126C23D5}"/>
              </a:ext>
            </a:extLst>
          </p:cNvPr>
          <p:cNvGrpSpPr/>
          <p:nvPr/>
        </p:nvGrpSpPr>
        <p:grpSpPr>
          <a:xfrm>
            <a:off x="6599331" y="3037978"/>
            <a:ext cx="2393116" cy="2167508"/>
            <a:chOff x="431999" y="1867496"/>
            <a:chExt cx="2393116" cy="216750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D33EEEE-46A3-D14D-973D-347FC1832BF2}"/>
                </a:ext>
              </a:extLst>
            </p:cNvPr>
            <p:cNvSpPr txBox="1"/>
            <p:nvPr/>
          </p:nvSpPr>
          <p:spPr>
            <a:xfrm>
              <a:off x="431999" y="1867496"/>
              <a:ext cx="22474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b="1" dirty="0"/>
                <a:t>2018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9B78B07-9CAD-9B44-B976-08979C44861B}"/>
                </a:ext>
              </a:extLst>
            </p:cNvPr>
            <p:cNvSpPr txBox="1"/>
            <p:nvPr/>
          </p:nvSpPr>
          <p:spPr>
            <a:xfrm>
              <a:off x="577709" y="2285999"/>
              <a:ext cx="2247406" cy="174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Clr>
                  <a:srgbClr val="C00000"/>
                </a:buClr>
                <a:buFont typeface="Arial Unicode MS" panose="020B0604020202020204" pitchFamily="34" charset="-128"/>
                <a:buChar char="✕"/>
              </a:pPr>
              <a:r>
                <a:rPr lang="en-CA" sz="1400" dirty="0"/>
                <a:t>Pleasantly surprised</a:t>
              </a:r>
            </a:p>
            <a:p>
              <a:pPr marL="285750" indent="-285750">
                <a:lnSpc>
                  <a:spcPct val="200000"/>
                </a:lnSpc>
                <a:buClr>
                  <a:srgbClr val="C00000"/>
                </a:buClr>
                <a:buFont typeface="Arial Unicode MS" panose="020B0604020202020204" pitchFamily="34" charset="-128"/>
                <a:buChar char="✕"/>
              </a:pPr>
              <a:r>
                <a:rPr lang="en-CA" sz="1400" dirty="0"/>
                <a:t>Went the extra mile</a:t>
              </a:r>
            </a:p>
            <a:p>
              <a:pPr marL="285750" indent="-285750">
                <a:lnSpc>
                  <a:spcPct val="200000"/>
                </a:lnSpc>
                <a:buClr>
                  <a:srgbClr val="C00000"/>
                </a:buClr>
                <a:buFont typeface="Arial Unicode MS" panose="020B0604020202020204" pitchFamily="34" charset="-128"/>
                <a:buChar char="✕"/>
              </a:pPr>
              <a:r>
                <a:rPr lang="en-CA" sz="1400" dirty="0"/>
                <a:t>Felt valued</a:t>
              </a:r>
            </a:p>
            <a:p>
              <a:pPr marL="285750" indent="-285750">
                <a:lnSpc>
                  <a:spcPct val="200000"/>
                </a:lnSpc>
                <a:buClr>
                  <a:srgbClr val="C00000"/>
                </a:buClr>
                <a:buFont typeface="Arial Unicode MS" panose="020B0604020202020204" pitchFamily="34" charset="-128"/>
                <a:buChar char="✕"/>
              </a:pPr>
              <a:r>
                <a:rPr lang="en-CA" sz="1400" dirty="0"/>
                <a:t>Quality of service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7188FC-A48A-6F46-8AC8-4C4D36A7B3FD}"/>
              </a:ext>
            </a:extLst>
          </p:cNvPr>
          <p:cNvGrpSpPr/>
          <p:nvPr/>
        </p:nvGrpSpPr>
        <p:grpSpPr>
          <a:xfrm>
            <a:off x="9238831" y="3037978"/>
            <a:ext cx="2247405" cy="2167508"/>
            <a:chOff x="431999" y="1867496"/>
            <a:chExt cx="2247405" cy="216750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0EA4118-2559-B546-A679-90E216B18671}"/>
                </a:ext>
              </a:extLst>
            </p:cNvPr>
            <p:cNvSpPr txBox="1"/>
            <p:nvPr/>
          </p:nvSpPr>
          <p:spPr>
            <a:xfrm>
              <a:off x="431999" y="1867496"/>
              <a:ext cx="22474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b="1" dirty="0"/>
                <a:t>2020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89AC5FA-8798-264F-AACE-3448521FAF99}"/>
                </a:ext>
              </a:extLst>
            </p:cNvPr>
            <p:cNvSpPr txBox="1"/>
            <p:nvPr/>
          </p:nvSpPr>
          <p:spPr>
            <a:xfrm>
              <a:off x="577708" y="2285999"/>
              <a:ext cx="2085827" cy="17490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285750" indent="-285750">
                <a:lnSpc>
                  <a:spcPct val="200000"/>
                </a:lnSpc>
                <a:buClr>
                  <a:srgbClr val="C00000"/>
                </a:buClr>
                <a:buFont typeface="Arial Unicode MS" panose="020B0604020202020204" pitchFamily="34" charset="-128"/>
                <a:buChar char="✕"/>
                <a:defRPr sz="1400"/>
              </a:lvl1pPr>
            </a:lstStyle>
            <a:p>
              <a:r>
                <a:rPr lang="en-CA" dirty="0"/>
                <a:t>Helpful staff</a:t>
              </a:r>
            </a:p>
            <a:p>
              <a:r>
                <a:rPr lang="en-CA" dirty="0"/>
                <a:t>Went the extra mile</a:t>
              </a:r>
            </a:p>
            <a:p>
              <a:r>
                <a:rPr lang="en-CA" dirty="0"/>
                <a:t>Pleasantly surprised</a:t>
              </a:r>
            </a:p>
            <a:p>
              <a:r>
                <a:rPr lang="en-CA" dirty="0"/>
                <a:t>Felt valued</a:t>
              </a:r>
            </a:p>
          </p:txBody>
        </p:sp>
      </p:grp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676CF247-76BC-1343-9841-8EF7650A7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F023-E63B-4AB5-8D35-7189DEB9BB65}" type="slidenum">
              <a:rPr lang="en-CA" smtClean="0"/>
              <a:pPr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317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53AA696-0E9E-C545-ACA8-0BA77410949D}"/>
              </a:ext>
            </a:extLst>
          </p:cNvPr>
          <p:cNvSpPr/>
          <p:nvPr/>
        </p:nvSpPr>
        <p:spPr>
          <a:xfrm>
            <a:off x="7374835" y="610146"/>
            <a:ext cx="3651365" cy="5080153"/>
          </a:xfrm>
          <a:prstGeom prst="roundRect">
            <a:avLst>
              <a:gd name="adj" fmla="val 3924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0F1E1-644C-DC46-94F8-9265B6288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524262"/>
            <a:ext cx="5581175" cy="576064"/>
          </a:xfrm>
        </p:spPr>
        <p:txBody>
          <a:bodyPr/>
          <a:lstStyle/>
          <a:p>
            <a:r>
              <a:rPr lang="en-CA" dirty="0"/>
              <a:t>What does COVID-19 Mean to This?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FAF94A-F5CB-4F46-BEFE-76336D707561}"/>
              </a:ext>
            </a:extLst>
          </p:cNvPr>
          <p:cNvSpPr/>
          <p:nvPr/>
        </p:nvSpPr>
        <p:spPr>
          <a:xfrm>
            <a:off x="511511" y="1387267"/>
            <a:ext cx="63564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/>
              <a:t>A Phase 5 study of consumers showed the majority scored providers of financial services (banks, investment, insurance providers) at least 8 out of 10 with that FI’s response to COVID-19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5C9F58-0E04-D941-BC05-129417F0EE95}"/>
              </a:ext>
            </a:extLst>
          </p:cNvPr>
          <p:cNvSpPr/>
          <p:nvPr/>
        </p:nvSpPr>
        <p:spPr>
          <a:xfrm>
            <a:off x="1810528" y="2380639"/>
            <a:ext cx="49231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b="1" dirty="0"/>
              <a:t>Areas of success:</a:t>
            </a:r>
            <a:r>
              <a:rPr lang="en-CA" sz="1600" dirty="0"/>
              <a:t> </a:t>
            </a:r>
          </a:p>
          <a:p>
            <a:r>
              <a:rPr lang="en-CA" sz="1600" dirty="0"/>
              <a:t>Make it easy for me to get a hold of you, do my business, digital access</a:t>
            </a:r>
          </a:p>
          <a:p>
            <a:r>
              <a:rPr lang="en-CA" sz="1600" dirty="0"/>
              <a:t> </a:t>
            </a:r>
          </a:p>
          <a:p>
            <a:endParaRPr lang="en-CA" sz="1600" dirty="0"/>
          </a:p>
          <a:p>
            <a:r>
              <a:rPr lang="en-CA" sz="1600" b="1" dirty="0"/>
              <a:t>What could be better:</a:t>
            </a:r>
            <a:r>
              <a:rPr lang="en-CA" sz="1600" dirty="0"/>
              <a:t> </a:t>
            </a:r>
          </a:p>
          <a:p>
            <a:r>
              <a:rPr lang="en-CA" sz="1600" dirty="0"/>
              <a:t>Proactive communications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07E7730-DD08-244B-B88A-59BB59911AE3}"/>
              </a:ext>
            </a:extLst>
          </p:cNvPr>
          <p:cNvSpPr/>
          <p:nvPr/>
        </p:nvSpPr>
        <p:spPr>
          <a:xfrm>
            <a:off x="511511" y="4406518"/>
            <a:ext cx="6288793" cy="1283781"/>
          </a:xfrm>
          <a:prstGeom prst="roundRect">
            <a:avLst>
              <a:gd name="adj" fmla="val 5122"/>
            </a:avLst>
          </a:prstGeom>
          <a:solidFill>
            <a:schemeClr val="bg1">
              <a:lumMod val="95000"/>
            </a:schemeClr>
          </a:solidFill>
        </p:spPr>
        <p:txBody>
          <a:bodyPr wrap="square" lIns="360000" tIns="251999" rIns="360000" bIns="251999">
            <a:spAutoFit/>
          </a:bodyPr>
          <a:lstStyle/>
          <a:p>
            <a:pPr algn="ctr"/>
            <a:r>
              <a:rPr lang="en-CA" sz="1600" dirty="0"/>
              <a:t>A consumer who is happy with the proactive communications provided by a service provider is </a:t>
            </a:r>
            <a:r>
              <a:rPr lang="en-CA" sz="1600" u="sng" dirty="0"/>
              <a:t>more than twice as likely </a:t>
            </a:r>
            <a:r>
              <a:rPr lang="en-CA" sz="1600" dirty="0"/>
              <a:t>to report that their level of trust has grown with that provider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3C5BC2-27CE-824E-96B9-EF0DAA1F1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809" y="3658933"/>
            <a:ext cx="420454" cy="42045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3B212AC-41BF-0F49-99B2-B9BAEA0F1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809" y="2485891"/>
            <a:ext cx="420454" cy="420454"/>
          </a:xfrm>
          <a:prstGeom prst="rect">
            <a:avLst/>
          </a:prstGeom>
        </p:spPr>
      </p:pic>
      <p:pic>
        <p:nvPicPr>
          <p:cNvPr id="18" name="Picture 17" descr="A couple of people that are standing in front of a window&#10;&#10;Description automatically generated">
            <a:extLst>
              <a:ext uri="{FF2B5EF4-FFF2-40B4-BE49-F238E27FC236}">
                <a16:creationId xmlns:a16="http://schemas.microsoft.com/office/drawing/2014/main" id="{76AC2095-D0C4-7847-9F55-E0A9573894C9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93454" y="828408"/>
            <a:ext cx="3824125" cy="5320513"/>
          </a:xfrm>
          <a:custGeom>
            <a:avLst/>
            <a:gdLst>
              <a:gd name="connsiteX0" fmla="*/ 150059 w 3824125"/>
              <a:gd name="connsiteY0" fmla="*/ 0 h 5320513"/>
              <a:gd name="connsiteX1" fmla="*/ 3674066 w 3824125"/>
              <a:gd name="connsiteY1" fmla="*/ 0 h 5320513"/>
              <a:gd name="connsiteX2" fmla="*/ 3824125 w 3824125"/>
              <a:gd name="connsiteY2" fmla="*/ 150059 h 5320513"/>
              <a:gd name="connsiteX3" fmla="*/ 3824125 w 3824125"/>
              <a:gd name="connsiteY3" fmla="*/ 5170455 h 5320513"/>
              <a:gd name="connsiteX4" fmla="*/ 3732476 w 3824125"/>
              <a:gd name="connsiteY4" fmla="*/ 5308722 h 5320513"/>
              <a:gd name="connsiteX5" fmla="*/ 3674071 w 3824125"/>
              <a:gd name="connsiteY5" fmla="*/ 5320513 h 5320513"/>
              <a:gd name="connsiteX6" fmla="*/ 150054 w 3824125"/>
              <a:gd name="connsiteY6" fmla="*/ 5320513 h 5320513"/>
              <a:gd name="connsiteX7" fmla="*/ 91650 w 3824125"/>
              <a:gd name="connsiteY7" fmla="*/ 5308722 h 5320513"/>
              <a:gd name="connsiteX8" fmla="*/ 0 w 3824125"/>
              <a:gd name="connsiteY8" fmla="*/ 5170455 h 5320513"/>
              <a:gd name="connsiteX9" fmla="*/ 0 w 3824125"/>
              <a:gd name="connsiteY9" fmla="*/ 150059 h 5320513"/>
              <a:gd name="connsiteX10" fmla="*/ 150059 w 3824125"/>
              <a:gd name="connsiteY10" fmla="*/ 0 h 532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24125" h="5320513">
                <a:moveTo>
                  <a:pt x="150059" y="0"/>
                </a:moveTo>
                <a:lnTo>
                  <a:pt x="3674066" y="0"/>
                </a:lnTo>
                <a:cubicBezTo>
                  <a:pt x="3756941" y="0"/>
                  <a:pt x="3824125" y="67184"/>
                  <a:pt x="3824125" y="150059"/>
                </a:cubicBezTo>
                <a:lnTo>
                  <a:pt x="3824125" y="5170455"/>
                </a:lnTo>
                <a:cubicBezTo>
                  <a:pt x="3824125" y="5232612"/>
                  <a:pt x="3786334" y="5285942"/>
                  <a:pt x="3732476" y="5308722"/>
                </a:cubicBezTo>
                <a:lnTo>
                  <a:pt x="3674071" y="5320513"/>
                </a:lnTo>
                <a:lnTo>
                  <a:pt x="150054" y="5320513"/>
                </a:lnTo>
                <a:lnTo>
                  <a:pt x="91650" y="5308722"/>
                </a:lnTo>
                <a:cubicBezTo>
                  <a:pt x="37791" y="5285942"/>
                  <a:pt x="0" y="5232612"/>
                  <a:pt x="0" y="5170455"/>
                </a:cubicBezTo>
                <a:lnTo>
                  <a:pt x="0" y="150059"/>
                </a:lnTo>
                <a:cubicBezTo>
                  <a:pt x="0" y="67184"/>
                  <a:pt x="67184" y="0"/>
                  <a:pt x="150059" y="0"/>
                </a:cubicBezTo>
                <a:close/>
              </a:path>
            </a:pathLst>
          </a:cu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001690C9-71B5-8E4B-886D-A5C9110B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F023-E63B-4AB5-8D35-7189DEB9BB65}" type="slidenum">
              <a:rPr lang="en-CA" smtClean="0"/>
              <a:pPr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8390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indoor, table, computer, keyboard&#10;&#10;Description automatically generated">
            <a:extLst>
              <a:ext uri="{FF2B5EF4-FFF2-40B4-BE49-F238E27FC236}">
                <a16:creationId xmlns:a16="http://schemas.microsoft.com/office/drawing/2014/main" id="{6623D298-6921-9049-A1E8-E7EBEDA1DA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57"/>
            <a:ext cx="12192000" cy="686095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D894926-B686-CE4E-960C-A34A20F899DF}"/>
              </a:ext>
            </a:extLst>
          </p:cNvPr>
          <p:cNvSpPr/>
          <p:nvPr/>
        </p:nvSpPr>
        <p:spPr>
          <a:xfrm>
            <a:off x="169048" y="-2957"/>
            <a:ext cx="7186493" cy="6858000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2616F8-5A3E-5846-AD11-22E3A3B27C14}"/>
              </a:ext>
            </a:extLst>
          </p:cNvPr>
          <p:cNvGrpSpPr/>
          <p:nvPr/>
        </p:nvGrpSpPr>
        <p:grpSpPr>
          <a:xfrm>
            <a:off x="3222720" y="2173654"/>
            <a:ext cx="3891406" cy="3571204"/>
            <a:chOff x="3827134" y="2285900"/>
            <a:chExt cx="3891406" cy="3571204"/>
          </a:xfrm>
        </p:grpSpPr>
        <p:pic>
          <p:nvPicPr>
            <p:cNvPr id="3" name="Picture 2" descr="https://www.customerexperiencecanada.com/wp-content/uploads/2018/03/john_Bardawill.jpg">
              <a:extLst>
                <a:ext uri="{FF2B5EF4-FFF2-40B4-BE49-F238E27FC236}">
                  <a16:creationId xmlns:a16="http://schemas.microsoft.com/office/drawing/2014/main" id="{E7A73F63-8C18-6044-A631-616534B312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5353" y="2285900"/>
              <a:ext cx="1524000" cy="1524001"/>
            </a:xfrm>
            <a:prstGeom prst="ellipse">
              <a:avLst/>
            </a:prstGeom>
            <a:ln w="63500" cap="rnd">
              <a:solidFill>
                <a:schemeClr val="bg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144090-FF50-BA4A-ADD1-1C9DC3219315}"/>
                </a:ext>
              </a:extLst>
            </p:cNvPr>
            <p:cNvSpPr txBox="1"/>
            <p:nvPr/>
          </p:nvSpPr>
          <p:spPr>
            <a:xfrm>
              <a:off x="3827134" y="4076626"/>
              <a:ext cx="38914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800" b="1" dirty="0">
                  <a:solidFill>
                    <a:schemeClr val="bg1"/>
                  </a:solidFill>
                </a:rPr>
                <a:t>John Bardawill</a:t>
              </a:r>
            </a:p>
            <a:p>
              <a:pPr algn="ctr">
                <a:defRPr/>
              </a:pPr>
              <a:r>
                <a:rPr lang="en-US" sz="1800" dirty="0">
                  <a:solidFill>
                    <a:schemeClr val="bg1"/>
                  </a:solidFill>
                </a:rPr>
                <a:t>(416) 880-3206</a:t>
              </a:r>
            </a:p>
            <a:p>
              <a:pPr algn="ctr">
                <a:defRPr/>
              </a:pPr>
              <a:r>
                <a:rPr lang="en-US" sz="1800" dirty="0">
                  <a:solidFill>
                    <a:schemeClr val="bg1"/>
                  </a:solidFill>
                </a:rPr>
                <a:t>jbardawill@tmginternationalinc.com</a:t>
              </a:r>
              <a:endParaRPr lang="en-CA" sz="1800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2" descr="Image result for tmg international inc">
              <a:extLst>
                <a:ext uri="{FF2B5EF4-FFF2-40B4-BE49-F238E27FC236}">
                  <a16:creationId xmlns:a16="http://schemas.microsoft.com/office/drawing/2014/main" id="{11B34C5B-0969-B349-ACD7-50DEBE6B3C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58821" y="5167078"/>
              <a:ext cx="828032" cy="690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A398B37-A633-5041-9480-CF6339D38AA7}"/>
              </a:ext>
            </a:extLst>
          </p:cNvPr>
          <p:cNvGrpSpPr/>
          <p:nvPr/>
        </p:nvGrpSpPr>
        <p:grpSpPr>
          <a:xfrm>
            <a:off x="126612" y="3964380"/>
            <a:ext cx="3149430" cy="1780478"/>
            <a:chOff x="604414" y="4076626"/>
            <a:chExt cx="3149430" cy="178047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1C2A8D-E8D1-BD48-95A1-2643BF3D17C8}"/>
                </a:ext>
              </a:extLst>
            </p:cNvPr>
            <p:cNvSpPr txBox="1"/>
            <p:nvPr/>
          </p:nvSpPr>
          <p:spPr>
            <a:xfrm>
              <a:off x="604414" y="4076626"/>
              <a:ext cx="31494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800" b="1" dirty="0">
                  <a:solidFill>
                    <a:schemeClr val="bg1"/>
                  </a:solidFill>
                </a:rPr>
                <a:t>Stephan Sigaud</a:t>
              </a:r>
            </a:p>
            <a:p>
              <a:pPr algn="ctr">
                <a:defRPr/>
              </a:pPr>
              <a:r>
                <a:rPr lang="en-US" sz="1800" dirty="0">
                  <a:solidFill>
                    <a:schemeClr val="bg1"/>
                  </a:solidFill>
                </a:rPr>
                <a:t>(647) 207-4468</a:t>
              </a:r>
            </a:p>
            <a:p>
              <a:pPr algn="ctr">
                <a:defRPr/>
              </a:pPr>
              <a:r>
                <a:rPr lang="en-US" sz="1800" dirty="0">
                  <a:solidFill>
                    <a:schemeClr val="bg1"/>
                  </a:solidFill>
                </a:rPr>
                <a:t>stephans@phase-5.com</a:t>
              </a:r>
              <a:endParaRPr lang="en-CA" sz="1800" dirty="0">
                <a:solidFill>
                  <a:schemeClr val="bg1"/>
                </a:solidFill>
              </a:endParaRPr>
            </a:p>
          </p:txBody>
        </p:sp>
        <p:pic>
          <p:nvPicPr>
            <p:cNvPr id="16" name="Picture 1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F7889C4-7A2D-F64D-82B1-B05A6A765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3134" y="5394888"/>
              <a:ext cx="1536556" cy="462216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D75296F-B30E-AB45-998F-F0517F8EFB50}"/>
              </a:ext>
            </a:extLst>
          </p:cNvPr>
          <p:cNvSpPr txBox="1">
            <a:spLocks/>
          </p:cNvSpPr>
          <p:nvPr/>
        </p:nvSpPr>
        <p:spPr>
          <a:xfrm>
            <a:off x="431999" y="515983"/>
            <a:ext cx="3023582" cy="576064"/>
          </a:xfrm>
          <a:prstGeom prst="rect">
            <a:avLst/>
          </a:prstGeom>
          <a:ln>
            <a:noFill/>
          </a:ln>
        </p:spPr>
        <p:txBody>
          <a:bodyPr lIns="0"/>
          <a:lstStyle>
            <a:lvl1pPr algn="l" defTabSz="1219188" rtl="0" eaLnBrk="1" latinLnBrk="0" hangingPunct="1">
              <a:spcBef>
                <a:spcPct val="0"/>
              </a:spcBef>
              <a:buNone/>
              <a:defRPr sz="2400" b="1" i="0" kern="1200" spc="-100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Thank you</a:t>
            </a:r>
            <a:endParaRPr lang="en-CA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A37EC6-3DB5-934F-89BF-E88CE0296D62}"/>
              </a:ext>
            </a:extLst>
          </p:cNvPr>
          <p:cNvCxnSpPr>
            <a:cxnSpLocks/>
          </p:cNvCxnSpPr>
          <p:nvPr/>
        </p:nvCxnSpPr>
        <p:spPr>
          <a:xfrm>
            <a:off x="446807" y="367245"/>
            <a:ext cx="86244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4DAA42C-9764-8E48-A1A9-2A65A387DC6E}"/>
              </a:ext>
            </a:extLst>
          </p:cNvPr>
          <p:cNvSpPr txBox="1"/>
          <p:nvPr/>
        </p:nvSpPr>
        <p:spPr>
          <a:xfrm>
            <a:off x="360946" y="988828"/>
            <a:ext cx="4604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dirty="0">
                <a:solidFill>
                  <a:schemeClr val="bg1"/>
                </a:solidFill>
              </a:rPr>
              <a:t>Please send questions or comments to: 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31187-5A38-5E4D-9242-A6D521E8E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F023-E63B-4AB5-8D35-7189DEB9BB65}" type="slidenum">
              <a:rPr lang="en-CA" smtClean="0">
                <a:solidFill>
                  <a:schemeClr val="bg1"/>
                </a:solidFill>
              </a:rPr>
              <a:pPr/>
              <a:t>13</a:t>
            </a:fld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AA6C611-B42A-4F6D-8144-53B2F5E54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74" y="2173653"/>
            <a:ext cx="1524002" cy="152400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9916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9AA8F2-3A61-0F4C-9666-393394690683}"/>
              </a:ext>
            </a:extLst>
          </p:cNvPr>
          <p:cNvSpPr/>
          <p:nvPr/>
        </p:nvSpPr>
        <p:spPr>
          <a:xfrm>
            <a:off x="375090" y="305236"/>
            <a:ext cx="20072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</a:rPr>
              <a:t>Speakers</a:t>
            </a:r>
            <a:endParaRPr lang="en-CA" sz="2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B2FC6D5-DE31-4C69-B45B-30C6B810224B}"/>
              </a:ext>
            </a:extLst>
          </p:cNvPr>
          <p:cNvGrpSpPr/>
          <p:nvPr/>
        </p:nvGrpSpPr>
        <p:grpSpPr>
          <a:xfrm>
            <a:off x="1353171" y="1283036"/>
            <a:ext cx="3891406" cy="4539786"/>
            <a:chOff x="3801575" y="1580631"/>
            <a:chExt cx="3891406" cy="4539786"/>
          </a:xfrm>
        </p:grpSpPr>
        <p:pic>
          <p:nvPicPr>
            <p:cNvPr id="12" name="Picture 11" descr="https://www.customerexperiencecanada.com/wp-content/uploads/2018/03/john_Bardawill.jpg">
              <a:extLst>
                <a:ext uri="{FF2B5EF4-FFF2-40B4-BE49-F238E27FC236}">
                  <a16:creationId xmlns:a16="http://schemas.microsoft.com/office/drawing/2014/main" id="{46D44593-90BF-4960-8EF3-5552C66400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084" y="1580631"/>
              <a:ext cx="2574388" cy="2574389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EA240B-B03D-4C2B-99F3-F5719DB82D66}"/>
                </a:ext>
              </a:extLst>
            </p:cNvPr>
            <p:cNvSpPr txBox="1"/>
            <p:nvPr/>
          </p:nvSpPr>
          <p:spPr>
            <a:xfrm>
              <a:off x="3801575" y="4372017"/>
              <a:ext cx="38914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</a:rPr>
                <a:t>John Bardawill</a:t>
              </a:r>
            </a:p>
          </p:txBody>
        </p:sp>
        <p:pic>
          <p:nvPicPr>
            <p:cNvPr id="15" name="Picture 2" descr="Image result for tmg international inc">
              <a:extLst>
                <a:ext uri="{FF2B5EF4-FFF2-40B4-BE49-F238E27FC236}">
                  <a16:creationId xmlns:a16="http://schemas.microsoft.com/office/drawing/2014/main" id="{EE897EAE-4E19-47DA-8530-ABCF1A4D72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42367" y="5112234"/>
              <a:ext cx="1209821" cy="1008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CE1587-1062-4269-B4F3-7AF2266A8D09}"/>
              </a:ext>
            </a:extLst>
          </p:cNvPr>
          <p:cNvGrpSpPr/>
          <p:nvPr/>
        </p:nvGrpSpPr>
        <p:grpSpPr>
          <a:xfrm>
            <a:off x="6096000" y="1283036"/>
            <a:ext cx="3149430" cy="4269645"/>
            <a:chOff x="215208" y="1821410"/>
            <a:chExt cx="3149430" cy="4269645"/>
          </a:xfrm>
        </p:grpSpPr>
        <p:pic>
          <p:nvPicPr>
            <p:cNvPr id="18" name="Picture 17" descr="A person wearing glasses and smiling at the camera&#10;&#10;Description automatically generated">
              <a:extLst>
                <a:ext uri="{FF2B5EF4-FFF2-40B4-BE49-F238E27FC236}">
                  <a16:creationId xmlns:a16="http://schemas.microsoft.com/office/drawing/2014/main" id="{010AED4A-DEFC-4109-A238-C27E47C68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414" y="1821410"/>
              <a:ext cx="2574388" cy="2545788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4EB269-E2C7-4A50-9181-0266995B3DFC}"/>
                </a:ext>
              </a:extLst>
            </p:cNvPr>
            <p:cNvSpPr txBox="1"/>
            <p:nvPr/>
          </p:nvSpPr>
          <p:spPr>
            <a:xfrm>
              <a:off x="215208" y="4612796"/>
              <a:ext cx="3149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</a:rPr>
                <a:t>Sam Fiorino</a:t>
              </a:r>
            </a:p>
          </p:txBody>
        </p:sp>
        <p:pic>
          <p:nvPicPr>
            <p:cNvPr id="20" name="Picture 1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520BDFC-5889-428E-B6B3-4EC4A4998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904" y="5512518"/>
              <a:ext cx="1923245" cy="5785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853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9BAAB78-9834-584C-8C4B-7C6BB0C29206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37382" y="3578608"/>
            <a:ext cx="4317938" cy="2237819"/>
          </a:xfrm>
          <a:custGeom>
            <a:avLst/>
            <a:gdLst>
              <a:gd name="connsiteX0" fmla="*/ 87879 w 4317938"/>
              <a:gd name="connsiteY0" fmla="*/ 0 h 2237819"/>
              <a:gd name="connsiteX1" fmla="*/ 4234739 w 4317938"/>
              <a:gd name="connsiteY1" fmla="*/ 0 h 2237819"/>
              <a:gd name="connsiteX2" fmla="*/ 4315712 w 4317938"/>
              <a:gd name="connsiteY2" fmla="*/ 53673 h 2237819"/>
              <a:gd name="connsiteX3" fmla="*/ 4317938 w 4317938"/>
              <a:gd name="connsiteY3" fmla="*/ 64699 h 2237819"/>
              <a:gd name="connsiteX4" fmla="*/ 4317938 w 4317938"/>
              <a:gd name="connsiteY4" fmla="*/ 2173121 h 2237819"/>
              <a:gd name="connsiteX5" fmla="*/ 4315712 w 4317938"/>
              <a:gd name="connsiteY5" fmla="*/ 2184147 h 2237819"/>
              <a:gd name="connsiteX6" fmla="*/ 4234739 w 4317938"/>
              <a:gd name="connsiteY6" fmla="*/ 2237819 h 2237819"/>
              <a:gd name="connsiteX7" fmla="*/ 87879 w 4317938"/>
              <a:gd name="connsiteY7" fmla="*/ 2237819 h 2237819"/>
              <a:gd name="connsiteX8" fmla="*/ 0 w 4317938"/>
              <a:gd name="connsiteY8" fmla="*/ 2149940 h 2237819"/>
              <a:gd name="connsiteX9" fmla="*/ 0 w 4317938"/>
              <a:gd name="connsiteY9" fmla="*/ 87879 h 2237819"/>
              <a:gd name="connsiteX10" fmla="*/ 87879 w 4317938"/>
              <a:gd name="connsiteY10" fmla="*/ 0 h 223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17938" h="2237819">
                <a:moveTo>
                  <a:pt x="87879" y="0"/>
                </a:moveTo>
                <a:lnTo>
                  <a:pt x="4234739" y="0"/>
                </a:lnTo>
                <a:cubicBezTo>
                  <a:pt x="4271140" y="0"/>
                  <a:pt x="4302371" y="22132"/>
                  <a:pt x="4315712" y="53673"/>
                </a:cubicBezTo>
                <a:lnTo>
                  <a:pt x="4317938" y="64699"/>
                </a:lnTo>
                <a:lnTo>
                  <a:pt x="4317938" y="2173121"/>
                </a:lnTo>
                <a:lnTo>
                  <a:pt x="4315712" y="2184147"/>
                </a:lnTo>
                <a:cubicBezTo>
                  <a:pt x="4302371" y="2215688"/>
                  <a:pt x="4271140" y="2237819"/>
                  <a:pt x="4234739" y="2237819"/>
                </a:cubicBezTo>
                <a:lnTo>
                  <a:pt x="87879" y="2237819"/>
                </a:lnTo>
                <a:cubicBezTo>
                  <a:pt x="39345" y="2237819"/>
                  <a:pt x="0" y="2198474"/>
                  <a:pt x="0" y="2149940"/>
                </a:cubicBezTo>
                <a:lnTo>
                  <a:pt x="0" y="87879"/>
                </a:lnTo>
                <a:cubicBezTo>
                  <a:pt x="0" y="39345"/>
                  <a:pt x="39345" y="0"/>
                  <a:pt x="87879" y="0"/>
                </a:cubicBezTo>
                <a:close/>
              </a:path>
            </a:pathLst>
          </a:custGeom>
        </p:spPr>
      </p:pic>
      <p:pic>
        <p:nvPicPr>
          <p:cNvPr id="31" name="Picture 30" descr="A picture containing person, striped, indoor, person&#10;&#10;Description automatically generated">
            <a:extLst>
              <a:ext uri="{FF2B5EF4-FFF2-40B4-BE49-F238E27FC236}">
                <a16:creationId xmlns:a16="http://schemas.microsoft.com/office/drawing/2014/main" id="{0444C732-54B9-3846-A385-2C2FAB2A09B4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37382" y="1100327"/>
            <a:ext cx="4322618" cy="2237819"/>
          </a:xfrm>
          <a:custGeom>
            <a:avLst/>
            <a:gdLst>
              <a:gd name="connsiteX0" fmla="*/ 87879 w 4322618"/>
              <a:gd name="connsiteY0" fmla="*/ 0 h 2237819"/>
              <a:gd name="connsiteX1" fmla="*/ 4234739 w 4322618"/>
              <a:gd name="connsiteY1" fmla="*/ 0 h 2237819"/>
              <a:gd name="connsiteX2" fmla="*/ 4322618 w 4322618"/>
              <a:gd name="connsiteY2" fmla="*/ 87879 h 2237819"/>
              <a:gd name="connsiteX3" fmla="*/ 4322618 w 4322618"/>
              <a:gd name="connsiteY3" fmla="*/ 2149940 h 2237819"/>
              <a:gd name="connsiteX4" fmla="*/ 4234739 w 4322618"/>
              <a:gd name="connsiteY4" fmla="*/ 2237819 h 2237819"/>
              <a:gd name="connsiteX5" fmla="*/ 87879 w 4322618"/>
              <a:gd name="connsiteY5" fmla="*/ 2237819 h 2237819"/>
              <a:gd name="connsiteX6" fmla="*/ 0 w 4322618"/>
              <a:gd name="connsiteY6" fmla="*/ 2149940 h 2237819"/>
              <a:gd name="connsiteX7" fmla="*/ 0 w 4322618"/>
              <a:gd name="connsiteY7" fmla="*/ 87879 h 2237819"/>
              <a:gd name="connsiteX8" fmla="*/ 87879 w 4322618"/>
              <a:gd name="connsiteY8" fmla="*/ 0 h 223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2618" h="2237819">
                <a:moveTo>
                  <a:pt x="87879" y="0"/>
                </a:moveTo>
                <a:lnTo>
                  <a:pt x="4234739" y="0"/>
                </a:lnTo>
                <a:cubicBezTo>
                  <a:pt x="4283273" y="0"/>
                  <a:pt x="4322618" y="39345"/>
                  <a:pt x="4322618" y="87879"/>
                </a:cubicBezTo>
                <a:lnTo>
                  <a:pt x="4322618" y="2149940"/>
                </a:lnTo>
                <a:cubicBezTo>
                  <a:pt x="4322618" y="2198474"/>
                  <a:pt x="4283273" y="2237819"/>
                  <a:pt x="4234739" y="2237819"/>
                </a:cubicBezTo>
                <a:lnTo>
                  <a:pt x="87879" y="2237819"/>
                </a:lnTo>
                <a:cubicBezTo>
                  <a:pt x="39345" y="2237819"/>
                  <a:pt x="0" y="2198474"/>
                  <a:pt x="0" y="2149940"/>
                </a:cubicBezTo>
                <a:lnTo>
                  <a:pt x="0" y="87879"/>
                </a:lnTo>
                <a:cubicBezTo>
                  <a:pt x="0" y="39345"/>
                  <a:pt x="39345" y="0"/>
                  <a:pt x="87879" y="0"/>
                </a:cubicBezTo>
                <a:close/>
              </a:path>
            </a:pathLst>
          </a:cu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4AC90CC-212A-A64C-922F-99E157B6305A}"/>
              </a:ext>
            </a:extLst>
          </p:cNvPr>
          <p:cNvCxnSpPr>
            <a:cxnSpLocks/>
            <a:stCxn id="7" idx="4"/>
            <a:endCxn id="18" idx="0"/>
          </p:cNvCxnSpPr>
          <p:nvPr/>
        </p:nvCxnSpPr>
        <p:spPr>
          <a:xfrm>
            <a:off x="520413" y="1879735"/>
            <a:ext cx="0" cy="2817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8C2E4C3-F3AB-6E4F-8F33-F6399EB5D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Background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3E84A0-21CC-EE4B-9F89-F98E93D143C1}"/>
              </a:ext>
            </a:extLst>
          </p:cNvPr>
          <p:cNvGrpSpPr/>
          <p:nvPr/>
        </p:nvGrpSpPr>
        <p:grpSpPr>
          <a:xfrm>
            <a:off x="432000" y="1634461"/>
            <a:ext cx="5664000" cy="584775"/>
            <a:chOff x="432000" y="1453210"/>
            <a:chExt cx="5664000" cy="58477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B529D5E-200F-A74C-AF5F-945118CD4535}"/>
                </a:ext>
              </a:extLst>
            </p:cNvPr>
            <p:cNvSpPr/>
            <p:nvPr/>
          </p:nvSpPr>
          <p:spPr>
            <a:xfrm>
              <a:off x="432000" y="1521658"/>
              <a:ext cx="176826" cy="1768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9C03EB-AFBD-AD47-B779-EB26C033D0C1}"/>
                </a:ext>
              </a:extLst>
            </p:cNvPr>
            <p:cNvSpPr txBox="1"/>
            <p:nvPr/>
          </p:nvSpPr>
          <p:spPr>
            <a:xfrm>
              <a:off x="813508" y="1605553"/>
              <a:ext cx="1266092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/>
                <a:t>2018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FD55D50-392D-054D-9A67-22441362F50C}"/>
                </a:ext>
              </a:extLst>
            </p:cNvPr>
            <p:cNvSpPr txBox="1"/>
            <p:nvPr/>
          </p:nvSpPr>
          <p:spPr>
            <a:xfrm>
              <a:off x="2079600" y="1453210"/>
              <a:ext cx="401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dirty="0"/>
                <a:t>Inaugural study to assess the CX landscape in Canada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05B598-BE62-594C-BCA0-2F7827B33680}"/>
                </a:ext>
              </a:extLst>
            </p:cNvPr>
            <p:cNvSpPr txBox="1"/>
            <p:nvPr/>
          </p:nvSpPr>
          <p:spPr>
            <a:xfrm>
              <a:off x="813508" y="1453210"/>
              <a:ext cx="6495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100" dirty="0"/>
                <a:t>LATE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375864-7D20-A643-99A7-98B67CC57AA5}"/>
              </a:ext>
            </a:extLst>
          </p:cNvPr>
          <p:cNvGrpSpPr/>
          <p:nvPr/>
        </p:nvGrpSpPr>
        <p:grpSpPr>
          <a:xfrm>
            <a:off x="432000" y="3131601"/>
            <a:ext cx="5970218" cy="584775"/>
            <a:chOff x="432000" y="1453210"/>
            <a:chExt cx="5970218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E96F4EF-5F7E-5745-B045-EAE45233A64D}"/>
                </a:ext>
              </a:extLst>
            </p:cNvPr>
            <p:cNvSpPr/>
            <p:nvPr/>
          </p:nvSpPr>
          <p:spPr>
            <a:xfrm>
              <a:off x="432000" y="1521658"/>
              <a:ext cx="176826" cy="1768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B972C29-8F2E-B94F-862C-634648A70DBC}"/>
                </a:ext>
              </a:extLst>
            </p:cNvPr>
            <p:cNvSpPr txBox="1"/>
            <p:nvPr/>
          </p:nvSpPr>
          <p:spPr>
            <a:xfrm>
              <a:off x="813508" y="1605553"/>
              <a:ext cx="1266092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/>
                <a:t>2020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97753F-A6EA-394C-AD97-C3990B9D3E8B}"/>
                </a:ext>
              </a:extLst>
            </p:cNvPr>
            <p:cNvSpPr txBox="1"/>
            <p:nvPr/>
          </p:nvSpPr>
          <p:spPr>
            <a:xfrm>
              <a:off x="2079600" y="1453210"/>
              <a:ext cx="432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dirty="0"/>
                <a:t>Follow up study to find out what changes, if any, happened in the Canadian CX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E1ED00-D3E8-6342-9064-B820B1F23444}"/>
                </a:ext>
              </a:extLst>
            </p:cNvPr>
            <p:cNvSpPr txBox="1"/>
            <p:nvPr/>
          </p:nvSpPr>
          <p:spPr>
            <a:xfrm>
              <a:off x="813508" y="1453210"/>
              <a:ext cx="6495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100" dirty="0"/>
                <a:t>EARLY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5C13934-D2AD-2249-B9B3-CA1337236210}"/>
              </a:ext>
            </a:extLst>
          </p:cNvPr>
          <p:cNvGrpSpPr/>
          <p:nvPr/>
        </p:nvGrpSpPr>
        <p:grpSpPr>
          <a:xfrm>
            <a:off x="432000" y="4628740"/>
            <a:ext cx="6638340" cy="584775"/>
            <a:chOff x="432000" y="1453210"/>
            <a:chExt cx="6638340" cy="58477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E745152-0B75-FD43-AAB9-0394B1FCFEA7}"/>
                </a:ext>
              </a:extLst>
            </p:cNvPr>
            <p:cNvSpPr/>
            <p:nvPr/>
          </p:nvSpPr>
          <p:spPr>
            <a:xfrm>
              <a:off x="432000" y="1521658"/>
              <a:ext cx="176826" cy="1768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421B810-0B63-5E4E-9016-AFAD0D3002D4}"/>
                </a:ext>
              </a:extLst>
            </p:cNvPr>
            <p:cNvSpPr txBox="1"/>
            <p:nvPr/>
          </p:nvSpPr>
          <p:spPr>
            <a:xfrm>
              <a:off x="813508" y="1605553"/>
              <a:ext cx="1266092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/>
                <a:t>2020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7D85C0-3699-3347-B854-792379408083}"/>
                </a:ext>
              </a:extLst>
            </p:cNvPr>
            <p:cNvSpPr txBox="1"/>
            <p:nvPr/>
          </p:nvSpPr>
          <p:spPr>
            <a:xfrm>
              <a:off x="2079600" y="1453210"/>
              <a:ext cx="499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dirty="0"/>
                <a:t>1-on-1 interviews with senior leaders from various industries on CX and COVID-19 effect on it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5A3E04F-0058-4B42-B7F9-AC488D30BDE2}"/>
                </a:ext>
              </a:extLst>
            </p:cNvPr>
            <p:cNvSpPr txBox="1"/>
            <p:nvPr/>
          </p:nvSpPr>
          <p:spPr>
            <a:xfrm>
              <a:off x="813507" y="1453210"/>
              <a:ext cx="8990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100" dirty="0"/>
                <a:t>SUMMER</a:t>
              </a:r>
            </a:p>
          </p:txBody>
        </p:sp>
      </p:grp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5270BAF8-1459-7B44-A1AF-0C377BE6B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F023-E63B-4AB5-8D35-7189DEB9BB65}" type="slidenum">
              <a:rPr lang="en-CA" smtClean="0"/>
              <a:pPr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366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3ADFDB5-3E70-BE4C-BDDC-D12FBB958BEA}"/>
              </a:ext>
            </a:extLst>
          </p:cNvPr>
          <p:cNvSpPr/>
          <p:nvPr/>
        </p:nvSpPr>
        <p:spPr>
          <a:xfrm>
            <a:off x="7585437" y="-1"/>
            <a:ext cx="3429092" cy="6858000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0F1E1-644C-DC46-94F8-9265B6288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Methodology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441F8F-FDE7-3D40-B2CA-E0C40A040493}"/>
              </a:ext>
            </a:extLst>
          </p:cNvPr>
          <p:cNvSpPr txBox="1"/>
          <p:nvPr/>
        </p:nvSpPr>
        <p:spPr>
          <a:xfrm>
            <a:off x="350874" y="988828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2020 Studies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F3DA76-3B7E-ED42-8B79-B0FEAD99952F}"/>
              </a:ext>
            </a:extLst>
          </p:cNvPr>
          <p:cNvGrpSpPr/>
          <p:nvPr/>
        </p:nvGrpSpPr>
        <p:grpSpPr>
          <a:xfrm>
            <a:off x="3701800" y="2002904"/>
            <a:ext cx="2247405" cy="726280"/>
            <a:chOff x="3487934" y="1867496"/>
            <a:chExt cx="2247405" cy="72628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24FCAB-35C0-0941-9F8A-EF190F11391E}"/>
                </a:ext>
              </a:extLst>
            </p:cNvPr>
            <p:cNvSpPr txBox="1"/>
            <p:nvPr/>
          </p:nvSpPr>
          <p:spPr>
            <a:xfrm>
              <a:off x="3487934" y="1867496"/>
              <a:ext cx="22474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b="1" dirty="0"/>
                <a:t>JUN – JUL 2020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35DBAF4-926E-6547-ACC2-B1F96E4F2326}"/>
                </a:ext>
              </a:extLst>
            </p:cNvPr>
            <p:cNvSpPr txBox="1"/>
            <p:nvPr/>
          </p:nvSpPr>
          <p:spPr>
            <a:xfrm>
              <a:off x="3688146" y="2285999"/>
              <a:ext cx="18469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/>
                <a:t>Qualitative Research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F3A663-07F2-8F4F-9832-15216FE193DA}"/>
              </a:ext>
            </a:extLst>
          </p:cNvPr>
          <p:cNvGrpSpPr/>
          <p:nvPr/>
        </p:nvGrpSpPr>
        <p:grpSpPr>
          <a:xfrm>
            <a:off x="645865" y="2002904"/>
            <a:ext cx="2247405" cy="726280"/>
            <a:chOff x="431999" y="1867496"/>
            <a:chExt cx="2247405" cy="72628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338F18-F547-704F-B239-7B6E47C70E5F}"/>
                </a:ext>
              </a:extLst>
            </p:cNvPr>
            <p:cNvSpPr txBox="1"/>
            <p:nvPr/>
          </p:nvSpPr>
          <p:spPr>
            <a:xfrm>
              <a:off x="431999" y="1867496"/>
              <a:ext cx="22474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b="1" dirty="0"/>
                <a:t>FEB – MAR 2020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8252BE-7014-4F49-9AB0-EA343C543870}"/>
                </a:ext>
              </a:extLst>
            </p:cNvPr>
            <p:cNvSpPr txBox="1"/>
            <p:nvPr/>
          </p:nvSpPr>
          <p:spPr>
            <a:xfrm>
              <a:off x="577708" y="2285999"/>
              <a:ext cx="19559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/>
                <a:t>Quantitative Research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ECCF05-C39A-1448-8E4E-764D80814A88}"/>
              </a:ext>
            </a:extLst>
          </p:cNvPr>
          <p:cNvCxnSpPr>
            <a:cxnSpLocks/>
          </p:cNvCxnSpPr>
          <p:nvPr/>
        </p:nvCxnSpPr>
        <p:spPr>
          <a:xfrm>
            <a:off x="3435758" y="2421407"/>
            <a:ext cx="0" cy="1722475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44869F8-08EA-0449-A365-B8C4E086E267}"/>
              </a:ext>
            </a:extLst>
          </p:cNvPr>
          <p:cNvSpPr txBox="1"/>
          <p:nvPr/>
        </p:nvSpPr>
        <p:spPr>
          <a:xfrm>
            <a:off x="1317184" y="3128755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83 Organizations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0CA4A5-8B4D-E74C-B327-006FF48D0E61}"/>
              </a:ext>
            </a:extLst>
          </p:cNvPr>
          <p:cNvSpPr txBox="1"/>
          <p:nvPr/>
        </p:nvSpPr>
        <p:spPr>
          <a:xfrm>
            <a:off x="1317183" y="3713128"/>
            <a:ext cx="1587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1000 Customers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DDB07B-34E5-F842-A44E-F643094E4BCB}"/>
              </a:ext>
            </a:extLst>
          </p:cNvPr>
          <p:cNvSpPr txBox="1"/>
          <p:nvPr/>
        </p:nvSpPr>
        <p:spPr>
          <a:xfrm>
            <a:off x="4360918" y="3128755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1-on-1 Interviews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7B4FC5-F697-4546-AF6F-8C4BC6854149}"/>
              </a:ext>
            </a:extLst>
          </p:cNvPr>
          <p:cNvSpPr txBox="1"/>
          <p:nvPr/>
        </p:nvSpPr>
        <p:spPr>
          <a:xfrm>
            <a:off x="4360918" y="3698158"/>
            <a:ext cx="2012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XX Senior Leaders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A15C4C6-4108-204B-AA9F-0919EB19A6FD}"/>
              </a:ext>
            </a:extLst>
          </p:cNvPr>
          <p:cNvSpPr/>
          <p:nvPr/>
        </p:nvSpPr>
        <p:spPr>
          <a:xfrm>
            <a:off x="599941" y="4559180"/>
            <a:ext cx="5664000" cy="74427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800" b="1" dirty="0">
                <a:solidFill>
                  <a:schemeClr val="tx1"/>
                </a:solidFill>
              </a:rPr>
              <a:t>ACROSS CANADA 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9F240839-7D5E-CD49-B9C1-43EAA40BA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1289" y="4707330"/>
            <a:ext cx="443534" cy="44353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639B0FB0-6D6D-614A-B437-6200EFCE8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7230" y="3113154"/>
            <a:ext cx="288000" cy="2880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204E5D5-A83C-6644-A9C2-FA920DE877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7230" y="3696089"/>
            <a:ext cx="324816" cy="324816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95FEC485-623B-A64E-8A6F-00D2D4206C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01639" y="3673856"/>
            <a:ext cx="324000" cy="3240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A38EEC-EA0E-E842-B42B-BF2DB4E7D0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86192" y="3120429"/>
            <a:ext cx="324000" cy="324000"/>
          </a:xfrm>
          <a:prstGeom prst="rect">
            <a:avLst/>
          </a:prstGeom>
        </p:spPr>
      </p:pic>
      <p:pic>
        <p:nvPicPr>
          <p:cNvPr id="35" name="Picture 34" descr="A person sitting at a table in front of a window&#10;&#10;Description automatically generated">
            <a:extLst>
              <a:ext uri="{FF2B5EF4-FFF2-40B4-BE49-F238E27FC236}">
                <a16:creationId xmlns:a16="http://schemas.microsoft.com/office/drawing/2014/main" id="{1F5E90F2-A5DC-0E4E-B742-1CDCEC7AB169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4689" y="1142716"/>
            <a:ext cx="3429092" cy="4795283"/>
          </a:xfrm>
          <a:custGeom>
            <a:avLst/>
            <a:gdLst>
              <a:gd name="connsiteX0" fmla="*/ 134660 w 3429092"/>
              <a:gd name="connsiteY0" fmla="*/ 0 h 4795283"/>
              <a:gd name="connsiteX1" fmla="*/ 3294432 w 3429092"/>
              <a:gd name="connsiteY1" fmla="*/ 0 h 4795283"/>
              <a:gd name="connsiteX2" fmla="*/ 3429092 w 3429092"/>
              <a:gd name="connsiteY2" fmla="*/ 134660 h 4795283"/>
              <a:gd name="connsiteX3" fmla="*/ 3429092 w 3429092"/>
              <a:gd name="connsiteY3" fmla="*/ 4660623 h 4795283"/>
              <a:gd name="connsiteX4" fmla="*/ 3294432 w 3429092"/>
              <a:gd name="connsiteY4" fmla="*/ 4795283 h 4795283"/>
              <a:gd name="connsiteX5" fmla="*/ 134660 w 3429092"/>
              <a:gd name="connsiteY5" fmla="*/ 4795283 h 4795283"/>
              <a:gd name="connsiteX6" fmla="*/ 0 w 3429092"/>
              <a:gd name="connsiteY6" fmla="*/ 4660623 h 4795283"/>
              <a:gd name="connsiteX7" fmla="*/ 0 w 3429092"/>
              <a:gd name="connsiteY7" fmla="*/ 134660 h 4795283"/>
              <a:gd name="connsiteX8" fmla="*/ 134660 w 3429092"/>
              <a:gd name="connsiteY8" fmla="*/ 0 h 479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29092" h="4795283">
                <a:moveTo>
                  <a:pt x="134660" y="0"/>
                </a:moveTo>
                <a:lnTo>
                  <a:pt x="3294432" y="0"/>
                </a:lnTo>
                <a:cubicBezTo>
                  <a:pt x="3368803" y="0"/>
                  <a:pt x="3429092" y="60289"/>
                  <a:pt x="3429092" y="134660"/>
                </a:cubicBezTo>
                <a:lnTo>
                  <a:pt x="3429092" y="4660623"/>
                </a:lnTo>
                <a:cubicBezTo>
                  <a:pt x="3429092" y="4734994"/>
                  <a:pt x="3368803" y="4795283"/>
                  <a:pt x="3294432" y="4795283"/>
                </a:cubicBezTo>
                <a:lnTo>
                  <a:pt x="134660" y="4795283"/>
                </a:lnTo>
                <a:cubicBezTo>
                  <a:pt x="60289" y="4795283"/>
                  <a:pt x="0" y="4734994"/>
                  <a:pt x="0" y="4660623"/>
                </a:cubicBezTo>
                <a:lnTo>
                  <a:pt x="0" y="134660"/>
                </a:lnTo>
                <a:cubicBezTo>
                  <a:pt x="0" y="60289"/>
                  <a:pt x="60289" y="0"/>
                  <a:pt x="134660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5C2C86F6-67D3-E842-BBC3-8DAC003EC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F023-E63B-4AB5-8D35-7189DEB9BB65}" type="slidenum">
              <a:rPr lang="en-CA" smtClean="0"/>
              <a:pPr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26849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13A1E6C1-7A9D-2742-9A2B-A9E17116FB64}"/>
              </a:ext>
            </a:extLst>
          </p:cNvPr>
          <p:cNvGrpSpPr/>
          <p:nvPr/>
        </p:nvGrpSpPr>
        <p:grpSpPr>
          <a:xfrm>
            <a:off x="1718355" y="1013637"/>
            <a:ext cx="9006640" cy="3996447"/>
            <a:chOff x="1873242" y="1034902"/>
            <a:chExt cx="9006640" cy="3996447"/>
          </a:xfrm>
        </p:grpSpPr>
        <p:pic>
          <p:nvPicPr>
            <p:cNvPr id="29" name="Graphic 28" descr="Open quotation mark">
              <a:extLst>
                <a:ext uri="{FF2B5EF4-FFF2-40B4-BE49-F238E27FC236}">
                  <a16:creationId xmlns:a16="http://schemas.microsoft.com/office/drawing/2014/main" id="{AE96BE5F-1F3D-7F43-9558-835C7BAAB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26049" y="1034902"/>
              <a:ext cx="1098699" cy="1098699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88BA115-A019-2746-B198-B9285A39D35F}"/>
                </a:ext>
              </a:extLst>
            </p:cNvPr>
            <p:cNvGrpSpPr/>
            <p:nvPr/>
          </p:nvGrpSpPr>
          <p:grpSpPr>
            <a:xfrm>
              <a:off x="1873242" y="1584252"/>
              <a:ext cx="8296659" cy="3447097"/>
              <a:chOff x="1947670" y="1477926"/>
              <a:chExt cx="8296659" cy="344709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C0544B6-D9BF-7D47-9C85-16BBE525EB27}"/>
                  </a:ext>
                </a:extLst>
              </p:cNvPr>
              <p:cNvSpPr txBox="1"/>
              <p:nvPr/>
            </p:nvSpPr>
            <p:spPr>
              <a:xfrm>
                <a:off x="1947670" y="1477926"/>
                <a:ext cx="8296659" cy="3293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200"/>
                  </a:spcBef>
                  <a:spcAft>
                    <a:spcPts val="0"/>
                  </a:spcAft>
                </a:pPr>
                <a:r>
                  <a:rPr lang="en-CA" sz="2800" b="1" i="1" dirty="0">
                    <a:solidFill>
                      <a:schemeClr val="bg1">
                        <a:lumMod val="95000"/>
                      </a:schemeClr>
                    </a:solidFill>
                    <a:ea typeface="Calibri" panose="020F0502020204030204" pitchFamily="34" charset="0"/>
                  </a:rPr>
                  <a:t>Engaged employees…</a:t>
                </a:r>
                <a:endParaRPr lang="en-CA" sz="2800" dirty="0">
                  <a:solidFill>
                    <a:schemeClr val="bg1">
                      <a:lumMod val="95000"/>
                    </a:schemeClr>
                  </a:solidFill>
                  <a:ea typeface="Calibri" panose="020F0502020204030204" pitchFamily="34" charset="0"/>
                </a:endParaRPr>
              </a:p>
              <a:p>
                <a:pPr algn="ctr">
                  <a:spcBef>
                    <a:spcPts val="1200"/>
                  </a:spcBef>
                  <a:spcAft>
                    <a:spcPts val="0"/>
                  </a:spcAft>
                </a:pPr>
                <a:r>
                  <a:rPr lang="en-CA" sz="2800" b="1" i="1" dirty="0">
                    <a:solidFill>
                      <a:schemeClr val="bg1">
                        <a:lumMod val="95000"/>
                      </a:schemeClr>
                    </a:solidFill>
                    <a:ea typeface="Calibri" panose="020F0502020204030204" pitchFamily="34" charset="0"/>
                  </a:rPr>
                  <a:t>operating effective and efficient processes…</a:t>
                </a:r>
                <a:endParaRPr lang="en-CA" sz="2800" dirty="0">
                  <a:solidFill>
                    <a:schemeClr val="bg1">
                      <a:lumMod val="95000"/>
                    </a:schemeClr>
                  </a:solidFill>
                  <a:ea typeface="Calibri" panose="020F0502020204030204" pitchFamily="34" charset="0"/>
                </a:endParaRPr>
              </a:p>
              <a:p>
                <a:pPr algn="ctr">
                  <a:spcBef>
                    <a:spcPts val="1200"/>
                  </a:spcBef>
                  <a:spcAft>
                    <a:spcPts val="0"/>
                  </a:spcAft>
                </a:pPr>
                <a:r>
                  <a:rPr lang="en-CA" sz="2800" b="1" i="1" dirty="0">
                    <a:solidFill>
                      <a:schemeClr val="bg1">
                        <a:lumMod val="95000"/>
                      </a:schemeClr>
                    </a:solidFill>
                    <a:ea typeface="Calibri" panose="020F0502020204030204" pitchFamily="34" charset="0"/>
                  </a:rPr>
                  <a:t>with sound enabling technology…</a:t>
                </a:r>
                <a:endParaRPr lang="en-CA" sz="2800" dirty="0">
                  <a:solidFill>
                    <a:schemeClr val="bg1">
                      <a:lumMod val="95000"/>
                    </a:schemeClr>
                  </a:solidFill>
                  <a:ea typeface="Calibri" panose="020F0502020204030204" pitchFamily="34" charset="0"/>
                </a:endParaRPr>
              </a:p>
              <a:p>
                <a:pPr algn="ctr">
                  <a:spcBef>
                    <a:spcPts val="1200"/>
                  </a:spcBef>
                  <a:spcAft>
                    <a:spcPts val="0"/>
                  </a:spcAft>
                </a:pPr>
                <a:r>
                  <a:rPr lang="en-CA" sz="2800" b="1" i="1" dirty="0">
                    <a:solidFill>
                      <a:schemeClr val="bg1">
                        <a:lumMod val="95000"/>
                      </a:schemeClr>
                    </a:solidFill>
                    <a:ea typeface="Calibri" panose="020F0502020204030204" pitchFamily="34" charset="0"/>
                  </a:rPr>
                  <a:t>results in engaged customers…</a:t>
                </a:r>
                <a:endParaRPr lang="en-CA" sz="2800" dirty="0">
                  <a:solidFill>
                    <a:schemeClr val="bg1">
                      <a:lumMod val="95000"/>
                    </a:schemeClr>
                  </a:solidFill>
                  <a:ea typeface="Calibri" panose="020F0502020204030204" pitchFamily="34" charset="0"/>
                </a:endParaRPr>
              </a:p>
              <a:p>
                <a:pPr algn="ctr">
                  <a:spcBef>
                    <a:spcPts val="1200"/>
                  </a:spcBef>
                </a:pPr>
                <a:r>
                  <a:rPr lang="en-CA" sz="2800" b="1" i="1" dirty="0">
                    <a:solidFill>
                      <a:schemeClr val="bg1">
                        <a:lumMod val="95000"/>
                      </a:schemeClr>
                    </a:solidFill>
                    <a:ea typeface="Calibri" panose="020F0502020204030204" pitchFamily="34" charset="0"/>
                  </a:rPr>
                  <a:t>who provide the company’s financial results</a:t>
                </a:r>
                <a:endParaRPr lang="en-CA" sz="2800" dirty="0">
                  <a:solidFill>
                    <a:schemeClr val="bg1">
                      <a:lumMod val="95000"/>
                    </a:schemeClr>
                  </a:solidFill>
                </a:endParaRPr>
              </a:p>
              <a:p>
                <a:endParaRPr lang="en-CA" sz="2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2AA9FF4-6EB6-E545-BF4E-9E46F0DE0D23}"/>
                  </a:ext>
                </a:extLst>
              </p:cNvPr>
              <p:cNvSpPr/>
              <p:nvPr/>
            </p:nvSpPr>
            <p:spPr>
              <a:xfrm>
                <a:off x="7048181" y="4617246"/>
                <a:ext cx="274305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CA" sz="1400" i="1" dirty="0">
                    <a:solidFill>
                      <a:schemeClr val="bg1">
                        <a:lumMod val="95000"/>
                      </a:schemeClr>
                    </a:solidFill>
                  </a:rPr>
                  <a:t>–  Roy Barnes and Bob Kelleher</a:t>
                </a:r>
                <a:endParaRPr lang="en-CA" sz="1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pic>
          <p:nvPicPr>
            <p:cNvPr id="30" name="Graphic 29" descr="Open quotation mark">
              <a:extLst>
                <a:ext uri="{FF2B5EF4-FFF2-40B4-BE49-F238E27FC236}">
                  <a16:creationId xmlns:a16="http://schemas.microsoft.com/office/drawing/2014/main" id="{86698682-A972-6C43-B2D1-878D29B22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9781183" y="3624873"/>
              <a:ext cx="1098699" cy="1098699"/>
            </a:xfrm>
            <a:prstGeom prst="rect">
              <a:avLst/>
            </a:prstGeom>
          </p:spPr>
        </p:pic>
      </p:grp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E931F164-E144-D24F-9B68-01224DE17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F023-E63B-4AB5-8D35-7189DEB9BB65}" type="slidenum">
              <a:rPr lang="en-CA" smtClean="0"/>
              <a:pPr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2180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erson, indoor, person, person&#10;&#10;Description automatically generated">
            <a:extLst>
              <a:ext uri="{FF2B5EF4-FFF2-40B4-BE49-F238E27FC236}">
                <a16:creationId xmlns:a16="http://schemas.microsoft.com/office/drawing/2014/main" id="{82D9A630-F214-C043-A6F3-8F7ED335F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413" y="1492792"/>
            <a:ext cx="11447174" cy="3916615"/>
          </a:xfrm>
          <a:custGeom>
            <a:avLst/>
            <a:gdLst>
              <a:gd name="connsiteX0" fmla="*/ 79389 w 11447174"/>
              <a:gd name="connsiteY0" fmla="*/ 0 h 3916615"/>
              <a:gd name="connsiteX1" fmla="*/ 11367784 w 11447174"/>
              <a:gd name="connsiteY1" fmla="*/ 0 h 3916615"/>
              <a:gd name="connsiteX2" fmla="*/ 11447174 w 11447174"/>
              <a:gd name="connsiteY2" fmla="*/ 79390 h 3916615"/>
              <a:gd name="connsiteX3" fmla="*/ 11447174 w 11447174"/>
              <a:gd name="connsiteY3" fmla="*/ 3837225 h 3916615"/>
              <a:gd name="connsiteX4" fmla="*/ 11367784 w 11447174"/>
              <a:gd name="connsiteY4" fmla="*/ 3916615 h 3916615"/>
              <a:gd name="connsiteX5" fmla="*/ 79389 w 11447174"/>
              <a:gd name="connsiteY5" fmla="*/ 3916615 h 3916615"/>
              <a:gd name="connsiteX6" fmla="*/ 6238 w 11447174"/>
              <a:gd name="connsiteY6" fmla="*/ 3868128 h 3916615"/>
              <a:gd name="connsiteX7" fmla="*/ 0 w 11447174"/>
              <a:gd name="connsiteY7" fmla="*/ 3837230 h 3916615"/>
              <a:gd name="connsiteX8" fmla="*/ 0 w 11447174"/>
              <a:gd name="connsiteY8" fmla="*/ 79385 h 3916615"/>
              <a:gd name="connsiteX9" fmla="*/ 6238 w 11447174"/>
              <a:gd name="connsiteY9" fmla="*/ 48488 h 3916615"/>
              <a:gd name="connsiteX10" fmla="*/ 79389 w 11447174"/>
              <a:gd name="connsiteY10" fmla="*/ 0 h 391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47174" h="3916615">
                <a:moveTo>
                  <a:pt x="79389" y="0"/>
                </a:moveTo>
                <a:lnTo>
                  <a:pt x="11367784" y="0"/>
                </a:lnTo>
                <a:cubicBezTo>
                  <a:pt x="11411630" y="0"/>
                  <a:pt x="11447174" y="35544"/>
                  <a:pt x="11447174" y="79390"/>
                </a:cubicBezTo>
                <a:lnTo>
                  <a:pt x="11447174" y="3837225"/>
                </a:lnTo>
                <a:cubicBezTo>
                  <a:pt x="11447174" y="3881071"/>
                  <a:pt x="11411630" y="3916615"/>
                  <a:pt x="11367784" y="3916615"/>
                </a:cubicBezTo>
                <a:lnTo>
                  <a:pt x="79389" y="3916615"/>
                </a:lnTo>
                <a:cubicBezTo>
                  <a:pt x="46505" y="3916615"/>
                  <a:pt x="18290" y="3896622"/>
                  <a:pt x="6238" y="3868128"/>
                </a:cubicBezTo>
                <a:lnTo>
                  <a:pt x="0" y="3837230"/>
                </a:lnTo>
                <a:lnTo>
                  <a:pt x="0" y="79385"/>
                </a:lnTo>
                <a:lnTo>
                  <a:pt x="6238" y="48488"/>
                </a:lnTo>
                <a:cubicBezTo>
                  <a:pt x="18290" y="19994"/>
                  <a:pt x="46505" y="0"/>
                  <a:pt x="79389" y="0"/>
                </a:cubicBez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434D5B5-7172-4746-9DD7-7ADAA48EF75D}"/>
              </a:ext>
            </a:extLst>
          </p:cNvPr>
          <p:cNvGrpSpPr/>
          <p:nvPr/>
        </p:nvGrpSpPr>
        <p:grpSpPr>
          <a:xfrm>
            <a:off x="6873904" y="467832"/>
            <a:ext cx="4269016" cy="4316820"/>
            <a:chOff x="6539022" y="212651"/>
            <a:chExt cx="4269016" cy="431682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8CB973A-5042-2144-9A9A-D11D583BF1F3}"/>
                </a:ext>
              </a:extLst>
            </p:cNvPr>
            <p:cNvSpPr/>
            <p:nvPr/>
          </p:nvSpPr>
          <p:spPr>
            <a:xfrm>
              <a:off x="6539022" y="212651"/>
              <a:ext cx="4269016" cy="4316820"/>
            </a:xfrm>
            <a:prstGeom prst="roundRect">
              <a:avLst>
                <a:gd name="adj" fmla="val 2479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0E0A5CB3-CE5E-B646-9854-4C8BFBBE23C1}"/>
                </a:ext>
              </a:extLst>
            </p:cNvPr>
            <p:cNvSpPr txBox="1">
              <a:spLocks/>
            </p:cNvSpPr>
            <p:nvPr/>
          </p:nvSpPr>
          <p:spPr>
            <a:xfrm>
              <a:off x="6790269" y="767991"/>
              <a:ext cx="3023582" cy="576064"/>
            </a:xfrm>
            <a:prstGeom prst="rect">
              <a:avLst/>
            </a:prstGeom>
            <a:ln>
              <a:noFill/>
            </a:ln>
          </p:spPr>
          <p:txBody>
            <a:bodyPr lIns="0"/>
            <a:lstStyle>
              <a:lvl1pPr algn="l" defTabSz="1219188" rtl="0" eaLnBrk="1" latinLnBrk="0" hangingPunct="1">
                <a:spcBef>
                  <a:spcPct val="0"/>
                </a:spcBef>
                <a:buNone/>
                <a:defRPr sz="2400" b="1" i="0" kern="1200" spc="-100" baseline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r>
                <a:rPr lang="en-US" dirty="0">
                  <a:solidFill>
                    <a:schemeClr val="bg1"/>
                  </a:solidFill>
                </a:rPr>
                <a:t>CX in 2020</a:t>
              </a:r>
              <a:endParaRPr lang="en-CA" dirty="0">
                <a:solidFill>
                  <a:schemeClr val="bg1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09DE40A-8AB4-AF4E-8E62-359E92595A82}"/>
                </a:ext>
              </a:extLst>
            </p:cNvPr>
            <p:cNvCxnSpPr>
              <a:cxnSpLocks/>
            </p:cNvCxnSpPr>
            <p:nvPr/>
          </p:nvCxnSpPr>
          <p:spPr>
            <a:xfrm>
              <a:off x="6805077" y="619253"/>
              <a:ext cx="862446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38333B4-E124-E645-9F59-55703696E722}"/>
                </a:ext>
              </a:extLst>
            </p:cNvPr>
            <p:cNvSpPr/>
            <p:nvPr/>
          </p:nvSpPr>
          <p:spPr>
            <a:xfrm>
              <a:off x="6790269" y="1678715"/>
              <a:ext cx="3787811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CA" sz="1600" dirty="0">
                  <a:solidFill>
                    <a:schemeClr val="bg1"/>
                  </a:solidFill>
                </a:rPr>
                <a:t>CX is too hard; why?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CA" sz="1600" dirty="0">
                <a:solidFill>
                  <a:schemeClr val="bg1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CA" sz="1600" dirty="0">
                  <a:solidFill>
                    <a:schemeClr val="bg1"/>
                  </a:solidFill>
                </a:rPr>
                <a:t>Some companies are failing; why?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CA" sz="1600" dirty="0">
                <a:solidFill>
                  <a:schemeClr val="bg1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CA" sz="1600" dirty="0">
                  <a:solidFill>
                    <a:schemeClr val="bg1"/>
                  </a:solidFill>
                </a:rPr>
                <a:t>What do successful companies focus on?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CA" sz="1600" dirty="0">
                <a:solidFill>
                  <a:schemeClr val="bg1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CA" sz="1600" dirty="0">
                  <a:solidFill>
                    <a:schemeClr val="bg1"/>
                  </a:solidFill>
                </a:rPr>
                <a:t>COVID-19; now what?</a:t>
              </a:r>
            </a:p>
          </p:txBody>
        </p:sp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AF53C79-764F-9741-B0A9-E51ED4638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F023-E63B-4AB5-8D35-7189DEB9BB65}" type="slidenum">
              <a:rPr lang="en-CA" smtClean="0"/>
              <a:pPr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74484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0F1E1-644C-DC46-94F8-9265B6288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n-lt"/>
              </a:rPr>
              <a:t>CX is Too Hard; Why?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66CE2D-351E-D241-956B-F72A8652E98A}"/>
              </a:ext>
            </a:extLst>
          </p:cNvPr>
          <p:cNvGrpSpPr/>
          <p:nvPr/>
        </p:nvGrpSpPr>
        <p:grpSpPr>
          <a:xfrm>
            <a:off x="591989" y="1820393"/>
            <a:ext cx="4934007" cy="270874"/>
            <a:chOff x="515789" y="1921992"/>
            <a:chExt cx="4934007" cy="344417"/>
          </a:xfrm>
        </p:grpSpPr>
        <p:sp>
          <p:nvSpPr>
            <p:cNvPr id="29" name="Round Same Side Corner Rectangle 28">
              <a:extLst>
                <a:ext uri="{FF2B5EF4-FFF2-40B4-BE49-F238E27FC236}">
                  <a16:creationId xmlns:a16="http://schemas.microsoft.com/office/drawing/2014/main" id="{6665D82F-AF88-9542-8C35-535C9E57DB45}"/>
                </a:ext>
              </a:extLst>
            </p:cNvPr>
            <p:cNvSpPr/>
            <p:nvPr/>
          </p:nvSpPr>
          <p:spPr>
            <a:xfrm rot="5400000">
              <a:off x="3709285" y="525898"/>
              <a:ext cx="344417" cy="31366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0000" tIns="216000" rtlCol="0" anchor="ctr"/>
            <a:lstStyle/>
            <a:p>
              <a:pPr algn="r"/>
              <a:r>
                <a:rPr lang="en-CA" sz="1200" b="1" dirty="0"/>
                <a:t>47%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B39A81C-1AD4-5D45-B447-F3A073E84B2D}"/>
                </a:ext>
              </a:extLst>
            </p:cNvPr>
            <p:cNvSpPr txBox="1"/>
            <p:nvPr/>
          </p:nvSpPr>
          <p:spPr>
            <a:xfrm>
              <a:off x="515789" y="1943524"/>
              <a:ext cx="1637414" cy="322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050" dirty="0"/>
                <a:t>Alignment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069022E-E0E7-FC43-8614-D773135CA205}"/>
              </a:ext>
            </a:extLst>
          </p:cNvPr>
          <p:cNvGrpSpPr/>
          <p:nvPr/>
        </p:nvGrpSpPr>
        <p:grpSpPr>
          <a:xfrm>
            <a:off x="591990" y="2173503"/>
            <a:ext cx="3108744" cy="270874"/>
            <a:chOff x="515789" y="1922003"/>
            <a:chExt cx="3108744" cy="344417"/>
          </a:xfrm>
        </p:grpSpPr>
        <p:sp>
          <p:nvSpPr>
            <p:cNvPr id="61" name="Round Same Side Corner Rectangle 60">
              <a:extLst>
                <a:ext uri="{FF2B5EF4-FFF2-40B4-BE49-F238E27FC236}">
                  <a16:creationId xmlns:a16="http://schemas.microsoft.com/office/drawing/2014/main" id="{F10D3FB5-B4D0-BD40-AC62-606BE6F672DB}"/>
                </a:ext>
              </a:extLst>
            </p:cNvPr>
            <p:cNvSpPr/>
            <p:nvPr/>
          </p:nvSpPr>
          <p:spPr>
            <a:xfrm rot="5400000">
              <a:off x="2796657" y="1438546"/>
              <a:ext cx="344417" cy="1311332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0000" tIns="216000" rtlCol="0" anchor="ctr"/>
            <a:lstStyle/>
            <a:p>
              <a:pPr algn="r"/>
              <a:r>
                <a:rPr lang="en-CA" sz="1200" b="1" dirty="0"/>
                <a:t>21%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AA49726-5DD0-3F40-8A28-0A1021C260DF}"/>
                </a:ext>
              </a:extLst>
            </p:cNvPr>
            <p:cNvSpPr txBox="1"/>
            <p:nvPr/>
          </p:nvSpPr>
          <p:spPr>
            <a:xfrm>
              <a:off x="515789" y="1943524"/>
              <a:ext cx="1637414" cy="322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050" dirty="0"/>
                <a:t>CX understanding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CE5CEC5-B493-8646-9F81-B4BD6F3B8E6D}"/>
              </a:ext>
            </a:extLst>
          </p:cNvPr>
          <p:cNvGrpSpPr/>
          <p:nvPr/>
        </p:nvGrpSpPr>
        <p:grpSpPr>
          <a:xfrm>
            <a:off x="591989" y="2526593"/>
            <a:ext cx="2681738" cy="270874"/>
            <a:chOff x="515789" y="1921994"/>
            <a:chExt cx="2681738" cy="344417"/>
          </a:xfrm>
        </p:grpSpPr>
        <p:sp>
          <p:nvSpPr>
            <p:cNvPr id="64" name="Round Same Side Corner Rectangle 63">
              <a:extLst>
                <a:ext uri="{FF2B5EF4-FFF2-40B4-BE49-F238E27FC236}">
                  <a16:creationId xmlns:a16="http://schemas.microsoft.com/office/drawing/2014/main" id="{9FAED36A-8DAE-B249-9028-BE9DD9A2BB2E}"/>
                </a:ext>
              </a:extLst>
            </p:cNvPr>
            <p:cNvSpPr/>
            <p:nvPr/>
          </p:nvSpPr>
          <p:spPr>
            <a:xfrm rot="5400000">
              <a:off x="2583151" y="1652037"/>
              <a:ext cx="344417" cy="884332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0000" tIns="216000" rtlCol="0" anchor="ctr"/>
            <a:lstStyle/>
            <a:p>
              <a:pPr algn="r"/>
              <a:r>
                <a:rPr lang="en-CA" sz="1200" b="1" dirty="0"/>
                <a:t>14%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EC07887-87E3-9C43-A319-0CBB33074BE2}"/>
                </a:ext>
              </a:extLst>
            </p:cNvPr>
            <p:cNvSpPr txBox="1"/>
            <p:nvPr/>
          </p:nvSpPr>
          <p:spPr>
            <a:xfrm>
              <a:off x="515789" y="1943524"/>
              <a:ext cx="1637414" cy="322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050" dirty="0"/>
                <a:t>Other goals*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EA686FA-074C-224F-BE84-77316D924084}"/>
              </a:ext>
            </a:extLst>
          </p:cNvPr>
          <p:cNvGrpSpPr/>
          <p:nvPr/>
        </p:nvGrpSpPr>
        <p:grpSpPr>
          <a:xfrm>
            <a:off x="591990" y="2879693"/>
            <a:ext cx="2681738" cy="270874"/>
            <a:chOff x="515789" y="1921995"/>
            <a:chExt cx="2681738" cy="344417"/>
          </a:xfrm>
        </p:grpSpPr>
        <p:sp>
          <p:nvSpPr>
            <p:cNvPr id="67" name="Round Same Side Corner Rectangle 66">
              <a:extLst>
                <a:ext uri="{FF2B5EF4-FFF2-40B4-BE49-F238E27FC236}">
                  <a16:creationId xmlns:a16="http://schemas.microsoft.com/office/drawing/2014/main" id="{96CCB62C-6D9D-6C43-8A59-A80CCEF36AB6}"/>
                </a:ext>
              </a:extLst>
            </p:cNvPr>
            <p:cNvSpPr/>
            <p:nvPr/>
          </p:nvSpPr>
          <p:spPr>
            <a:xfrm rot="5400000">
              <a:off x="2583151" y="1652036"/>
              <a:ext cx="344417" cy="884333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0000" tIns="216000" rtlCol="0" anchor="ctr"/>
            <a:lstStyle/>
            <a:p>
              <a:pPr algn="r"/>
              <a:r>
                <a:rPr lang="en-CA" sz="1200" b="1" dirty="0"/>
                <a:t>14%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3658A3F-4AF6-E540-BEF6-AC983CC8F0BF}"/>
                </a:ext>
              </a:extLst>
            </p:cNvPr>
            <p:cNvSpPr txBox="1"/>
            <p:nvPr/>
          </p:nvSpPr>
          <p:spPr>
            <a:xfrm>
              <a:off x="515789" y="1943524"/>
              <a:ext cx="1637414" cy="322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050" dirty="0"/>
                <a:t>Technology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9987D8A-46D3-E445-8BDB-85999E7E7A95}"/>
              </a:ext>
            </a:extLst>
          </p:cNvPr>
          <p:cNvGrpSpPr/>
          <p:nvPr/>
        </p:nvGrpSpPr>
        <p:grpSpPr>
          <a:xfrm>
            <a:off x="591989" y="3232792"/>
            <a:ext cx="2617038" cy="270874"/>
            <a:chOff x="515789" y="1921995"/>
            <a:chExt cx="2617038" cy="344417"/>
          </a:xfrm>
        </p:grpSpPr>
        <p:sp>
          <p:nvSpPr>
            <p:cNvPr id="70" name="Round Same Side Corner Rectangle 69">
              <a:extLst>
                <a:ext uri="{FF2B5EF4-FFF2-40B4-BE49-F238E27FC236}">
                  <a16:creationId xmlns:a16="http://schemas.microsoft.com/office/drawing/2014/main" id="{0B921F05-B32A-ED46-9DE7-30E249B61D35}"/>
                </a:ext>
              </a:extLst>
            </p:cNvPr>
            <p:cNvSpPr/>
            <p:nvPr/>
          </p:nvSpPr>
          <p:spPr>
            <a:xfrm rot="5400000">
              <a:off x="2550801" y="1684386"/>
              <a:ext cx="344417" cy="819633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0000" tIns="216000" rtlCol="0" anchor="ctr"/>
            <a:lstStyle/>
            <a:p>
              <a:pPr algn="r"/>
              <a:r>
                <a:rPr lang="en-CA" sz="1200" b="1" dirty="0"/>
                <a:t>12%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C485564-4B4D-9142-86F8-47832B2A9F64}"/>
                </a:ext>
              </a:extLst>
            </p:cNvPr>
            <p:cNvSpPr txBox="1"/>
            <p:nvPr/>
          </p:nvSpPr>
          <p:spPr>
            <a:xfrm>
              <a:off x="515789" y="1943524"/>
              <a:ext cx="1637414" cy="322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050" dirty="0"/>
                <a:t>Consistency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6EEEA09-BAFE-EB45-8A08-C695F240B0FF}"/>
              </a:ext>
            </a:extLst>
          </p:cNvPr>
          <p:cNvGrpSpPr/>
          <p:nvPr/>
        </p:nvGrpSpPr>
        <p:grpSpPr>
          <a:xfrm>
            <a:off x="591990" y="3585890"/>
            <a:ext cx="2573906" cy="270874"/>
            <a:chOff x="515789" y="1921994"/>
            <a:chExt cx="2573906" cy="344417"/>
          </a:xfrm>
        </p:grpSpPr>
        <p:sp>
          <p:nvSpPr>
            <p:cNvPr id="73" name="Round Same Side Corner Rectangle 72">
              <a:extLst>
                <a:ext uri="{FF2B5EF4-FFF2-40B4-BE49-F238E27FC236}">
                  <a16:creationId xmlns:a16="http://schemas.microsoft.com/office/drawing/2014/main" id="{94B43E85-C11E-6D43-B7ED-BD1378095E82}"/>
                </a:ext>
              </a:extLst>
            </p:cNvPr>
            <p:cNvSpPr/>
            <p:nvPr/>
          </p:nvSpPr>
          <p:spPr>
            <a:xfrm rot="5400000">
              <a:off x="2529235" y="1705953"/>
              <a:ext cx="344417" cy="776500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0000" tIns="216000" rtlCol="0" anchor="ctr"/>
            <a:lstStyle/>
            <a:p>
              <a:pPr algn="r"/>
              <a:r>
                <a:rPr lang="en-CA" sz="1200" b="1" dirty="0"/>
                <a:t>11%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CC7D53D-49E8-2D4B-9F96-BC1B92D9655A}"/>
                </a:ext>
              </a:extLst>
            </p:cNvPr>
            <p:cNvSpPr txBox="1"/>
            <p:nvPr/>
          </p:nvSpPr>
          <p:spPr>
            <a:xfrm>
              <a:off x="515789" y="1943524"/>
              <a:ext cx="1637414" cy="322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050" dirty="0"/>
                <a:t>Cost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37F0AE1-BC45-9A43-A239-006E5B3BF2BD}"/>
              </a:ext>
            </a:extLst>
          </p:cNvPr>
          <p:cNvGrpSpPr/>
          <p:nvPr/>
        </p:nvGrpSpPr>
        <p:grpSpPr>
          <a:xfrm>
            <a:off x="591989" y="3938989"/>
            <a:ext cx="2513522" cy="270874"/>
            <a:chOff x="515789" y="1921994"/>
            <a:chExt cx="2513522" cy="344417"/>
          </a:xfrm>
        </p:grpSpPr>
        <p:sp>
          <p:nvSpPr>
            <p:cNvPr id="76" name="Round Same Side Corner Rectangle 75">
              <a:extLst>
                <a:ext uri="{FF2B5EF4-FFF2-40B4-BE49-F238E27FC236}">
                  <a16:creationId xmlns:a16="http://schemas.microsoft.com/office/drawing/2014/main" id="{9DE41D92-4EE2-0B47-98F6-08D5C93FB749}"/>
                </a:ext>
              </a:extLst>
            </p:cNvPr>
            <p:cNvSpPr/>
            <p:nvPr/>
          </p:nvSpPr>
          <p:spPr>
            <a:xfrm rot="5400000">
              <a:off x="2499043" y="1736145"/>
              <a:ext cx="344417" cy="716116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0000" tIns="216000" rtlCol="0" anchor="ctr"/>
            <a:lstStyle/>
            <a:p>
              <a:pPr algn="r"/>
              <a:r>
                <a:rPr lang="en-CA" sz="1200" b="1" dirty="0"/>
                <a:t>9%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F393D04-131D-9A4B-9B76-EE2A4D996585}"/>
                </a:ext>
              </a:extLst>
            </p:cNvPr>
            <p:cNvSpPr txBox="1"/>
            <p:nvPr/>
          </p:nvSpPr>
          <p:spPr>
            <a:xfrm>
              <a:off x="515789" y="1943524"/>
              <a:ext cx="1637414" cy="322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050" dirty="0"/>
                <a:t>Process Complexity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C75713E-E14A-F142-A221-94F9BC4FE7C7}"/>
              </a:ext>
            </a:extLst>
          </p:cNvPr>
          <p:cNvGrpSpPr/>
          <p:nvPr/>
        </p:nvGrpSpPr>
        <p:grpSpPr>
          <a:xfrm>
            <a:off x="591990" y="4292089"/>
            <a:ext cx="2513523" cy="270874"/>
            <a:chOff x="515789" y="1921995"/>
            <a:chExt cx="2513523" cy="344417"/>
          </a:xfrm>
        </p:grpSpPr>
        <p:sp>
          <p:nvSpPr>
            <p:cNvPr id="79" name="Round Same Side Corner Rectangle 78">
              <a:extLst>
                <a:ext uri="{FF2B5EF4-FFF2-40B4-BE49-F238E27FC236}">
                  <a16:creationId xmlns:a16="http://schemas.microsoft.com/office/drawing/2014/main" id="{E8847525-FC58-414D-90C8-CEB3A5F17E91}"/>
                </a:ext>
              </a:extLst>
            </p:cNvPr>
            <p:cNvSpPr/>
            <p:nvPr/>
          </p:nvSpPr>
          <p:spPr>
            <a:xfrm rot="5400000">
              <a:off x="2499044" y="1736146"/>
              <a:ext cx="344417" cy="716116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0000" tIns="216000" rtlCol="0" anchor="ctr"/>
            <a:lstStyle/>
            <a:p>
              <a:pPr algn="r"/>
              <a:r>
                <a:rPr lang="en-CA" sz="1200" b="1" dirty="0"/>
                <a:t>9%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1098D549-E2DE-1F45-9BF5-F46AC73FAFA2}"/>
                </a:ext>
              </a:extLst>
            </p:cNvPr>
            <p:cNvSpPr txBox="1"/>
            <p:nvPr/>
          </p:nvSpPr>
          <p:spPr>
            <a:xfrm>
              <a:off x="515789" y="1943524"/>
              <a:ext cx="1637414" cy="322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050" dirty="0"/>
                <a:t>Lack of resources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F68020D2-D2D7-DA47-BA90-D33D1E14A3BE}"/>
              </a:ext>
            </a:extLst>
          </p:cNvPr>
          <p:cNvGrpSpPr/>
          <p:nvPr/>
        </p:nvGrpSpPr>
        <p:grpSpPr>
          <a:xfrm>
            <a:off x="591989" y="4645188"/>
            <a:ext cx="2513522" cy="270874"/>
            <a:chOff x="515789" y="1921995"/>
            <a:chExt cx="2513522" cy="344417"/>
          </a:xfrm>
        </p:grpSpPr>
        <p:sp>
          <p:nvSpPr>
            <p:cNvPr id="94" name="Round Same Side Corner Rectangle 93">
              <a:extLst>
                <a:ext uri="{FF2B5EF4-FFF2-40B4-BE49-F238E27FC236}">
                  <a16:creationId xmlns:a16="http://schemas.microsoft.com/office/drawing/2014/main" id="{BCC08339-376D-5F43-9AC2-4568F8A4738E}"/>
                </a:ext>
              </a:extLst>
            </p:cNvPr>
            <p:cNvSpPr/>
            <p:nvPr/>
          </p:nvSpPr>
          <p:spPr>
            <a:xfrm rot="5400000">
              <a:off x="2499043" y="1736144"/>
              <a:ext cx="344417" cy="716117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0000" tIns="216000" rtlCol="0" anchor="ctr"/>
            <a:lstStyle/>
            <a:p>
              <a:pPr algn="r"/>
              <a:r>
                <a:rPr lang="en-CA" sz="1200" b="1" dirty="0"/>
                <a:t>9%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2B56E40-E0C7-464C-A0E7-D1159EBD15B5}"/>
                </a:ext>
              </a:extLst>
            </p:cNvPr>
            <p:cNvSpPr txBox="1"/>
            <p:nvPr/>
          </p:nvSpPr>
          <p:spPr>
            <a:xfrm>
              <a:off x="515789" y="1943524"/>
              <a:ext cx="1637414" cy="322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050" dirty="0"/>
                <a:t>Culture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7381AD5-1394-3B40-B074-7F5A3401D97C}"/>
              </a:ext>
            </a:extLst>
          </p:cNvPr>
          <p:cNvGrpSpPr/>
          <p:nvPr/>
        </p:nvGrpSpPr>
        <p:grpSpPr>
          <a:xfrm>
            <a:off x="591990" y="4998286"/>
            <a:ext cx="2422944" cy="270874"/>
            <a:chOff x="515789" y="1921994"/>
            <a:chExt cx="2422944" cy="344417"/>
          </a:xfrm>
        </p:grpSpPr>
        <p:sp>
          <p:nvSpPr>
            <p:cNvPr id="97" name="Round Same Side Corner Rectangle 96">
              <a:extLst>
                <a:ext uri="{FF2B5EF4-FFF2-40B4-BE49-F238E27FC236}">
                  <a16:creationId xmlns:a16="http://schemas.microsoft.com/office/drawing/2014/main" id="{5D078BC8-E2E3-0D42-B8B8-56B249BADCEA}"/>
                </a:ext>
              </a:extLst>
            </p:cNvPr>
            <p:cNvSpPr/>
            <p:nvPr/>
          </p:nvSpPr>
          <p:spPr>
            <a:xfrm rot="5400000">
              <a:off x="2453754" y="1781434"/>
              <a:ext cx="344417" cy="625538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0000" tIns="216000" rtlCol="0" anchor="ctr"/>
            <a:lstStyle/>
            <a:p>
              <a:pPr algn="r"/>
              <a:r>
                <a:rPr lang="en-CA" sz="1200" b="1" dirty="0"/>
                <a:t>8%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FC12D7A-155B-6040-91E9-89D7E1B688B1}"/>
                </a:ext>
              </a:extLst>
            </p:cNvPr>
            <p:cNvSpPr txBox="1"/>
            <p:nvPr/>
          </p:nvSpPr>
          <p:spPr>
            <a:xfrm>
              <a:off x="515789" y="1943524"/>
              <a:ext cx="1637414" cy="322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050" dirty="0"/>
                <a:t>Turnover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CAB7605-F193-A743-9C4F-20190624D906}"/>
              </a:ext>
            </a:extLst>
          </p:cNvPr>
          <p:cNvGrpSpPr/>
          <p:nvPr/>
        </p:nvGrpSpPr>
        <p:grpSpPr>
          <a:xfrm>
            <a:off x="591989" y="5351382"/>
            <a:ext cx="2353934" cy="270874"/>
            <a:chOff x="515789" y="1921994"/>
            <a:chExt cx="2353934" cy="344417"/>
          </a:xfrm>
        </p:grpSpPr>
        <p:sp>
          <p:nvSpPr>
            <p:cNvPr id="100" name="Round Same Side Corner Rectangle 99">
              <a:extLst>
                <a:ext uri="{FF2B5EF4-FFF2-40B4-BE49-F238E27FC236}">
                  <a16:creationId xmlns:a16="http://schemas.microsoft.com/office/drawing/2014/main" id="{07546D67-9079-DC46-AF23-FBADCF668B75}"/>
                </a:ext>
              </a:extLst>
            </p:cNvPr>
            <p:cNvSpPr/>
            <p:nvPr/>
          </p:nvSpPr>
          <p:spPr>
            <a:xfrm rot="5400000">
              <a:off x="2419249" y="1815939"/>
              <a:ext cx="344417" cy="556528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0000" tIns="216000" rtlCol="0" anchor="ctr"/>
            <a:lstStyle/>
            <a:p>
              <a:pPr algn="r"/>
              <a:r>
                <a:rPr lang="en-CA" sz="1200" b="1" dirty="0"/>
                <a:t>6%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A6D1141-0B62-AE49-AACA-0EC79C552558}"/>
                </a:ext>
              </a:extLst>
            </p:cNvPr>
            <p:cNvSpPr txBox="1"/>
            <p:nvPr/>
          </p:nvSpPr>
          <p:spPr>
            <a:xfrm>
              <a:off x="515789" y="1943524"/>
              <a:ext cx="1637414" cy="322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050" dirty="0"/>
                <a:t>VOC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0C5BF54-4184-9648-9EC3-43DB58DAE98C}"/>
              </a:ext>
            </a:extLst>
          </p:cNvPr>
          <p:cNvCxnSpPr/>
          <p:nvPr/>
        </p:nvCxnSpPr>
        <p:spPr>
          <a:xfrm>
            <a:off x="2389391" y="1684867"/>
            <a:ext cx="0" cy="40555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ounded Rectangle 135">
            <a:extLst>
              <a:ext uri="{FF2B5EF4-FFF2-40B4-BE49-F238E27FC236}">
                <a16:creationId xmlns:a16="http://schemas.microsoft.com/office/drawing/2014/main" id="{3FF6E929-2B24-8C44-AC89-00FF8E929077}"/>
              </a:ext>
            </a:extLst>
          </p:cNvPr>
          <p:cNvSpPr/>
          <p:nvPr/>
        </p:nvSpPr>
        <p:spPr>
          <a:xfrm>
            <a:off x="5977470" y="914400"/>
            <a:ext cx="5901705" cy="5092995"/>
          </a:xfrm>
          <a:prstGeom prst="roundRect">
            <a:avLst>
              <a:gd name="adj" fmla="val 252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ea typeface="Arial" charset="0"/>
              <a:cs typeface="Arial" charset="0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59014CBF-7C06-4F48-91F2-6D749C40BF16}"/>
              </a:ext>
            </a:extLst>
          </p:cNvPr>
          <p:cNvGrpSpPr/>
          <p:nvPr/>
        </p:nvGrpSpPr>
        <p:grpSpPr>
          <a:xfrm>
            <a:off x="6375164" y="1820393"/>
            <a:ext cx="4934007" cy="270874"/>
            <a:chOff x="515789" y="1921992"/>
            <a:chExt cx="4934007" cy="344417"/>
          </a:xfrm>
        </p:grpSpPr>
        <p:sp>
          <p:nvSpPr>
            <p:cNvPr id="138" name="Round Same Side Corner Rectangle 137">
              <a:extLst>
                <a:ext uri="{FF2B5EF4-FFF2-40B4-BE49-F238E27FC236}">
                  <a16:creationId xmlns:a16="http://schemas.microsoft.com/office/drawing/2014/main" id="{A4883E07-1FEA-584A-BD15-953033D93A0A}"/>
                </a:ext>
              </a:extLst>
            </p:cNvPr>
            <p:cNvSpPr/>
            <p:nvPr/>
          </p:nvSpPr>
          <p:spPr>
            <a:xfrm rot="5400000">
              <a:off x="3709285" y="525898"/>
              <a:ext cx="344417" cy="31366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0000" tIns="216000" rtlCol="0" anchor="ctr"/>
            <a:lstStyle/>
            <a:p>
              <a:pPr algn="r"/>
              <a:r>
                <a:rPr lang="en-CA" sz="1200" b="1" dirty="0"/>
                <a:t>31%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CF95088-6677-6543-AA65-3AA7852E7762}"/>
                </a:ext>
              </a:extLst>
            </p:cNvPr>
            <p:cNvSpPr txBox="1"/>
            <p:nvPr/>
          </p:nvSpPr>
          <p:spPr>
            <a:xfrm>
              <a:off x="515789" y="1943524"/>
              <a:ext cx="1637414" cy="322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050" dirty="0"/>
                <a:t>Conflicting priorities*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9A4605FE-E5AD-9149-8063-47F9FECAC741}"/>
              </a:ext>
            </a:extLst>
          </p:cNvPr>
          <p:cNvGrpSpPr/>
          <p:nvPr/>
        </p:nvGrpSpPr>
        <p:grpSpPr>
          <a:xfrm>
            <a:off x="6375165" y="2173495"/>
            <a:ext cx="4517542" cy="270874"/>
            <a:chOff x="515789" y="1921995"/>
            <a:chExt cx="4517542" cy="344417"/>
          </a:xfrm>
        </p:grpSpPr>
        <p:sp>
          <p:nvSpPr>
            <p:cNvPr id="141" name="Round Same Side Corner Rectangle 140">
              <a:extLst>
                <a:ext uri="{FF2B5EF4-FFF2-40B4-BE49-F238E27FC236}">
                  <a16:creationId xmlns:a16="http://schemas.microsoft.com/office/drawing/2014/main" id="{7646FF9C-3FBE-1A4C-BFED-A74ACFEE42F5}"/>
                </a:ext>
              </a:extLst>
            </p:cNvPr>
            <p:cNvSpPr/>
            <p:nvPr/>
          </p:nvSpPr>
          <p:spPr>
            <a:xfrm rot="5400000">
              <a:off x="3501053" y="734134"/>
              <a:ext cx="344417" cy="272013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0000" tIns="216000" rtlCol="0" anchor="ctr"/>
            <a:lstStyle/>
            <a:p>
              <a:pPr algn="r"/>
              <a:r>
                <a:rPr lang="en-CA" sz="1200" b="1" dirty="0"/>
                <a:t>25%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28FE099-0A63-8A42-8B73-9814B22185CD}"/>
                </a:ext>
              </a:extLst>
            </p:cNvPr>
            <p:cNvSpPr txBox="1"/>
            <p:nvPr/>
          </p:nvSpPr>
          <p:spPr>
            <a:xfrm>
              <a:off x="515789" y="1943524"/>
              <a:ext cx="1637414" cy="322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050" dirty="0"/>
                <a:t>Lack of urgency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A6AF4DA-BC36-C54E-802D-9189C31D24C9}"/>
              </a:ext>
            </a:extLst>
          </p:cNvPr>
          <p:cNvGrpSpPr/>
          <p:nvPr/>
        </p:nvGrpSpPr>
        <p:grpSpPr>
          <a:xfrm>
            <a:off x="6375164" y="2526589"/>
            <a:ext cx="4517541" cy="270877"/>
            <a:chOff x="515789" y="1921990"/>
            <a:chExt cx="4517541" cy="344421"/>
          </a:xfrm>
        </p:grpSpPr>
        <p:sp>
          <p:nvSpPr>
            <p:cNvPr id="144" name="Round Same Side Corner Rectangle 143">
              <a:extLst>
                <a:ext uri="{FF2B5EF4-FFF2-40B4-BE49-F238E27FC236}">
                  <a16:creationId xmlns:a16="http://schemas.microsoft.com/office/drawing/2014/main" id="{566624A0-C036-6F45-ADBC-1C85B9CABA1E}"/>
                </a:ext>
              </a:extLst>
            </p:cNvPr>
            <p:cNvSpPr/>
            <p:nvPr/>
          </p:nvSpPr>
          <p:spPr>
            <a:xfrm rot="5400000">
              <a:off x="3501051" y="734132"/>
              <a:ext cx="344421" cy="272013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0000" tIns="216000" rtlCol="0" anchor="ctr"/>
            <a:lstStyle/>
            <a:p>
              <a:pPr algn="r"/>
              <a:r>
                <a:rPr lang="en-CA" sz="1200" b="1" dirty="0"/>
                <a:t>25%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65C0BF9A-E609-5642-96DD-757D214905B7}"/>
                </a:ext>
              </a:extLst>
            </p:cNvPr>
            <p:cNvSpPr txBox="1"/>
            <p:nvPr/>
          </p:nvSpPr>
          <p:spPr>
            <a:xfrm>
              <a:off x="515789" y="1943524"/>
              <a:ext cx="1637414" cy="322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050" dirty="0"/>
                <a:t>Culture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1AA50CB0-6461-7B4D-95AC-5E247CF4D2FF}"/>
              </a:ext>
            </a:extLst>
          </p:cNvPr>
          <p:cNvGrpSpPr/>
          <p:nvPr/>
        </p:nvGrpSpPr>
        <p:grpSpPr>
          <a:xfrm>
            <a:off x="6375165" y="2879692"/>
            <a:ext cx="4517542" cy="270874"/>
            <a:chOff x="515789" y="1921994"/>
            <a:chExt cx="4517542" cy="344417"/>
          </a:xfrm>
        </p:grpSpPr>
        <p:sp>
          <p:nvSpPr>
            <p:cNvPr id="147" name="Round Same Side Corner Rectangle 146">
              <a:extLst>
                <a:ext uri="{FF2B5EF4-FFF2-40B4-BE49-F238E27FC236}">
                  <a16:creationId xmlns:a16="http://schemas.microsoft.com/office/drawing/2014/main" id="{8527000A-84AC-614B-A4A4-51297878C154}"/>
                </a:ext>
              </a:extLst>
            </p:cNvPr>
            <p:cNvSpPr/>
            <p:nvPr/>
          </p:nvSpPr>
          <p:spPr>
            <a:xfrm rot="5400000">
              <a:off x="3501053" y="734135"/>
              <a:ext cx="344417" cy="272013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0000" tIns="216000" rtlCol="0" anchor="ctr"/>
            <a:lstStyle/>
            <a:p>
              <a:pPr algn="r"/>
              <a:r>
                <a:rPr lang="en-CA" sz="1200" b="1" dirty="0"/>
                <a:t>25%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4D7073F5-FAB3-D543-9D1B-7CED27333320}"/>
                </a:ext>
              </a:extLst>
            </p:cNvPr>
            <p:cNvSpPr txBox="1"/>
            <p:nvPr/>
          </p:nvSpPr>
          <p:spPr>
            <a:xfrm>
              <a:off x="515789" y="1943524"/>
              <a:ext cx="1637414" cy="322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050" dirty="0"/>
                <a:t>Being internally siloed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66C19E6-D897-D34E-8716-A99A825540FE}"/>
              </a:ext>
            </a:extLst>
          </p:cNvPr>
          <p:cNvGrpSpPr/>
          <p:nvPr/>
        </p:nvGrpSpPr>
        <p:grpSpPr>
          <a:xfrm>
            <a:off x="6375164" y="3232791"/>
            <a:ext cx="4363594" cy="270874"/>
            <a:chOff x="515789" y="1921994"/>
            <a:chExt cx="4363594" cy="344417"/>
          </a:xfrm>
        </p:grpSpPr>
        <p:sp>
          <p:nvSpPr>
            <p:cNvPr id="150" name="Round Same Side Corner Rectangle 149">
              <a:extLst>
                <a:ext uri="{FF2B5EF4-FFF2-40B4-BE49-F238E27FC236}">
                  <a16:creationId xmlns:a16="http://schemas.microsoft.com/office/drawing/2014/main" id="{B47110AC-9CD3-E748-AAC9-69C102893C45}"/>
                </a:ext>
              </a:extLst>
            </p:cNvPr>
            <p:cNvSpPr/>
            <p:nvPr/>
          </p:nvSpPr>
          <p:spPr>
            <a:xfrm rot="5400000">
              <a:off x="3424080" y="811108"/>
              <a:ext cx="344417" cy="2566187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0000" tIns="216000" rtlCol="0" anchor="ctr"/>
            <a:lstStyle/>
            <a:p>
              <a:pPr algn="r"/>
              <a:r>
                <a:rPr lang="en-CA" sz="1200" b="1" dirty="0"/>
                <a:t>22%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762FC167-0BED-E24D-AC99-2F2469C8738B}"/>
                </a:ext>
              </a:extLst>
            </p:cNvPr>
            <p:cNvSpPr txBox="1"/>
            <p:nvPr/>
          </p:nvSpPr>
          <p:spPr>
            <a:xfrm>
              <a:off x="515789" y="1943524"/>
              <a:ext cx="1637414" cy="322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050" dirty="0"/>
                <a:t>Process Complexity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31A954F9-2360-D943-91F3-654D9FFC57CD}"/>
              </a:ext>
            </a:extLst>
          </p:cNvPr>
          <p:cNvGrpSpPr/>
          <p:nvPr/>
        </p:nvGrpSpPr>
        <p:grpSpPr>
          <a:xfrm>
            <a:off x="6375165" y="3585891"/>
            <a:ext cx="4289590" cy="270874"/>
            <a:chOff x="515789" y="1921995"/>
            <a:chExt cx="4289590" cy="344417"/>
          </a:xfrm>
        </p:grpSpPr>
        <p:sp>
          <p:nvSpPr>
            <p:cNvPr id="153" name="Round Same Side Corner Rectangle 152">
              <a:extLst>
                <a:ext uri="{FF2B5EF4-FFF2-40B4-BE49-F238E27FC236}">
                  <a16:creationId xmlns:a16="http://schemas.microsoft.com/office/drawing/2014/main" id="{183C0175-3805-0E4C-8C97-6B1E57010132}"/>
                </a:ext>
              </a:extLst>
            </p:cNvPr>
            <p:cNvSpPr/>
            <p:nvPr/>
          </p:nvSpPr>
          <p:spPr>
            <a:xfrm rot="5400000">
              <a:off x="3387077" y="848110"/>
              <a:ext cx="344417" cy="2492185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0000" tIns="216000" rtlCol="0" anchor="ctr"/>
            <a:lstStyle/>
            <a:p>
              <a:pPr algn="r"/>
              <a:r>
                <a:rPr lang="en-CA" sz="1200" b="1" dirty="0"/>
                <a:t>21%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8BF65480-01B1-F64F-9F5D-404A7A81859A}"/>
                </a:ext>
              </a:extLst>
            </p:cNvPr>
            <p:cNvSpPr txBox="1"/>
            <p:nvPr/>
          </p:nvSpPr>
          <p:spPr>
            <a:xfrm>
              <a:off x="515789" y="1943524"/>
              <a:ext cx="1637414" cy="322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050" dirty="0"/>
                <a:t>Alignment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E3376B5D-59C2-2245-AF86-8BAA197A1FBE}"/>
              </a:ext>
            </a:extLst>
          </p:cNvPr>
          <p:cNvGrpSpPr/>
          <p:nvPr/>
        </p:nvGrpSpPr>
        <p:grpSpPr>
          <a:xfrm>
            <a:off x="6375164" y="3938990"/>
            <a:ext cx="4194866" cy="270874"/>
            <a:chOff x="515789" y="1921995"/>
            <a:chExt cx="4194866" cy="344417"/>
          </a:xfrm>
        </p:grpSpPr>
        <p:sp>
          <p:nvSpPr>
            <p:cNvPr id="156" name="Round Same Side Corner Rectangle 155">
              <a:extLst>
                <a:ext uri="{FF2B5EF4-FFF2-40B4-BE49-F238E27FC236}">
                  <a16:creationId xmlns:a16="http://schemas.microsoft.com/office/drawing/2014/main" id="{5D7C848E-B8B8-2740-89CF-91D3A601B341}"/>
                </a:ext>
              </a:extLst>
            </p:cNvPr>
            <p:cNvSpPr/>
            <p:nvPr/>
          </p:nvSpPr>
          <p:spPr>
            <a:xfrm rot="5400000">
              <a:off x="3339715" y="895472"/>
              <a:ext cx="344417" cy="2397461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0000" tIns="216000" rtlCol="0" anchor="ctr"/>
            <a:lstStyle/>
            <a:p>
              <a:pPr algn="r"/>
              <a:r>
                <a:rPr lang="en-CA" sz="1200" b="1" dirty="0"/>
                <a:t>18%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87C888F2-30FE-C749-843D-DD19D4ADB048}"/>
                </a:ext>
              </a:extLst>
            </p:cNvPr>
            <p:cNvSpPr txBox="1"/>
            <p:nvPr/>
          </p:nvSpPr>
          <p:spPr>
            <a:xfrm>
              <a:off x="515789" y="1943524"/>
              <a:ext cx="1637414" cy="322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050" dirty="0"/>
                <a:t>Ownership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55F3AEE9-A30D-2E4F-B739-B6C0633A9826}"/>
              </a:ext>
            </a:extLst>
          </p:cNvPr>
          <p:cNvGrpSpPr/>
          <p:nvPr/>
        </p:nvGrpSpPr>
        <p:grpSpPr>
          <a:xfrm>
            <a:off x="6375165" y="4292088"/>
            <a:ext cx="4194868" cy="270874"/>
            <a:chOff x="515789" y="1921994"/>
            <a:chExt cx="4194868" cy="344417"/>
          </a:xfrm>
        </p:grpSpPr>
        <p:sp>
          <p:nvSpPr>
            <p:cNvPr id="159" name="Round Same Side Corner Rectangle 158">
              <a:extLst>
                <a:ext uri="{FF2B5EF4-FFF2-40B4-BE49-F238E27FC236}">
                  <a16:creationId xmlns:a16="http://schemas.microsoft.com/office/drawing/2014/main" id="{47213E3E-3A7A-814A-8474-64FB7C0FCE35}"/>
                </a:ext>
              </a:extLst>
            </p:cNvPr>
            <p:cNvSpPr/>
            <p:nvPr/>
          </p:nvSpPr>
          <p:spPr>
            <a:xfrm rot="5400000">
              <a:off x="3339716" y="895472"/>
              <a:ext cx="344417" cy="2397462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0000" tIns="216000" rtlCol="0" anchor="ctr"/>
            <a:lstStyle/>
            <a:p>
              <a:pPr algn="r"/>
              <a:r>
                <a:rPr lang="en-CA" sz="1200" b="1" dirty="0"/>
                <a:t>18%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403A2C21-D778-F342-A216-1E0CAF09D8C0}"/>
                </a:ext>
              </a:extLst>
            </p:cNvPr>
            <p:cNvSpPr txBox="1"/>
            <p:nvPr/>
          </p:nvSpPr>
          <p:spPr>
            <a:xfrm>
              <a:off x="515789" y="1943524"/>
              <a:ext cx="1637414" cy="322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050" dirty="0"/>
                <a:t>Technology level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DB02FC83-9F1B-0E4B-BEDB-AC91E7356819}"/>
              </a:ext>
            </a:extLst>
          </p:cNvPr>
          <p:cNvGrpSpPr/>
          <p:nvPr/>
        </p:nvGrpSpPr>
        <p:grpSpPr>
          <a:xfrm>
            <a:off x="6375164" y="4645188"/>
            <a:ext cx="3841080" cy="270874"/>
            <a:chOff x="515789" y="1921995"/>
            <a:chExt cx="3841080" cy="344417"/>
          </a:xfrm>
        </p:grpSpPr>
        <p:sp>
          <p:nvSpPr>
            <p:cNvPr id="162" name="Round Same Side Corner Rectangle 161">
              <a:extLst>
                <a:ext uri="{FF2B5EF4-FFF2-40B4-BE49-F238E27FC236}">
                  <a16:creationId xmlns:a16="http://schemas.microsoft.com/office/drawing/2014/main" id="{44ABD4DD-090A-754E-9753-960906A0C66B}"/>
                </a:ext>
              </a:extLst>
            </p:cNvPr>
            <p:cNvSpPr/>
            <p:nvPr/>
          </p:nvSpPr>
          <p:spPr>
            <a:xfrm rot="5400000">
              <a:off x="3162822" y="1072365"/>
              <a:ext cx="344417" cy="2043675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0000" tIns="216000" rtlCol="0" anchor="ctr"/>
            <a:lstStyle/>
            <a:p>
              <a:pPr algn="r"/>
              <a:r>
                <a:rPr lang="en-CA" sz="1200" b="1" dirty="0"/>
                <a:t>13%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EB8DCDDC-0D75-2343-A4BD-DF8BBE9EE27C}"/>
                </a:ext>
              </a:extLst>
            </p:cNvPr>
            <p:cNvSpPr txBox="1"/>
            <p:nvPr/>
          </p:nvSpPr>
          <p:spPr>
            <a:xfrm>
              <a:off x="515789" y="1943524"/>
              <a:ext cx="1637414" cy="322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050" dirty="0"/>
                <a:t>Lack of resources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529F8A9C-E1B0-9548-907F-75CE6F06F11A}"/>
              </a:ext>
            </a:extLst>
          </p:cNvPr>
          <p:cNvGrpSpPr/>
          <p:nvPr/>
        </p:nvGrpSpPr>
        <p:grpSpPr>
          <a:xfrm>
            <a:off x="6375165" y="4998286"/>
            <a:ext cx="3841082" cy="270874"/>
            <a:chOff x="515789" y="1921994"/>
            <a:chExt cx="3841082" cy="344417"/>
          </a:xfrm>
        </p:grpSpPr>
        <p:sp>
          <p:nvSpPr>
            <p:cNvPr id="165" name="Round Same Side Corner Rectangle 164">
              <a:extLst>
                <a:ext uri="{FF2B5EF4-FFF2-40B4-BE49-F238E27FC236}">
                  <a16:creationId xmlns:a16="http://schemas.microsoft.com/office/drawing/2014/main" id="{62328720-F36A-1D43-84A7-866CE2C8814C}"/>
                </a:ext>
              </a:extLst>
            </p:cNvPr>
            <p:cNvSpPr/>
            <p:nvPr/>
          </p:nvSpPr>
          <p:spPr>
            <a:xfrm rot="5400000">
              <a:off x="3162823" y="1072365"/>
              <a:ext cx="344417" cy="2043676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0000" tIns="216000" rtlCol="0" anchor="ctr"/>
            <a:lstStyle/>
            <a:p>
              <a:pPr algn="r"/>
              <a:r>
                <a:rPr lang="en-CA" sz="1200" b="1" dirty="0"/>
                <a:t>13%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2E622EA5-C7A0-4B44-9C71-D575008A3F37}"/>
                </a:ext>
              </a:extLst>
            </p:cNvPr>
            <p:cNvSpPr txBox="1"/>
            <p:nvPr/>
          </p:nvSpPr>
          <p:spPr>
            <a:xfrm>
              <a:off x="515789" y="1943524"/>
              <a:ext cx="1637414" cy="322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050" dirty="0"/>
                <a:t>Cost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876BF17A-2A12-B048-B4B3-EB3C05D8D343}"/>
              </a:ext>
            </a:extLst>
          </p:cNvPr>
          <p:cNvGrpSpPr/>
          <p:nvPr/>
        </p:nvGrpSpPr>
        <p:grpSpPr>
          <a:xfrm>
            <a:off x="6375164" y="5351382"/>
            <a:ext cx="3656024" cy="270874"/>
            <a:chOff x="515789" y="1921994"/>
            <a:chExt cx="3656024" cy="344417"/>
          </a:xfrm>
        </p:grpSpPr>
        <p:sp>
          <p:nvSpPr>
            <p:cNvPr id="168" name="Round Same Side Corner Rectangle 167">
              <a:extLst>
                <a:ext uri="{FF2B5EF4-FFF2-40B4-BE49-F238E27FC236}">
                  <a16:creationId xmlns:a16="http://schemas.microsoft.com/office/drawing/2014/main" id="{8DEB99A1-75D8-6942-8CDD-A0FD8F774262}"/>
                </a:ext>
              </a:extLst>
            </p:cNvPr>
            <p:cNvSpPr/>
            <p:nvPr/>
          </p:nvSpPr>
          <p:spPr>
            <a:xfrm rot="5400000">
              <a:off x="3070294" y="1164894"/>
              <a:ext cx="344417" cy="1858618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0000" tIns="216000" rtlCol="0" anchor="ctr"/>
            <a:lstStyle/>
            <a:p>
              <a:pPr algn="r"/>
              <a:r>
                <a:rPr lang="en-CA" sz="1200" b="1" dirty="0"/>
                <a:t>11%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C5FF5199-2891-4144-B8D9-E476647994D7}"/>
                </a:ext>
              </a:extLst>
            </p:cNvPr>
            <p:cNvSpPr txBox="1"/>
            <p:nvPr/>
          </p:nvSpPr>
          <p:spPr>
            <a:xfrm>
              <a:off x="515789" y="1943524"/>
              <a:ext cx="1637414" cy="322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050" dirty="0"/>
                <a:t>Complacency</a:t>
              </a:r>
            </a:p>
          </p:txBody>
        </p:sp>
      </p:grp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E6956BE4-8B77-0146-A615-E827776FA018}"/>
              </a:ext>
            </a:extLst>
          </p:cNvPr>
          <p:cNvCxnSpPr/>
          <p:nvPr/>
        </p:nvCxnSpPr>
        <p:spPr>
          <a:xfrm>
            <a:off x="8172566" y="1684867"/>
            <a:ext cx="0" cy="40555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773F2B85-AAA6-D04C-8BC4-6CB978530D7A}"/>
              </a:ext>
            </a:extLst>
          </p:cNvPr>
          <p:cNvSpPr/>
          <p:nvPr/>
        </p:nvSpPr>
        <p:spPr>
          <a:xfrm>
            <a:off x="591989" y="1208367"/>
            <a:ext cx="4289590" cy="321562"/>
          </a:xfrm>
          <a:prstGeom prst="roundRect">
            <a:avLst>
              <a:gd name="adj" fmla="val 252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1200" b="1" dirty="0">
                <a:solidFill>
                  <a:schemeClr val="bg1"/>
                </a:solidFill>
              </a:rPr>
              <a:t>2018: Alignment is seen as the Top barrier</a:t>
            </a:r>
          </a:p>
        </p:txBody>
      </p:sp>
      <p:sp>
        <p:nvSpPr>
          <p:cNvPr id="172" name="Rounded Rectangle 171">
            <a:extLst>
              <a:ext uri="{FF2B5EF4-FFF2-40B4-BE49-F238E27FC236}">
                <a16:creationId xmlns:a16="http://schemas.microsoft.com/office/drawing/2014/main" id="{F2B946E2-7C21-F24E-902C-5BA9C827A459}"/>
              </a:ext>
            </a:extLst>
          </p:cNvPr>
          <p:cNvSpPr/>
          <p:nvPr/>
        </p:nvSpPr>
        <p:spPr>
          <a:xfrm>
            <a:off x="6375164" y="1216581"/>
            <a:ext cx="4289590" cy="321562"/>
          </a:xfrm>
          <a:prstGeom prst="roundRect">
            <a:avLst>
              <a:gd name="adj" fmla="val 252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1200" b="1" dirty="0">
                <a:solidFill>
                  <a:schemeClr val="bg1"/>
                </a:solidFill>
              </a:rPr>
              <a:t>2020: CX is Complex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32BA2406-D995-084C-8E4A-DB976F07431E}"/>
              </a:ext>
            </a:extLst>
          </p:cNvPr>
          <p:cNvSpPr/>
          <p:nvPr/>
        </p:nvSpPr>
        <p:spPr>
          <a:xfrm>
            <a:off x="5765924" y="6344258"/>
            <a:ext cx="5664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900" i="1" dirty="0">
                <a:solidFill>
                  <a:schemeClr val="bg1">
                    <a:lumMod val="50000"/>
                  </a:schemeClr>
                </a:solidFill>
              </a:rPr>
              <a:t>* “Other goals” in 2018 and “Conflicting priorities” in 2020 are the same</a:t>
            </a:r>
          </a:p>
        </p:txBody>
      </p:sp>
      <p:sp>
        <p:nvSpPr>
          <p:cNvPr id="174" name="Slide Number Placeholder 173">
            <a:extLst>
              <a:ext uri="{FF2B5EF4-FFF2-40B4-BE49-F238E27FC236}">
                <a16:creationId xmlns:a16="http://schemas.microsoft.com/office/drawing/2014/main" id="{0DD9EE39-D15B-4845-947E-6E5DB4D66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F023-E63B-4AB5-8D35-7189DEB9BB65}" type="slidenum">
              <a:rPr lang="en-CA" smtClean="0"/>
              <a:pPr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5666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A close up of a hand&#10;&#10;Description automatically generated">
            <a:extLst>
              <a:ext uri="{FF2B5EF4-FFF2-40B4-BE49-F238E27FC236}">
                <a16:creationId xmlns:a16="http://schemas.microsoft.com/office/drawing/2014/main" id="{FA4A5B09-1D9E-F646-9FC5-5FFD64FE16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339" y="4716714"/>
            <a:ext cx="11570183" cy="1375816"/>
          </a:xfrm>
          <a:custGeom>
            <a:avLst/>
            <a:gdLst>
              <a:gd name="connsiteX0" fmla="*/ 74166 w 11448000"/>
              <a:gd name="connsiteY0" fmla="*/ 0 h 1645200"/>
              <a:gd name="connsiteX1" fmla="*/ 11373834 w 11448000"/>
              <a:gd name="connsiteY1" fmla="*/ 0 h 1645200"/>
              <a:gd name="connsiteX2" fmla="*/ 11448000 w 11448000"/>
              <a:gd name="connsiteY2" fmla="*/ 74166 h 1645200"/>
              <a:gd name="connsiteX3" fmla="*/ 11448000 w 11448000"/>
              <a:gd name="connsiteY3" fmla="*/ 1571034 h 1645200"/>
              <a:gd name="connsiteX4" fmla="*/ 11373834 w 11448000"/>
              <a:gd name="connsiteY4" fmla="*/ 1645200 h 1645200"/>
              <a:gd name="connsiteX5" fmla="*/ 74166 w 11448000"/>
              <a:gd name="connsiteY5" fmla="*/ 1645200 h 1645200"/>
              <a:gd name="connsiteX6" fmla="*/ 0 w 11448000"/>
              <a:gd name="connsiteY6" fmla="*/ 1571034 h 1645200"/>
              <a:gd name="connsiteX7" fmla="*/ 0 w 11448000"/>
              <a:gd name="connsiteY7" fmla="*/ 74166 h 1645200"/>
              <a:gd name="connsiteX8" fmla="*/ 74166 w 11448000"/>
              <a:gd name="connsiteY8" fmla="*/ 0 h 16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8000" h="1645200">
                <a:moveTo>
                  <a:pt x="74166" y="0"/>
                </a:moveTo>
                <a:lnTo>
                  <a:pt x="11373834" y="0"/>
                </a:lnTo>
                <a:cubicBezTo>
                  <a:pt x="11414795" y="0"/>
                  <a:pt x="11448000" y="33205"/>
                  <a:pt x="11448000" y="74166"/>
                </a:cubicBezTo>
                <a:lnTo>
                  <a:pt x="11448000" y="1571034"/>
                </a:lnTo>
                <a:cubicBezTo>
                  <a:pt x="11448000" y="1611995"/>
                  <a:pt x="11414795" y="1645200"/>
                  <a:pt x="11373834" y="1645200"/>
                </a:cubicBezTo>
                <a:lnTo>
                  <a:pt x="74166" y="1645200"/>
                </a:lnTo>
                <a:cubicBezTo>
                  <a:pt x="33205" y="1645200"/>
                  <a:pt x="0" y="1611995"/>
                  <a:pt x="0" y="1571034"/>
                </a:cubicBezTo>
                <a:lnTo>
                  <a:pt x="0" y="74166"/>
                </a:lnTo>
                <a:cubicBezTo>
                  <a:pt x="0" y="33205"/>
                  <a:pt x="33205" y="0"/>
                  <a:pt x="74166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70F1E1-644C-DC46-94F8-9265B6288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Some Companies are Failing; Why?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026315-CE13-C14B-9137-8D7BAA39437C}"/>
              </a:ext>
            </a:extLst>
          </p:cNvPr>
          <p:cNvGrpSpPr/>
          <p:nvPr/>
        </p:nvGrpSpPr>
        <p:grpSpPr>
          <a:xfrm>
            <a:off x="3508711" y="1629378"/>
            <a:ext cx="2227523" cy="2725917"/>
            <a:chOff x="3310648" y="1736200"/>
            <a:chExt cx="1672281" cy="272591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F8909FA-C9C0-094E-A221-06D575881DEF}"/>
                </a:ext>
              </a:extLst>
            </p:cNvPr>
            <p:cNvGrpSpPr/>
            <p:nvPr/>
          </p:nvGrpSpPr>
          <p:grpSpPr>
            <a:xfrm>
              <a:off x="3310648" y="1736200"/>
              <a:ext cx="1672281" cy="2208585"/>
              <a:chOff x="3264000" y="1868830"/>
              <a:chExt cx="1672281" cy="2208585"/>
            </a:xfrm>
          </p:grpSpPr>
          <p:sp>
            <p:nvSpPr>
              <p:cNvPr id="8" name="Round Same Side Corner Rectangle 7">
                <a:extLst>
                  <a:ext uri="{FF2B5EF4-FFF2-40B4-BE49-F238E27FC236}">
                    <a16:creationId xmlns:a16="http://schemas.microsoft.com/office/drawing/2014/main" id="{15D531E8-67BD-8E44-B9D7-35443CA6734A}"/>
                  </a:ext>
                </a:extLst>
              </p:cNvPr>
              <p:cNvSpPr/>
              <p:nvPr/>
            </p:nvSpPr>
            <p:spPr>
              <a:xfrm>
                <a:off x="3264000" y="2597364"/>
                <a:ext cx="502609" cy="11012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90000" rIns="0" bIns="46800" rtlCol="0" anchor="t"/>
              <a:lstStyle/>
              <a:p>
                <a:pPr algn="ctr"/>
                <a:r>
                  <a:rPr lang="en-CA" sz="1200" b="1" dirty="0"/>
                  <a:t>29%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E23E41-B087-7942-99BC-CB88628080FB}"/>
                  </a:ext>
                </a:extLst>
              </p:cNvPr>
              <p:cNvSpPr txBox="1"/>
              <p:nvPr/>
            </p:nvSpPr>
            <p:spPr>
              <a:xfrm>
                <a:off x="3264000" y="3769638"/>
                <a:ext cx="16722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400" dirty="0"/>
                  <a:t>CX Intent Statement</a:t>
                </a:r>
              </a:p>
            </p:txBody>
          </p:sp>
          <p:sp>
            <p:nvSpPr>
              <p:cNvPr id="10" name="Round Same Side Corner Rectangle 9">
                <a:extLst>
                  <a:ext uri="{FF2B5EF4-FFF2-40B4-BE49-F238E27FC236}">
                    <a16:creationId xmlns:a16="http://schemas.microsoft.com/office/drawing/2014/main" id="{51D5E98D-C9C3-4748-B027-17091F51F1D3}"/>
                  </a:ext>
                </a:extLst>
              </p:cNvPr>
              <p:cNvSpPr/>
              <p:nvPr/>
            </p:nvSpPr>
            <p:spPr>
              <a:xfrm>
                <a:off x="3848836" y="1868830"/>
                <a:ext cx="502609" cy="182975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90000" rIns="0" bIns="46800" rtlCol="0" anchor="t"/>
              <a:lstStyle/>
              <a:p>
                <a:pPr algn="ctr"/>
                <a:r>
                  <a:rPr lang="en-CA" sz="1200" b="1" dirty="0"/>
                  <a:t>45%</a:t>
                </a:r>
              </a:p>
            </p:txBody>
          </p:sp>
          <p:sp>
            <p:nvSpPr>
              <p:cNvPr id="11" name="Round Same Side Corner Rectangle 10">
                <a:extLst>
                  <a:ext uri="{FF2B5EF4-FFF2-40B4-BE49-F238E27FC236}">
                    <a16:creationId xmlns:a16="http://schemas.microsoft.com/office/drawing/2014/main" id="{3EA44D98-C5D8-074C-A9AE-8FDA1A9678A1}"/>
                  </a:ext>
                </a:extLst>
              </p:cNvPr>
              <p:cNvSpPr/>
              <p:nvPr/>
            </p:nvSpPr>
            <p:spPr>
              <a:xfrm>
                <a:off x="4433672" y="2975052"/>
                <a:ext cx="502609" cy="72352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90000" rIns="0" bIns="46800" rtlCol="0" anchor="t"/>
              <a:lstStyle/>
              <a:p>
                <a:pPr algn="ctr"/>
                <a:r>
                  <a:rPr lang="en-CA" sz="1200" b="1" dirty="0"/>
                  <a:t>23%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F6905F-6AAF-BF45-8378-AC621089395F}"/>
                </a:ext>
              </a:extLst>
            </p:cNvPr>
            <p:cNvSpPr txBox="1"/>
            <p:nvPr/>
          </p:nvSpPr>
          <p:spPr>
            <a:xfrm>
              <a:off x="3310648" y="4215896"/>
              <a:ext cx="5026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000" b="1" dirty="0"/>
                <a:t>7.95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60BF94-896D-5348-A3FB-E4A5B9DC6333}"/>
                </a:ext>
              </a:extLst>
            </p:cNvPr>
            <p:cNvSpPr txBox="1"/>
            <p:nvPr/>
          </p:nvSpPr>
          <p:spPr>
            <a:xfrm>
              <a:off x="3888333" y="4215896"/>
              <a:ext cx="5026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000" b="1" dirty="0"/>
                <a:t>6.89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1B56039-92EF-EA47-9C37-8A5C1D58C9F1}"/>
                </a:ext>
              </a:extLst>
            </p:cNvPr>
            <p:cNvSpPr txBox="1"/>
            <p:nvPr/>
          </p:nvSpPr>
          <p:spPr>
            <a:xfrm>
              <a:off x="4480320" y="4215896"/>
              <a:ext cx="5026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000" b="1" dirty="0"/>
                <a:t>4.83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81104B-5D30-694F-9039-744105E1EA8D}"/>
              </a:ext>
            </a:extLst>
          </p:cNvPr>
          <p:cNvGrpSpPr/>
          <p:nvPr/>
        </p:nvGrpSpPr>
        <p:grpSpPr>
          <a:xfrm>
            <a:off x="6464565" y="1403792"/>
            <a:ext cx="2229413" cy="2948503"/>
            <a:chOff x="3310648" y="1510614"/>
            <a:chExt cx="1673700" cy="29485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06BC00B-96AF-9E41-ABC2-51C59C3DE15F}"/>
                </a:ext>
              </a:extLst>
            </p:cNvPr>
            <p:cNvGrpSpPr/>
            <p:nvPr/>
          </p:nvGrpSpPr>
          <p:grpSpPr>
            <a:xfrm>
              <a:off x="3310648" y="1510614"/>
              <a:ext cx="1672281" cy="2434171"/>
              <a:chOff x="3264000" y="1643244"/>
              <a:chExt cx="1672281" cy="2434171"/>
            </a:xfrm>
          </p:grpSpPr>
          <p:sp>
            <p:nvSpPr>
              <p:cNvPr id="22" name="Round Same Side Corner Rectangle 21">
                <a:extLst>
                  <a:ext uri="{FF2B5EF4-FFF2-40B4-BE49-F238E27FC236}">
                    <a16:creationId xmlns:a16="http://schemas.microsoft.com/office/drawing/2014/main" id="{C04C2D83-CD7F-DF4E-9BAE-6A53BDD9B8EE}"/>
                  </a:ext>
                </a:extLst>
              </p:cNvPr>
              <p:cNvSpPr/>
              <p:nvPr/>
            </p:nvSpPr>
            <p:spPr>
              <a:xfrm>
                <a:off x="3264000" y="2597364"/>
                <a:ext cx="502609" cy="110121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90000" rIns="0" bIns="46800" rtlCol="0" anchor="t"/>
              <a:lstStyle/>
              <a:p>
                <a:pPr algn="ctr"/>
                <a:r>
                  <a:rPr lang="en-CA" sz="1200" b="1" dirty="0"/>
                  <a:t>29%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9A61E3C-AAF4-8842-96FC-5D2A32415AFD}"/>
                  </a:ext>
                </a:extLst>
              </p:cNvPr>
              <p:cNvSpPr txBox="1"/>
              <p:nvPr/>
            </p:nvSpPr>
            <p:spPr>
              <a:xfrm>
                <a:off x="3264000" y="3769638"/>
                <a:ext cx="16722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400" dirty="0"/>
                  <a:t>Goals Tied to CX</a:t>
                </a:r>
              </a:p>
            </p:txBody>
          </p:sp>
          <p:sp>
            <p:nvSpPr>
              <p:cNvPr id="24" name="Round Same Side Corner Rectangle 23">
                <a:extLst>
                  <a:ext uri="{FF2B5EF4-FFF2-40B4-BE49-F238E27FC236}">
                    <a16:creationId xmlns:a16="http://schemas.microsoft.com/office/drawing/2014/main" id="{E74D3985-EE25-8742-BEA8-C921D3F3F9F1}"/>
                  </a:ext>
                </a:extLst>
              </p:cNvPr>
              <p:cNvSpPr/>
              <p:nvPr/>
            </p:nvSpPr>
            <p:spPr>
              <a:xfrm>
                <a:off x="3848836" y="1643244"/>
                <a:ext cx="502609" cy="205533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90000" rIns="0" bIns="46800" rtlCol="0" anchor="t"/>
              <a:lstStyle/>
              <a:p>
                <a:pPr algn="ctr"/>
                <a:r>
                  <a:rPr lang="en-CA" sz="1200" b="1" dirty="0"/>
                  <a:t>49%</a:t>
                </a:r>
              </a:p>
            </p:txBody>
          </p:sp>
          <p:sp>
            <p:nvSpPr>
              <p:cNvPr id="25" name="Round Same Side Corner Rectangle 24">
                <a:extLst>
                  <a:ext uri="{FF2B5EF4-FFF2-40B4-BE49-F238E27FC236}">
                    <a16:creationId xmlns:a16="http://schemas.microsoft.com/office/drawing/2014/main" id="{AAFD9F34-E935-5C4A-840C-7533F6F350B5}"/>
                  </a:ext>
                </a:extLst>
              </p:cNvPr>
              <p:cNvSpPr/>
              <p:nvPr/>
            </p:nvSpPr>
            <p:spPr>
              <a:xfrm>
                <a:off x="4433672" y="3173350"/>
                <a:ext cx="502609" cy="52522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90000" rIns="0" bIns="46800" rtlCol="0" anchor="t"/>
              <a:lstStyle/>
              <a:p>
                <a:pPr algn="ctr"/>
                <a:r>
                  <a:rPr lang="en-CA" sz="1200" b="1" dirty="0"/>
                  <a:t>21%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EA8389-0330-3744-8637-247BDBE23DB2}"/>
                </a:ext>
              </a:extLst>
            </p:cNvPr>
            <p:cNvSpPr txBox="1"/>
            <p:nvPr/>
          </p:nvSpPr>
          <p:spPr>
            <a:xfrm>
              <a:off x="3312067" y="4212896"/>
              <a:ext cx="5026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000" b="1" dirty="0"/>
                <a:t>8.00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4D99AA7-9B31-DF4D-82B5-348DFFE15D89}"/>
                </a:ext>
              </a:extLst>
            </p:cNvPr>
            <p:cNvSpPr txBox="1"/>
            <p:nvPr/>
          </p:nvSpPr>
          <p:spPr>
            <a:xfrm>
              <a:off x="3889752" y="4212896"/>
              <a:ext cx="5026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000" b="1" dirty="0"/>
                <a:t>6.60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0C944AA-356F-9341-9DFA-552EA1F4E6E4}"/>
                </a:ext>
              </a:extLst>
            </p:cNvPr>
            <p:cNvSpPr txBox="1"/>
            <p:nvPr/>
          </p:nvSpPr>
          <p:spPr>
            <a:xfrm>
              <a:off x="4481739" y="4212896"/>
              <a:ext cx="5026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000" b="1" dirty="0"/>
                <a:t>5.00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6477CF-800C-3840-A53D-EFB0044B87AA}"/>
              </a:ext>
            </a:extLst>
          </p:cNvPr>
          <p:cNvGrpSpPr/>
          <p:nvPr/>
        </p:nvGrpSpPr>
        <p:grpSpPr>
          <a:xfrm>
            <a:off x="9420418" y="1629378"/>
            <a:ext cx="2227523" cy="2722917"/>
            <a:chOff x="3310648" y="1736200"/>
            <a:chExt cx="1672281" cy="272291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0578BB1-9D8D-D84C-9602-A147331CD2EA}"/>
                </a:ext>
              </a:extLst>
            </p:cNvPr>
            <p:cNvGrpSpPr/>
            <p:nvPr/>
          </p:nvGrpSpPr>
          <p:grpSpPr>
            <a:xfrm>
              <a:off x="3310648" y="1736200"/>
              <a:ext cx="1672281" cy="2208585"/>
              <a:chOff x="3264000" y="1868830"/>
              <a:chExt cx="1672281" cy="2208585"/>
            </a:xfrm>
          </p:grpSpPr>
          <p:sp>
            <p:nvSpPr>
              <p:cNvPr id="31" name="Round Same Side Corner Rectangle 30">
                <a:extLst>
                  <a:ext uri="{FF2B5EF4-FFF2-40B4-BE49-F238E27FC236}">
                    <a16:creationId xmlns:a16="http://schemas.microsoft.com/office/drawing/2014/main" id="{EB5CD5F3-2B2A-D242-A402-ECAB6F1FC12A}"/>
                  </a:ext>
                </a:extLst>
              </p:cNvPr>
              <p:cNvSpPr/>
              <p:nvPr/>
            </p:nvSpPr>
            <p:spPr>
              <a:xfrm>
                <a:off x="3264000" y="3084382"/>
                <a:ext cx="502609" cy="61419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90000" rIns="0" bIns="46800" rtlCol="0" anchor="t"/>
              <a:lstStyle/>
              <a:p>
                <a:pPr algn="ctr"/>
                <a:r>
                  <a:rPr lang="en-CA" sz="1200" b="1" dirty="0"/>
                  <a:t>22%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1EA81A-5653-894A-95A3-B2CA8E338FE8}"/>
                  </a:ext>
                </a:extLst>
              </p:cNvPr>
              <p:cNvSpPr txBox="1"/>
              <p:nvPr/>
            </p:nvSpPr>
            <p:spPr>
              <a:xfrm>
                <a:off x="3264000" y="3769638"/>
                <a:ext cx="16722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400" dirty="0"/>
                  <a:t>3 Year CX Plan</a:t>
                </a:r>
              </a:p>
            </p:txBody>
          </p:sp>
          <p:sp>
            <p:nvSpPr>
              <p:cNvPr id="33" name="Round Same Side Corner Rectangle 32">
                <a:extLst>
                  <a:ext uri="{FF2B5EF4-FFF2-40B4-BE49-F238E27FC236}">
                    <a16:creationId xmlns:a16="http://schemas.microsoft.com/office/drawing/2014/main" id="{5D596C30-9474-9F4C-A5CB-A1071583B874}"/>
                  </a:ext>
                </a:extLst>
              </p:cNvPr>
              <p:cNvSpPr/>
              <p:nvPr/>
            </p:nvSpPr>
            <p:spPr>
              <a:xfrm>
                <a:off x="3848836" y="2696756"/>
                <a:ext cx="502609" cy="100182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90000" rIns="0" bIns="46800" rtlCol="0" anchor="t"/>
              <a:lstStyle/>
              <a:p>
                <a:pPr algn="ctr"/>
                <a:r>
                  <a:rPr lang="en-CA" sz="1200" b="1" dirty="0"/>
                  <a:t>27%</a:t>
                </a:r>
              </a:p>
            </p:txBody>
          </p:sp>
          <p:sp>
            <p:nvSpPr>
              <p:cNvPr id="34" name="Round Same Side Corner Rectangle 33">
                <a:extLst>
                  <a:ext uri="{FF2B5EF4-FFF2-40B4-BE49-F238E27FC236}">
                    <a16:creationId xmlns:a16="http://schemas.microsoft.com/office/drawing/2014/main" id="{8C9E8F4F-ABA6-9444-81DF-0539BF3D251E}"/>
                  </a:ext>
                </a:extLst>
              </p:cNvPr>
              <p:cNvSpPr/>
              <p:nvPr/>
            </p:nvSpPr>
            <p:spPr>
              <a:xfrm>
                <a:off x="4433672" y="1868830"/>
                <a:ext cx="502609" cy="182975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90000" rIns="0" bIns="46800" rtlCol="0" anchor="t"/>
              <a:lstStyle/>
              <a:p>
                <a:pPr algn="ctr"/>
                <a:r>
                  <a:rPr lang="en-CA" sz="1200" b="1" dirty="0"/>
                  <a:t>45%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ADAAE56-FCC5-DB4D-B769-4E4384DD2A9D}"/>
                </a:ext>
              </a:extLst>
            </p:cNvPr>
            <p:cNvSpPr txBox="1"/>
            <p:nvPr/>
          </p:nvSpPr>
          <p:spPr>
            <a:xfrm>
              <a:off x="3310648" y="4212896"/>
              <a:ext cx="5026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000" b="1" dirty="0"/>
                <a:t>7.50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96B579-39E9-CF48-B865-84F842FD1993}"/>
                </a:ext>
              </a:extLst>
            </p:cNvPr>
            <p:cNvSpPr txBox="1"/>
            <p:nvPr/>
          </p:nvSpPr>
          <p:spPr>
            <a:xfrm>
              <a:off x="3888333" y="4212896"/>
              <a:ext cx="5026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000" b="1" dirty="0"/>
                <a:t>6.95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522CA8C-66B9-FD4E-8333-5FEC8CC1B902}"/>
                </a:ext>
              </a:extLst>
            </p:cNvPr>
            <p:cNvSpPr txBox="1"/>
            <p:nvPr/>
          </p:nvSpPr>
          <p:spPr>
            <a:xfrm>
              <a:off x="4480320" y="4212896"/>
              <a:ext cx="5026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000" b="1" dirty="0"/>
                <a:t>5.97</a:t>
              </a: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05F7FD7-F508-CA45-9CE1-F198B7C0EE7E}"/>
              </a:ext>
            </a:extLst>
          </p:cNvPr>
          <p:cNvCxnSpPr>
            <a:cxnSpLocks/>
          </p:cNvCxnSpPr>
          <p:nvPr/>
        </p:nvCxnSpPr>
        <p:spPr>
          <a:xfrm>
            <a:off x="3110228" y="3456931"/>
            <a:ext cx="879613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0CF219C7-B5CC-5A4F-984D-0128C54935B2}"/>
              </a:ext>
            </a:extLst>
          </p:cNvPr>
          <p:cNvSpPr/>
          <p:nvPr/>
        </p:nvSpPr>
        <p:spPr>
          <a:xfrm>
            <a:off x="541667" y="4025672"/>
            <a:ext cx="26863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/>
              <a:t>CX Alignment levels by answer:</a:t>
            </a:r>
          </a:p>
          <a:p>
            <a:r>
              <a:rPr lang="en-CA" sz="1100" dirty="0"/>
              <a:t>(0 - 10 scale, average is 7.6)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E6FB4D5-2F9D-3B4F-A45A-90A2A577E1C4}"/>
              </a:ext>
            </a:extLst>
          </p:cNvPr>
          <p:cNvCxnSpPr>
            <a:cxnSpLocks/>
          </p:cNvCxnSpPr>
          <p:nvPr/>
        </p:nvCxnSpPr>
        <p:spPr>
          <a:xfrm>
            <a:off x="431998" y="3892025"/>
            <a:ext cx="11448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07E49D76-D411-C443-A601-88C83BC3CC15}"/>
              </a:ext>
            </a:extLst>
          </p:cNvPr>
          <p:cNvSpPr/>
          <p:nvPr/>
        </p:nvSpPr>
        <p:spPr>
          <a:xfrm>
            <a:off x="544060" y="1349730"/>
            <a:ext cx="23979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/>
              <a:t>Few Have a Long-Term Customer Experience Plan (2020)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FB6109A-59D4-B746-A375-E93E524DEF44}"/>
              </a:ext>
            </a:extLst>
          </p:cNvPr>
          <p:cNvGrpSpPr/>
          <p:nvPr/>
        </p:nvGrpSpPr>
        <p:grpSpPr>
          <a:xfrm>
            <a:off x="9085088" y="592965"/>
            <a:ext cx="648214" cy="276999"/>
            <a:chOff x="7026965" y="657251"/>
            <a:chExt cx="648214" cy="27699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303979B-45F9-324C-8F05-AB7E37C7AB83}"/>
                </a:ext>
              </a:extLst>
            </p:cNvPr>
            <p:cNvSpPr/>
            <p:nvPr/>
          </p:nvSpPr>
          <p:spPr>
            <a:xfrm>
              <a:off x="7240123" y="657251"/>
              <a:ext cx="43505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1200" dirty="0"/>
                <a:t>Yes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5158CC-B334-E74D-9E3D-64A527F017C3}"/>
                </a:ext>
              </a:extLst>
            </p:cNvPr>
            <p:cNvSpPr/>
            <p:nvPr/>
          </p:nvSpPr>
          <p:spPr>
            <a:xfrm>
              <a:off x="7026965" y="695715"/>
              <a:ext cx="207092" cy="20709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80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0529B1E-92FB-614D-ABD3-B6E06FF0B887}"/>
              </a:ext>
            </a:extLst>
          </p:cNvPr>
          <p:cNvGrpSpPr/>
          <p:nvPr/>
        </p:nvGrpSpPr>
        <p:grpSpPr>
          <a:xfrm>
            <a:off x="9899798" y="592965"/>
            <a:ext cx="1112417" cy="276999"/>
            <a:chOff x="7026965" y="657250"/>
            <a:chExt cx="1112417" cy="27699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5D007BA-FC30-D84E-A285-1B21A3458411}"/>
                </a:ext>
              </a:extLst>
            </p:cNvPr>
            <p:cNvSpPr/>
            <p:nvPr/>
          </p:nvSpPr>
          <p:spPr>
            <a:xfrm>
              <a:off x="7230159" y="657250"/>
              <a:ext cx="90922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1200" dirty="0"/>
                <a:t>Somewhat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5319325-DECD-6946-BB74-28EE099FF8BB}"/>
                </a:ext>
              </a:extLst>
            </p:cNvPr>
            <p:cNvSpPr/>
            <p:nvPr/>
          </p:nvSpPr>
          <p:spPr>
            <a:xfrm>
              <a:off x="7026965" y="695715"/>
              <a:ext cx="207092" cy="20709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80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37025F2-0FB1-3B4B-96E5-F87726F8651A}"/>
              </a:ext>
            </a:extLst>
          </p:cNvPr>
          <p:cNvGrpSpPr/>
          <p:nvPr/>
        </p:nvGrpSpPr>
        <p:grpSpPr>
          <a:xfrm>
            <a:off x="11174969" y="592966"/>
            <a:ext cx="585031" cy="276999"/>
            <a:chOff x="7026965" y="657251"/>
            <a:chExt cx="585031" cy="276999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0B39F4F-6815-CB4A-937B-91E8E50AA3AA}"/>
                </a:ext>
              </a:extLst>
            </p:cNvPr>
            <p:cNvSpPr/>
            <p:nvPr/>
          </p:nvSpPr>
          <p:spPr>
            <a:xfrm>
              <a:off x="7231764" y="657251"/>
              <a:ext cx="38023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1200" dirty="0"/>
                <a:t>No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A59AAF4-9656-C24D-B0EF-AF6D14F5D2CE}"/>
                </a:ext>
              </a:extLst>
            </p:cNvPr>
            <p:cNvSpPr/>
            <p:nvPr/>
          </p:nvSpPr>
          <p:spPr>
            <a:xfrm>
              <a:off x="7026965" y="695715"/>
              <a:ext cx="207092" cy="20709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80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F62071CD-5E82-2C43-A31E-795A7C153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F023-E63B-4AB5-8D35-7189DEB9BB65}" type="slidenum">
              <a:rPr lang="en-CA" smtClean="0"/>
              <a:pPr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1718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A594300-9CDB-4443-BC13-B641BEBCB94C}"/>
              </a:ext>
            </a:extLst>
          </p:cNvPr>
          <p:cNvSpPr/>
          <p:nvPr/>
        </p:nvSpPr>
        <p:spPr>
          <a:xfrm rot="21160070">
            <a:off x="6848091" y="1462556"/>
            <a:ext cx="4284921" cy="4284921"/>
          </a:xfrm>
          <a:prstGeom prst="roundRect">
            <a:avLst>
              <a:gd name="adj" fmla="val 450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0F1E1-644C-DC46-94F8-9265B6288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524262"/>
            <a:ext cx="6861935" cy="576064"/>
          </a:xfrm>
        </p:spPr>
        <p:txBody>
          <a:bodyPr/>
          <a:lstStyle/>
          <a:p>
            <a:r>
              <a:rPr lang="en-CA" dirty="0"/>
              <a:t>What are Successful Companies Focused on?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838277-33EE-9B49-A53B-15A7554A5350}"/>
              </a:ext>
            </a:extLst>
          </p:cNvPr>
          <p:cNvSpPr/>
          <p:nvPr/>
        </p:nvSpPr>
        <p:spPr>
          <a:xfrm>
            <a:off x="368234" y="1614402"/>
            <a:ext cx="5727766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8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en-CA" sz="1600" dirty="0"/>
              <a:t>Continuous, ongoing improvement vs. “projects”</a:t>
            </a:r>
          </a:p>
          <a:p>
            <a:pPr marL="342900" indent="-342900">
              <a:spcBef>
                <a:spcPts val="18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en-CA" sz="1600" dirty="0"/>
              <a:t>Employee experience, from hiring to development to growth</a:t>
            </a:r>
          </a:p>
          <a:p>
            <a:pPr marL="342900" indent="-342900">
              <a:spcBef>
                <a:spcPts val="18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en-CA" sz="1600" dirty="0"/>
              <a:t>Attaching incentives/bonuses to CX performance</a:t>
            </a:r>
          </a:p>
          <a:p>
            <a:pPr marL="342900" indent="-342900">
              <a:spcBef>
                <a:spcPts val="18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en-CA" sz="1600" dirty="0"/>
              <a:t>Personalization and segmentation</a:t>
            </a:r>
          </a:p>
          <a:p>
            <a:pPr marL="342900" indent="-342900">
              <a:spcBef>
                <a:spcPts val="18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en-CA" sz="1600" dirty="0"/>
              <a:t>High focus on Voice of the Customer</a:t>
            </a:r>
          </a:p>
          <a:p>
            <a:pPr marL="342900" indent="-342900">
              <a:spcBef>
                <a:spcPts val="18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en-CA" sz="1600" dirty="0"/>
              <a:t>Long-term customer needs over short-term profits/margins</a:t>
            </a:r>
          </a:p>
        </p:txBody>
      </p:sp>
      <p:pic>
        <p:nvPicPr>
          <p:cNvPr id="12" name="Picture 11" descr="A picture containing person, indoor, person, person&#10;&#10;Description automatically generated">
            <a:extLst>
              <a:ext uri="{FF2B5EF4-FFF2-40B4-BE49-F238E27FC236}">
                <a16:creationId xmlns:a16="http://schemas.microsoft.com/office/drawing/2014/main" id="{767B6FB7-4556-FB42-997E-C412B72283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8091" y="1462557"/>
            <a:ext cx="4284921" cy="4284921"/>
          </a:xfrm>
          <a:custGeom>
            <a:avLst/>
            <a:gdLst>
              <a:gd name="connsiteX0" fmla="*/ 193164 w 4284921"/>
              <a:gd name="connsiteY0" fmla="*/ 0 h 4284921"/>
              <a:gd name="connsiteX1" fmla="*/ 4091757 w 4284921"/>
              <a:gd name="connsiteY1" fmla="*/ 0 h 4284921"/>
              <a:gd name="connsiteX2" fmla="*/ 4284921 w 4284921"/>
              <a:gd name="connsiteY2" fmla="*/ 193164 h 4284921"/>
              <a:gd name="connsiteX3" fmla="*/ 4284921 w 4284921"/>
              <a:gd name="connsiteY3" fmla="*/ 4091757 h 4284921"/>
              <a:gd name="connsiteX4" fmla="*/ 4091757 w 4284921"/>
              <a:gd name="connsiteY4" fmla="*/ 4284921 h 4284921"/>
              <a:gd name="connsiteX5" fmla="*/ 193164 w 4284921"/>
              <a:gd name="connsiteY5" fmla="*/ 4284921 h 4284921"/>
              <a:gd name="connsiteX6" fmla="*/ 0 w 4284921"/>
              <a:gd name="connsiteY6" fmla="*/ 4091757 h 4284921"/>
              <a:gd name="connsiteX7" fmla="*/ 0 w 4284921"/>
              <a:gd name="connsiteY7" fmla="*/ 193164 h 4284921"/>
              <a:gd name="connsiteX8" fmla="*/ 193164 w 4284921"/>
              <a:gd name="connsiteY8" fmla="*/ 0 h 4284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4921" h="4284921">
                <a:moveTo>
                  <a:pt x="193164" y="0"/>
                </a:moveTo>
                <a:lnTo>
                  <a:pt x="4091757" y="0"/>
                </a:lnTo>
                <a:cubicBezTo>
                  <a:pt x="4198439" y="0"/>
                  <a:pt x="4284921" y="86482"/>
                  <a:pt x="4284921" y="193164"/>
                </a:cubicBezTo>
                <a:lnTo>
                  <a:pt x="4284921" y="4091757"/>
                </a:lnTo>
                <a:cubicBezTo>
                  <a:pt x="4284921" y="4198439"/>
                  <a:pt x="4198439" y="4284921"/>
                  <a:pt x="4091757" y="4284921"/>
                </a:cubicBezTo>
                <a:lnTo>
                  <a:pt x="193164" y="4284921"/>
                </a:lnTo>
                <a:cubicBezTo>
                  <a:pt x="86482" y="4284921"/>
                  <a:pt x="0" y="4198439"/>
                  <a:pt x="0" y="4091757"/>
                </a:cubicBezTo>
                <a:lnTo>
                  <a:pt x="0" y="193164"/>
                </a:lnTo>
                <a:cubicBezTo>
                  <a:pt x="0" y="86482"/>
                  <a:pt x="86482" y="0"/>
                  <a:pt x="193164" y="0"/>
                </a:cubicBezTo>
                <a:close/>
              </a:path>
            </a:pathLst>
          </a:cu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EEEB2A1-18F7-8A4D-A946-7848AF50E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F023-E63B-4AB5-8D35-7189DEB9BB65}" type="slidenum">
              <a:rPr lang="en-CA" smtClean="0"/>
              <a:pPr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3251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2017 Branding">
  <a:themeElements>
    <a:clrScheme name="Phase5 2017">
      <a:dk1>
        <a:srgbClr val="20201F"/>
      </a:dk1>
      <a:lt1>
        <a:srgbClr val="FFFFFF"/>
      </a:lt1>
      <a:dk2>
        <a:srgbClr val="0086BF"/>
      </a:dk2>
      <a:lt2>
        <a:srgbClr val="EEECE1"/>
      </a:lt2>
      <a:accent1>
        <a:srgbClr val="0086BF"/>
      </a:accent1>
      <a:accent2>
        <a:srgbClr val="20201F"/>
      </a:accent2>
      <a:accent3>
        <a:srgbClr val="E57100"/>
      </a:accent3>
      <a:accent4>
        <a:srgbClr val="78BE20"/>
      </a:accent4>
      <a:accent5>
        <a:srgbClr val="A7ABAA"/>
      </a:accent5>
      <a:accent6>
        <a:srgbClr val="2CCCD3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800" smtClean="0">
            <a:latin typeface="Arial" charset="0"/>
            <a:ea typeface="Arial" charset="0"/>
            <a:cs typeface="Arial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6B3D918A-0573-4848-AFC1-4E93A5D63310}" vid="{6D75865B-C367-964C-99EF-E86ADC05DAF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EF944470554B47B3BE57E37FB898F2" ma:contentTypeVersion="17" ma:contentTypeDescription="Create a new document." ma:contentTypeScope="" ma:versionID="13ece2d9e88a02deedc97782b97cac0c">
  <xsd:schema xmlns:xsd="http://www.w3.org/2001/XMLSchema" xmlns:xs="http://www.w3.org/2001/XMLSchema" xmlns:p="http://schemas.microsoft.com/office/2006/metadata/properties" xmlns:ns2="b4fd8a6a-52db-4ebd-ac26-01922b362d32" xmlns:ns3="e1dce412-4082-4b70-b1e0-803214f5a35f" targetNamespace="http://schemas.microsoft.com/office/2006/metadata/properties" ma:root="true" ma:fieldsID="9bc7a9f858f1b53d033b5c3dada88bbb" ns2:_="" ns3:_="">
    <xsd:import namespace="b4fd8a6a-52db-4ebd-ac26-01922b362d32"/>
    <xsd:import namespace="e1dce412-4082-4b70-b1e0-803214f5a3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fd8a6a-52db-4ebd-ac26-01922b362d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adb1fdc-3444-452b-a919-dd310e18c7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dce412-4082-4b70-b1e0-803214f5a35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25f9088-7b07-4f29-ad0b-0b5c05be8553}" ma:internalName="TaxCatchAll" ma:showField="CatchAllData" ma:web="e1dce412-4082-4b70-b1e0-803214f5a3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1dce412-4082-4b70-b1e0-803214f5a35f">
      <UserInfo>
        <DisplayName>Stephan Sigaud</DisplayName>
        <AccountId>23</AccountId>
        <AccountType/>
      </UserInfo>
      <UserInfo>
        <DisplayName>Steve Hansen</DisplayName>
        <AccountId>16</AccountId>
        <AccountType/>
      </UserInfo>
      <UserInfo>
        <DisplayName>Arnie Guha</DisplayName>
        <AccountId>24</AccountId>
        <AccountType/>
      </UserInfo>
      <UserInfo>
        <DisplayName>Sam Fiorino</DisplayName>
        <AccountId>26</AccountId>
        <AccountType/>
      </UserInfo>
    </SharedWithUsers>
    <lcf76f155ced4ddcb4097134ff3c332f xmlns="b4fd8a6a-52db-4ebd-ac26-01922b362d32">
      <Terms xmlns="http://schemas.microsoft.com/office/infopath/2007/PartnerControls"/>
    </lcf76f155ced4ddcb4097134ff3c332f>
    <TaxCatchAll xmlns="e1dce412-4082-4b70-b1e0-803214f5a35f" xsi:nil="true"/>
  </documentManagement>
</p:properties>
</file>

<file path=customXml/itemProps1.xml><?xml version="1.0" encoding="utf-8"?>
<ds:datastoreItem xmlns:ds="http://schemas.openxmlformats.org/officeDocument/2006/customXml" ds:itemID="{427987A0-1F57-43A1-8C3E-4552ECC650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7215B3-6911-469E-8BE7-8B0C6058AF94}"/>
</file>

<file path=customXml/itemProps3.xml><?xml version="1.0" encoding="utf-8"?>
<ds:datastoreItem xmlns:ds="http://schemas.openxmlformats.org/officeDocument/2006/customXml" ds:itemID="{EAE22ACA-156E-41EE-BBEA-12E29E905C4E}">
  <ds:schemaRefs>
    <ds:schemaRef ds:uri="e1dce412-4082-4b70-b1e0-803214f5a35f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2017 Branding</Template>
  <TotalTime>7321</TotalTime>
  <Words>647</Words>
  <Application>Microsoft Office PowerPoint</Application>
  <PresentationFormat>Widescreen</PresentationFormat>
  <Paragraphs>185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Arial Black</vt:lpstr>
      <vt:lpstr>Arial Unicode MS</vt:lpstr>
      <vt:lpstr>Calibri</vt:lpstr>
      <vt:lpstr>Gibson</vt:lpstr>
      <vt:lpstr>Gibson Medium</vt:lpstr>
      <vt:lpstr>Gibson Semibold</vt:lpstr>
      <vt:lpstr>Gujarati MT Bold</vt:lpstr>
      <vt:lpstr>Segoe UI Light</vt:lpstr>
      <vt:lpstr>Wingdings</vt:lpstr>
      <vt:lpstr>2017 Branding</vt:lpstr>
      <vt:lpstr>1_Office Theme</vt:lpstr>
      <vt:lpstr>State of CX in Canada</vt:lpstr>
      <vt:lpstr>PowerPoint Presentation</vt:lpstr>
      <vt:lpstr>Background</vt:lpstr>
      <vt:lpstr>Methodology</vt:lpstr>
      <vt:lpstr>PowerPoint Presentation</vt:lpstr>
      <vt:lpstr>PowerPoint Presentation</vt:lpstr>
      <vt:lpstr>CX is Too Hard; Why?</vt:lpstr>
      <vt:lpstr>Some Companies are Failing; Why?</vt:lpstr>
      <vt:lpstr>What are Successful Companies Focused on?</vt:lpstr>
      <vt:lpstr>PowerPoint Presentation</vt:lpstr>
      <vt:lpstr>Importance of Accessibility: Customers are Getting More Sophisticated In Their Understanding of Good CX</vt:lpstr>
      <vt:lpstr>What does COVID-19 Mean to This?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Ayan Abdi</dc:creator>
  <cp:lastModifiedBy>Sam Fiorino</cp:lastModifiedBy>
  <cp:revision>102</cp:revision>
  <cp:lastPrinted>2020-07-26T14:46:30Z</cp:lastPrinted>
  <dcterms:created xsi:type="dcterms:W3CDTF">2018-12-18T16:53:46Z</dcterms:created>
  <dcterms:modified xsi:type="dcterms:W3CDTF">2021-02-26T00:21:47Z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0x010100A1EF944470554B47B3BE57E37FB898F2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TemplateUrl">
    <vt:lpwstr/>
  </property>
  <property fmtid="{D5CDD505-2E9C-101B-9397-08002B2CF9AE}" pid="6" name="ComplianceAssetId">
    <vt:lpwstr/>
  </property>
</Properties>
</file>