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10" r:id="rId5"/>
  </p:sldMasterIdLst>
  <p:notesMasterIdLst>
    <p:notesMasterId r:id="rId33"/>
  </p:notesMasterIdLst>
  <p:handoutMasterIdLst>
    <p:handoutMasterId r:id="rId34"/>
  </p:handoutMasterIdLst>
  <p:sldIdLst>
    <p:sldId id="260" r:id="rId6"/>
    <p:sldId id="332" r:id="rId7"/>
    <p:sldId id="305" r:id="rId8"/>
    <p:sldId id="334" r:id="rId9"/>
    <p:sldId id="313" r:id="rId10"/>
    <p:sldId id="307" r:id="rId11"/>
    <p:sldId id="324" r:id="rId12"/>
    <p:sldId id="289" r:id="rId13"/>
    <p:sldId id="294" r:id="rId14"/>
    <p:sldId id="322" r:id="rId15"/>
    <p:sldId id="325" r:id="rId16"/>
    <p:sldId id="315" r:id="rId17"/>
    <p:sldId id="321" r:id="rId18"/>
    <p:sldId id="345" r:id="rId19"/>
    <p:sldId id="338" r:id="rId20"/>
    <p:sldId id="343" r:id="rId21"/>
    <p:sldId id="344" r:id="rId22"/>
    <p:sldId id="346" r:id="rId23"/>
    <p:sldId id="303" r:id="rId24"/>
    <p:sldId id="304" r:id="rId25"/>
    <p:sldId id="342" r:id="rId26"/>
    <p:sldId id="328" r:id="rId27"/>
    <p:sldId id="312" r:id="rId28"/>
    <p:sldId id="331" r:id="rId29"/>
    <p:sldId id="347" r:id="rId30"/>
    <p:sldId id="336" r:id="rId31"/>
    <p:sldId id="337" r:id="rId32"/>
  </p:sldIdLst>
  <p:sldSz cx="12192000" cy="68580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biya Lallani" initials="RL" lastIdx="1" clrIdx="0"/>
  <p:cmAuthor id="2" name="Michael Dolenko" initials="MD" lastIdx="11" clrIdx="1">
    <p:extLst>
      <p:ext uri="{19B8F6BF-5375-455C-9EA6-DF929625EA0E}">
        <p15:presenceInfo xmlns:p15="http://schemas.microsoft.com/office/powerpoint/2012/main" userId="S::michaeld@phase-5.com::f5228c93-4f90-46b7-8b95-650fd8798f1c" providerId="AD"/>
      </p:ext>
    </p:extLst>
  </p:cmAuthor>
  <p:cmAuthor id="3" name="Ayan Abdi" initials="AA" lastIdx="3" clrIdx="2">
    <p:extLst>
      <p:ext uri="{19B8F6BF-5375-455C-9EA6-DF929625EA0E}">
        <p15:presenceInfo xmlns:p15="http://schemas.microsoft.com/office/powerpoint/2012/main" userId="S::ayana@phase-5.com::fe199d2b-ba8f-4499-b4cf-a4bd08b1dec8" providerId="AD"/>
      </p:ext>
    </p:extLst>
  </p:cmAuthor>
  <p:cmAuthor id="4" name="Stephan Sigaud" initials="SS" lastIdx="5" clrIdx="3">
    <p:extLst>
      <p:ext uri="{19B8F6BF-5375-455C-9EA6-DF929625EA0E}">
        <p15:presenceInfo xmlns:p15="http://schemas.microsoft.com/office/powerpoint/2012/main" userId="S::stephans@phase-5.com::4f8532c7-f4b3-4157-98d7-c7624101a291" providerId="AD"/>
      </p:ext>
    </p:extLst>
  </p:cmAuthor>
  <p:cmAuthor id="5" name="Steve Hansen" initials="SH" lastIdx="1" clrIdx="4">
    <p:extLst>
      <p:ext uri="{19B8F6BF-5375-455C-9EA6-DF929625EA0E}">
        <p15:presenceInfo xmlns:p15="http://schemas.microsoft.com/office/powerpoint/2012/main" userId="Steve Hansen" providerId="None"/>
      </p:ext>
    </p:extLst>
  </p:cmAuthor>
  <p:cmAuthor id="6" name="Kimberly Lyons" initials="KL" lastIdx="3" clrIdx="5">
    <p:extLst>
      <p:ext uri="{19B8F6BF-5375-455C-9EA6-DF929625EA0E}">
        <p15:presenceInfo xmlns:p15="http://schemas.microsoft.com/office/powerpoint/2012/main" userId="S::kimberlyl@phase-5.com::87cb7fc2-1e7d-4341-a2a0-3e131e2881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540"/>
    <a:srgbClr val="0B3760"/>
    <a:srgbClr val="1E648F"/>
    <a:srgbClr val="277BB0"/>
    <a:srgbClr val="6DAAE4"/>
    <a:srgbClr val="3092D4"/>
    <a:srgbClr val="0092D4"/>
    <a:srgbClr val="008DCD"/>
    <a:srgbClr val="2474C0"/>
    <a:srgbClr val="309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E22F8-BBF2-4707-8290-3B4D0167AAA0}" v="1" dt="2020-08-17T18:45:04.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158" d="100"/>
          <a:sy n="158" d="100"/>
        </p:scale>
        <p:origin x="112"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Hansen" userId="64c90292-8ecd-40dd-8da2-0777bdd703c1" providerId="ADAL" clId="{4B9E22F8-BBF2-4707-8290-3B4D0167AAA0}"/>
    <pc:docChg chg="custSel modSld">
      <pc:chgData name="Steve Hansen" userId="64c90292-8ecd-40dd-8da2-0777bdd703c1" providerId="ADAL" clId="{4B9E22F8-BBF2-4707-8290-3B4D0167AAA0}" dt="2020-08-17T18:45:22.131" v="3" actId="1076"/>
      <pc:docMkLst>
        <pc:docMk/>
      </pc:docMkLst>
      <pc:sldChg chg="addSp delSp modSp mod">
        <pc:chgData name="Steve Hansen" userId="64c90292-8ecd-40dd-8da2-0777bdd703c1" providerId="ADAL" clId="{4B9E22F8-BBF2-4707-8290-3B4D0167AAA0}" dt="2020-08-17T18:45:22.131" v="3" actId="1076"/>
        <pc:sldMkLst>
          <pc:docMk/>
          <pc:sldMk cId="838286603" sldId="322"/>
        </pc:sldMkLst>
        <pc:spChg chg="mod">
          <ac:chgData name="Steve Hansen" userId="64c90292-8ecd-40dd-8da2-0777bdd703c1" providerId="ADAL" clId="{4B9E22F8-BBF2-4707-8290-3B4D0167AAA0}" dt="2020-08-17T18:45:04.445" v="1"/>
          <ac:spMkLst>
            <pc:docMk/>
            <pc:sldMk cId="838286603" sldId="322"/>
            <ac:spMk id="36" creationId="{B78B1B67-EBAA-467F-B1EE-0076103093FB}"/>
          </ac:spMkLst>
        </pc:spChg>
        <pc:spChg chg="mod">
          <ac:chgData name="Steve Hansen" userId="64c90292-8ecd-40dd-8da2-0777bdd703c1" providerId="ADAL" clId="{4B9E22F8-BBF2-4707-8290-3B4D0167AAA0}" dt="2020-08-17T18:45:04.445" v="1"/>
          <ac:spMkLst>
            <pc:docMk/>
            <pc:sldMk cId="838286603" sldId="322"/>
            <ac:spMk id="37" creationId="{D7A49D4B-775A-4F8F-AC8D-E46616DD15BC}"/>
          </ac:spMkLst>
        </pc:spChg>
        <pc:spChg chg="mod">
          <ac:chgData name="Steve Hansen" userId="64c90292-8ecd-40dd-8da2-0777bdd703c1" providerId="ADAL" clId="{4B9E22F8-BBF2-4707-8290-3B4D0167AAA0}" dt="2020-08-17T18:45:04.445" v="1"/>
          <ac:spMkLst>
            <pc:docMk/>
            <pc:sldMk cId="838286603" sldId="322"/>
            <ac:spMk id="38" creationId="{16FFC23A-1BAA-46B7-9A04-AAC67713898A}"/>
          </ac:spMkLst>
        </pc:spChg>
        <pc:spChg chg="mod">
          <ac:chgData name="Steve Hansen" userId="64c90292-8ecd-40dd-8da2-0777bdd703c1" providerId="ADAL" clId="{4B9E22F8-BBF2-4707-8290-3B4D0167AAA0}" dt="2020-08-17T18:45:04.445" v="1"/>
          <ac:spMkLst>
            <pc:docMk/>
            <pc:sldMk cId="838286603" sldId="322"/>
            <ac:spMk id="39" creationId="{CC1995C6-1EC6-4443-8E1A-915CE5B6503B}"/>
          </ac:spMkLst>
        </pc:spChg>
        <pc:spChg chg="mod">
          <ac:chgData name="Steve Hansen" userId="64c90292-8ecd-40dd-8da2-0777bdd703c1" providerId="ADAL" clId="{4B9E22F8-BBF2-4707-8290-3B4D0167AAA0}" dt="2020-08-17T18:45:04.445" v="1"/>
          <ac:spMkLst>
            <pc:docMk/>
            <pc:sldMk cId="838286603" sldId="322"/>
            <ac:spMk id="40" creationId="{62EC62C7-B22D-49ED-B886-E0D7FBB8EA32}"/>
          </ac:spMkLst>
        </pc:spChg>
        <pc:spChg chg="mod">
          <ac:chgData name="Steve Hansen" userId="64c90292-8ecd-40dd-8da2-0777bdd703c1" providerId="ADAL" clId="{4B9E22F8-BBF2-4707-8290-3B4D0167AAA0}" dt="2020-08-17T18:45:04.445" v="1"/>
          <ac:spMkLst>
            <pc:docMk/>
            <pc:sldMk cId="838286603" sldId="322"/>
            <ac:spMk id="41" creationId="{641A193E-0129-48EE-88C8-062B37AB3B6F}"/>
          </ac:spMkLst>
        </pc:spChg>
        <pc:spChg chg="mod">
          <ac:chgData name="Steve Hansen" userId="64c90292-8ecd-40dd-8da2-0777bdd703c1" providerId="ADAL" clId="{4B9E22F8-BBF2-4707-8290-3B4D0167AAA0}" dt="2020-08-17T18:45:04.445" v="1"/>
          <ac:spMkLst>
            <pc:docMk/>
            <pc:sldMk cId="838286603" sldId="322"/>
            <ac:spMk id="45" creationId="{03357373-409C-4267-9379-A822BA2C7A2A}"/>
          </ac:spMkLst>
        </pc:spChg>
        <pc:spChg chg="mod">
          <ac:chgData name="Steve Hansen" userId="64c90292-8ecd-40dd-8da2-0777bdd703c1" providerId="ADAL" clId="{4B9E22F8-BBF2-4707-8290-3B4D0167AAA0}" dt="2020-08-17T18:45:04.445" v="1"/>
          <ac:spMkLst>
            <pc:docMk/>
            <pc:sldMk cId="838286603" sldId="322"/>
            <ac:spMk id="46" creationId="{A40EC221-B5A6-42B7-B7F3-C5E7F5EE52CE}"/>
          </ac:spMkLst>
        </pc:spChg>
        <pc:spChg chg="mod">
          <ac:chgData name="Steve Hansen" userId="64c90292-8ecd-40dd-8da2-0777bdd703c1" providerId="ADAL" clId="{4B9E22F8-BBF2-4707-8290-3B4D0167AAA0}" dt="2020-08-17T18:45:04.445" v="1"/>
          <ac:spMkLst>
            <pc:docMk/>
            <pc:sldMk cId="838286603" sldId="322"/>
            <ac:spMk id="47" creationId="{3F9A07EC-4C0B-499B-9849-313DB483D39F}"/>
          </ac:spMkLst>
        </pc:spChg>
        <pc:grpChg chg="del">
          <ac:chgData name="Steve Hansen" userId="64c90292-8ecd-40dd-8da2-0777bdd703c1" providerId="ADAL" clId="{4B9E22F8-BBF2-4707-8290-3B4D0167AAA0}" dt="2020-08-17T18:45:02.776" v="0" actId="478"/>
          <ac:grpSpMkLst>
            <pc:docMk/>
            <pc:sldMk cId="838286603" sldId="322"/>
            <ac:grpSpMk id="26" creationId="{795B93E0-02D8-9546-8062-93836D8B96EC}"/>
          </ac:grpSpMkLst>
        </pc:grpChg>
        <pc:grpChg chg="add mod ord">
          <ac:chgData name="Steve Hansen" userId="64c90292-8ecd-40dd-8da2-0777bdd703c1" providerId="ADAL" clId="{4B9E22F8-BBF2-4707-8290-3B4D0167AAA0}" dt="2020-08-17T18:45:22.131" v="3" actId="1076"/>
          <ac:grpSpMkLst>
            <pc:docMk/>
            <pc:sldMk cId="838286603" sldId="322"/>
            <ac:grpSpMk id="27" creationId="{E135DB19-403D-43ED-B289-B7D51F38B291}"/>
          </ac:grpSpMkLst>
        </pc:grpChg>
        <pc:grpChg chg="mod">
          <ac:chgData name="Steve Hansen" userId="64c90292-8ecd-40dd-8da2-0777bdd703c1" providerId="ADAL" clId="{4B9E22F8-BBF2-4707-8290-3B4D0167AAA0}" dt="2020-08-17T18:45:04.445" v="1"/>
          <ac:grpSpMkLst>
            <pc:docMk/>
            <pc:sldMk cId="838286603" sldId="322"/>
            <ac:grpSpMk id="28" creationId="{CCF0D6B5-3C6B-4817-8C48-13F62935ADE7}"/>
          </ac:grpSpMkLst>
        </pc:grpChg>
        <pc:grpChg chg="mod">
          <ac:chgData name="Steve Hansen" userId="64c90292-8ecd-40dd-8da2-0777bdd703c1" providerId="ADAL" clId="{4B9E22F8-BBF2-4707-8290-3B4D0167AAA0}" dt="2020-08-17T18:45:04.445" v="1"/>
          <ac:grpSpMkLst>
            <pc:docMk/>
            <pc:sldMk cId="838286603" sldId="322"/>
            <ac:grpSpMk id="29" creationId="{5301E0B9-2F0B-4137-86E3-D992D4FD381B}"/>
          </ac:grpSpMkLst>
        </pc:grpChg>
        <pc:grpChg chg="mod">
          <ac:chgData name="Steve Hansen" userId="64c90292-8ecd-40dd-8da2-0777bdd703c1" providerId="ADAL" clId="{4B9E22F8-BBF2-4707-8290-3B4D0167AAA0}" dt="2020-08-17T18:45:04.445" v="1"/>
          <ac:grpSpMkLst>
            <pc:docMk/>
            <pc:sldMk cId="838286603" sldId="322"/>
            <ac:grpSpMk id="30" creationId="{3804E018-B97A-4E38-AFF1-8378B2F217CA}"/>
          </ac:grpSpMkLst>
        </pc:grpChg>
        <pc:picChg chg="mod">
          <ac:chgData name="Steve Hansen" userId="64c90292-8ecd-40dd-8da2-0777bdd703c1" providerId="ADAL" clId="{4B9E22F8-BBF2-4707-8290-3B4D0167AAA0}" dt="2020-08-17T18:45:04.445" v="1"/>
          <ac:picMkLst>
            <pc:docMk/>
            <pc:sldMk cId="838286603" sldId="322"/>
            <ac:picMk id="32" creationId="{6F8B2BC1-0C46-4381-B7F2-140D36F65751}"/>
          </ac:picMkLst>
        </pc:picChg>
        <pc:picChg chg="mod">
          <ac:chgData name="Steve Hansen" userId="64c90292-8ecd-40dd-8da2-0777bdd703c1" providerId="ADAL" clId="{4B9E22F8-BBF2-4707-8290-3B4D0167AAA0}" dt="2020-08-17T18:45:04.445" v="1"/>
          <ac:picMkLst>
            <pc:docMk/>
            <pc:sldMk cId="838286603" sldId="322"/>
            <ac:picMk id="33" creationId="{2FAE08F0-FC3F-4772-A700-A9B0D758CA76}"/>
          </ac:picMkLst>
        </pc:picChg>
        <pc:picChg chg="mod">
          <ac:chgData name="Steve Hansen" userId="64c90292-8ecd-40dd-8da2-0777bdd703c1" providerId="ADAL" clId="{4B9E22F8-BBF2-4707-8290-3B4D0167AAA0}" dt="2020-08-17T18:45:04.445" v="1"/>
          <ac:picMkLst>
            <pc:docMk/>
            <pc:sldMk cId="838286603" sldId="322"/>
            <ac:picMk id="35" creationId="{16C45316-0F47-4934-B6AF-5483B3EFB8D9}"/>
          </ac:picMkLst>
        </pc:picChg>
        <pc:cxnChg chg="mod">
          <ac:chgData name="Steve Hansen" userId="64c90292-8ecd-40dd-8da2-0777bdd703c1" providerId="ADAL" clId="{4B9E22F8-BBF2-4707-8290-3B4D0167AAA0}" dt="2020-08-17T18:45:04.445" v="1"/>
          <ac:cxnSpMkLst>
            <pc:docMk/>
            <pc:sldMk cId="838286603" sldId="322"/>
            <ac:cxnSpMk id="31" creationId="{5962EF8D-8974-4C93-AE99-1E9522C90F1B}"/>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31160489740369"/>
          <c:y val="0.31070945690350188"/>
          <c:w val="0.43185979043967221"/>
          <c:h val="0.43597918568711985"/>
        </c:manualLayout>
      </c:layout>
      <c:pieChart>
        <c:varyColors val="1"/>
        <c:ser>
          <c:idx val="0"/>
          <c:order val="0"/>
          <c:tx>
            <c:strRef>
              <c:f>Sheet1!$B$1</c:f>
              <c:strCache>
                <c:ptCount val="1"/>
                <c:pt idx="0">
                  <c:v>Country (n=652)</c:v>
                </c:pt>
              </c:strCache>
            </c:strRef>
          </c:tx>
          <c:dPt>
            <c:idx val="0"/>
            <c:bubble3D val="0"/>
            <c:spPr>
              <a:solidFill>
                <a:srgbClr val="0B3760"/>
              </a:solidFill>
              <a:ln w="19050">
                <a:solidFill>
                  <a:schemeClr val="lt1"/>
                </a:solidFill>
              </a:ln>
              <a:effectLst/>
            </c:spPr>
            <c:extLst>
              <c:ext xmlns:c16="http://schemas.microsoft.com/office/drawing/2014/chart" uri="{C3380CC4-5D6E-409C-BE32-E72D297353CC}">
                <c16:uniqueId val="{00000001-2D5A-A248-90F7-27FDB7557A8B}"/>
              </c:ext>
            </c:extLst>
          </c:dPt>
          <c:dPt>
            <c:idx val="1"/>
            <c:bubble3D val="0"/>
            <c:spPr>
              <a:solidFill>
                <a:srgbClr val="C00000"/>
              </a:solidFill>
              <a:ln w="28575">
                <a:solidFill>
                  <a:schemeClr val="bg1">
                    <a:lumMod val="95000"/>
                  </a:schemeClr>
                </a:solidFill>
              </a:ln>
              <a:effectLst/>
            </c:spPr>
            <c:extLst>
              <c:ext xmlns:c16="http://schemas.microsoft.com/office/drawing/2014/chart" uri="{C3380CC4-5D6E-409C-BE32-E72D297353CC}">
                <c16:uniqueId val="{00000003-2D5A-A248-90F7-27FDB7557A8B}"/>
              </c:ext>
            </c:extLst>
          </c:dPt>
          <c:dLbls>
            <c:dLbl>
              <c:idx val="0"/>
              <c:layout>
                <c:manualLayout>
                  <c:x val="-0.18951780338420021"/>
                  <c:y val="-8.768324450438425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359856742447836"/>
                      <c:h val="9.7742410675979899E-2"/>
                    </c:manualLayout>
                  </c15:layout>
                </c:ext>
                <c:ext xmlns:c16="http://schemas.microsoft.com/office/drawing/2014/chart" uri="{C3380CC4-5D6E-409C-BE32-E72D297353CC}">
                  <c16:uniqueId val="{00000001-2D5A-A248-90F7-27FDB7557A8B}"/>
                </c:ext>
              </c:extLst>
            </c:dLbl>
            <c:dLbl>
              <c:idx val="1"/>
              <c:layout>
                <c:manualLayout>
                  <c:x val="0.18229864138897539"/>
                  <c:y val="3.701471851037225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5A-A248-90F7-27FDB7557A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US</c:v>
                </c:pt>
                <c:pt idx="1">
                  <c:v>Canada</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2D5A-A248-90F7-27FDB7557A8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EC47F2-03D3-ED45-A322-64DBF1BD71B6}" type="datetimeFigureOut">
              <a:rPr lang="en-US" smtClean="0"/>
              <a:t>8/17/2020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ED1F55-D906-0540-BC1F-044835797E16}" type="slidenum">
              <a:rPr lang="en-US" smtClean="0"/>
              <a:t>‹#›</a:t>
            </a:fld>
            <a:endParaRPr lang="en-US"/>
          </a:p>
        </p:txBody>
      </p:sp>
    </p:spTree>
    <p:extLst>
      <p:ext uri="{BB962C8B-B14F-4D97-AF65-F5344CB8AC3E}">
        <p14:creationId xmlns:p14="http://schemas.microsoft.com/office/powerpoint/2010/main" val="96960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9C49C-0A3D-4775-B5B2-C9EA809B2A0A}" type="datetimeFigureOut">
              <a:rPr lang="en-CA" smtClean="0"/>
              <a:pPr/>
              <a:t>2020-08-17</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093FC7-F091-479E-8F08-F9DD95C05FAE}" type="slidenum">
              <a:rPr lang="en-CA" smtClean="0"/>
              <a:pPr/>
              <a:t>‹#›</a:t>
            </a:fld>
            <a:endParaRPr lang="en-CA"/>
          </a:p>
        </p:txBody>
      </p:sp>
    </p:spTree>
    <p:extLst>
      <p:ext uri="{BB962C8B-B14F-4D97-AF65-F5344CB8AC3E}">
        <p14:creationId xmlns:p14="http://schemas.microsoft.com/office/powerpoint/2010/main" val="190667834"/>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4093FC7-F091-479E-8F08-F9DD95C05FAE}" type="slidenum">
              <a:rPr lang="en-CA" smtClean="0"/>
              <a:pPr/>
              <a:t>4</a:t>
            </a:fld>
            <a:endParaRPr lang="en-CA"/>
          </a:p>
        </p:txBody>
      </p:sp>
    </p:spTree>
    <p:extLst>
      <p:ext uri="{BB962C8B-B14F-4D97-AF65-F5344CB8AC3E}">
        <p14:creationId xmlns:p14="http://schemas.microsoft.com/office/powerpoint/2010/main" val="144822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093FC7-F091-479E-8F08-F9DD95C05FAE}" type="slidenum">
              <a:rPr lang="en-CA" smtClean="0"/>
              <a:pPr/>
              <a:t>6</a:t>
            </a:fld>
            <a:endParaRPr lang="en-CA"/>
          </a:p>
        </p:txBody>
      </p:sp>
    </p:spTree>
    <p:extLst>
      <p:ext uri="{BB962C8B-B14F-4D97-AF65-F5344CB8AC3E}">
        <p14:creationId xmlns:p14="http://schemas.microsoft.com/office/powerpoint/2010/main" val="3125686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8"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10"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3"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a:t>Replace with client logo image</a:t>
            </a:r>
          </a:p>
        </p:txBody>
      </p:sp>
      <p:pic>
        <p:nvPicPr>
          <p:cNvPr id="12" name="Picture 11" descr="A close up of a logo&#10;&#10;Description automatically generated">
            <a:extLst>
              <a:ext uri="{FF2B5EF4-FFF2-40B4-BE49-F238E27FC236}">
                <a16:creationId xmlns:a16="http://schemas.microsoft.com/office/drawing/2014/main" id="{C66F45E3-116E-F242-A214-65F2371C49E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788039"/>
            <a:ext cx="3111500" cy="622300"/>
          </a:xfrm>
          <a:prstGeom prst="rect">
            <a:avLst/>
          </a:prstGeom>
        </p:spPr>
      </p:pic>
    </p:spTree>
    <p:extLst>
      <p:ext uri="{BB962C8B-B14F-4D97-AF65-F5344CB8AC3E}">
        <p14:creationId xmlns:p14="http://schemas.microsoft.com/office/powerpoint/2010/main" val="37529320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No 5, No tagline">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1246359"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1246984"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A close up of a logo&#10;&#10;Description automatically generated">
            <a:extLst>
              <a:ext uri="{FF2B5EF4-FFF2-40B4-BE49-F238E27FC236}">
                <a16:creationId xmlns:a16="http://schemas.microsoft.com/office/drawing/2014/main" id="{AD8C50AA-B400-4D60-A30B-96750AFB15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355EBACC-FF7F-4C62-8731-D81AA735AA1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1" name="Straight Connector 10">
            <a:extLst>
              <a:ext uri="{FF2B5EF4-FFF2-40B4-BE49-F238E27FC236}">
                <a16:creationId xmlns:a16="http://schemas.microsoft.com/office/drawing/2014/main" id="{55BB16D6-697E-4C02-8BC5-BA768F36092B}"/>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Content No graphcis">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1246359"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1246984"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a:t>
            </a:r>
          </a:p>
        </p:txBody>
      </p:sp>
      <p:pic>
        <p:nvPicPr>
          <p:cNvPr id="6" name="Picture 5" descr="A close up of a logo&#10;&#10;Description automatically generated">
            <a:extLst>
              <a:ext uri="{FF2B5EF4-FFF2-40B4-BE49-F238E27FC236}">
                <a16:creationId xmlns:a16="http://schemas.microsoft.com/office/drawing/2014/main" id="{7E5D31EE-1F55-47B2-9F06-503205EAE8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7" name="Picture 6" descr="A picture containing drawing, clock&#10;&#10;Description automatically generated">
            <a:extLst>
              <a:ext uri="{FF2B5EF4-FFF2-40B4-BE49-F238E27FC236}">
                <a16:creationId xmlns:a16="http://schemas.microsoft.com/office/drawing/2014/main" id="{64B96F50-6C12-496F-AD29-7C098C622D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8" name="Straight Connector 7">
            <a:extLst>
              <a:ext uri="{FF2B5EF4-FFF2-40B4-BE49-F238E27FC236}">
                <a16:creationId xmlns:a16="http://schemas.microsoft.com/office/drawing/2014/main" id="{2995A134-32FB-45C1-8740-C2F5C8E9D671}"/>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No graphcis">
    <p:spTree>
      <p:nvGrpSpPr>
        <p:cNvPr id="1" name=""/>
        <p:cNvGrpSpPr/>
        <p:nvPr/>
      </p:nvGrpSpPr>
      <p:grpSpPr>
        <a:xfrm>
          <a:off x="0" y="0"/>
          <a:ext cx="0" cy="0"/>
          <a:chOff x="0" y="0"/>
          <a:chExt cx="0" cy="0"/>
        </a:xfrm>
      </p:grpSpPr>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a:t>
            </a:r>
          </a:p>
        </p:txBody>
      </p:sp>
    </p:spTree>
    <p:extLst>
      <p:ext uri="{BB962C8B-B14F-4D97-AF65-F5344CB8AC3E}">
        <p14:creationId xmlns:p14="http://schemas.microsoft.com/office/powerpoint/2010/main" val="2370410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No graphcis">
    <p:spTree>
      <p:nvGrpSpPr>
        <p:cNvPr id="1" name=""/>
        <p:cNvGrpSpPr/>
        <p:nvPr/>
      </p:nvGrpSpPr>
      <p:grpSpPr>
        <a:xfrm>
          <a:off x="0" y="0"/>
          <a:ext cx="0" cy="0"/>
          <a:chOff x="0" y="0"/>
          <a:chExt cx="0" cy="0"/>
        </a:xfrm>
      </p:grpSpPr>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a:t>
            </a:r>
          </a:p>
        </p:txBody>
      </p:sp>
      <p:sp>
        <p:nvSpPr>
          <p:cNvPr id="2" name="Rectangle 1">
            <a:extLst>
              <a:ext uri="{FF2B5EF4-FFF2-40B4-BE49-F238E27FC236}">
                <a16:creationId xmlns:a16="http://schemas.microsoft.com/office/drawing/2014/main" id="{865D934E-D4CC-4234-B908-E21489AFC350}"/>
              </a:ext>
            </a:extLst>
          </p:cNvPr>
          <p:cNvSpPr/>
          <p:nvPr userDrawn="1"/>
        </p:nvSpPr>
        <p:spPr>
          <a:xfrm>
            <a:off x="0" y="0"/>
            <a:ext cx="12192000" cy="6858000"/>
          </a:xfrm>
          <a:prstGeom prst="rect">
            <a:avLst/>
          </a:prstGeom>
          <a:solidFill>
            <a:srgbClr val="95C540"/>
          </a:solidFill>
          <a:ln>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Tree>
    <p:extLst>
      <p:ext uri="{BB962C8B-B14F-4D97-AF65-F5344CB8AC3E}">
        <p14:creationId xmlns:p14="http://schemas.microsoft.com/office/powerpoint/2010/main" val="34318470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 Sidebar No tagline">
    <p:spTree>
      <p:nvGrpSpPr>
        <p:cNvPr id="1" name=""/>
        <p:cNvGrpSpPr/>
        <p:nvPr/>
      </p:nvGrpSpPr>
      <p:grpSpPr>
        <a:xfrm>
          <a:off x="0" y="0"/>
          <a:ext cx="0" cy="0"/>
          <a:chOff x="0" y="0"/>
          <a:chExt cx="0" cy="0"/>
        </a:xfrm>
      </p:grpSpPr>
      <p:sp>
        <p:nvSpPr>
          <p:cNvPr id="10" name="Rectangle 9"/>
          <p:cNvSpPr/>
          <p:nvPr userDrawn="1"/>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sp>
        <p:nvSpPr>
          <p:cNvPr id="2" name="Title 1"/>
          <p:cNvSpPr>
            <a:spLocks noGrp="1"/>
          </p:cNvSpPr>
          <p:nvPr>
            <p:ph type="title"/>
          </p:nvPr>
        </p:nvSpPr>
        <p:spPr>
          <a:xfrm>
            <a:off x="432001" y="216002"/>
            <a:ext cx="7563190"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3" y="1196754"/>
            <a:ext cx="7563611"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5"/>
          <p:cNvSpPr>
            <a:spLocks noGrp="1"/>
          </p:cNvSpPr>
          <p:nvPr>
            <p:ph type="body" sz="quarter" idx="13"/>
          </p:nvPr>
        </p:nvSpPr>
        <p:spPr>
          <a:xfrm>
            <a:off x="8506326" y="625642"/>
            <a:ext cx="2688724"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3" name="Picture 12" descr="A close up of a logo&#10;&#10;Description automatically generated">
            <a:extLst>
              <a:ext uri="{FF2B5EF4-FFF2-40B4-BE49-F238E27FC236}">
                <a16:creationId xmlns:a16="http://schemas.microsoft.com/office/drawing/2014/main" id="{F4F272B9-2DD3-435E-87AA-0887FC7C3F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4" name="Picture 13" descr="A picture containing drawing, clock&#10;&#10;Description automatically generated">
            <a:extLst>
              <a:ext uri="{FF2B5EF4-FFF2-40B4-BE49-F238E27FC236}">
                <a16:creationId xmlns:a16="http://schemas.microsoft.com/office/drawing/2014/main" id="{313E6AB1-41E1-4F42-9CAC-B13F75D37C0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5" name="Straight Connector 14">
            <a:extLst>
              <a:ext uri="{FF2B5EF4-FFF2-40B4-BE49-F238E27FC236}">
                <a16:creationId xmlns:a16="http://schemas.microsoft.com/office/drawing/2014/main" id="{D5859C4D-0AE8-4E1C-ABBB-1F3F9ECFD48C}"/>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 Sidebar No 5">
    <p:spTree>
      <p:nvGrpSpPr>
        <p:cNvPr id="1" name=""/>
        <p:cNvGrpSpPr/>
        <p:nvPr/>
      </p:nvGrpSpPr>
      <p:grpSpPr>
        <a:xfrm>
          <a:off x="0" y="0"/>
          <a:ext cx="0" cy="0"/>
          <a:chOff x="0" y="0"/>
          <a:chExt cx="0" cy="0"/>
        </a:xfrm>
      </p:grpSpPr>
      <p:sp>
        <p:nvSpPr>
          <p:cNvPr id="7" name="Rectangle 6"/>
          <p:cNvSpPr/>
          <p:nvPr userDrawn="1"/>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32000" y="216002"/>
            <a:ext cx="7563191"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7563612"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 Placeholder 5"/>
          <p:cNvSpPr>
            <a:spLocks noGrp="1"/>
          </p:cNvSpPr>
          <p:nvPr>
            <p:ph type="body" sz="quarter" idx="13"/>
          </p:nvPr>
        </p:nvSpPr>
        <p:spPr>
          <a:xfrm>
            <a:off x="8506325" y="625642"/>
            <a:ext cx="3429001"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2" name="Picture 11">
            <a:extLst>
              <a:ext uri="{FF2B5EF4-FFF2-40B4-BE49-F238E27FC236}">
                <a16:creationId xmlns:a16="http://schemas.microsoft.com/office/drawing/2014/main" id="{585CBEBB-3E53-1146-ABA0-0F35954ADF7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pic>
        <p:nvPicPr>
          <p:cNvPr id="10" name="Picture 9" descr="A close up of a logo&#10;&#10;Description automatically generated">
            <a:extLst>
              <a:ext uri="{FF2B5EF4-FFF2-40B4-BE49-F238E27FC236}">
                <a16:creationId xmlns:a16="http://schemas.microsoft.com/office/drawing/2014/main" id="{EC6670E0-78A2-4F1E-927F-4E84728683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165388FF-15DF-4A59-B0BE-A03713283A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4" name="Straight Connector 13">
            <a:extLst>
              <a:ext uri="{FF2B5EF4-FFF2-40B4-BE49-F238E27FC236}">
                <a16:creationId xmlns:a16="http://schemas.microsoft.com/office/drawing/2014/main" id="{6D121A83-F7BC-4CB4-955B-6276A420702C}"/>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Sidebar No 5, No tagline">
    <p:spTree>
      <p:nvGrpSpPr>
        <p:cNvPr id="1" name=""/>
        <p:cNvGrpSpPr/>
        <p:nvPr/>
      </p:nvGrpSpPr>
      <p:grpSpPr>
        <a:xfrm>
          <a:off x="0" y="0"/>
          <a:ext cx="0" cy="0"/>
          <a:chOff x="0" y="0"/>
          <a:chExt cx="0" cy="0"/>
        </a:xfrm>
      </p:grpSpPr>
      <p:sp>
        <p:nvSpPr>
          <p:cNvPr id="7" name="Rectangle 6"/>
          <p:cNvSpPr/>
          <p:nvPr userDrawn="1"/>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32000" y="216002"/>
            <a:ext cx="7563191"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7563612"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 Placeholder 5"/>
          <p:cNvSpPr>
            <a:spLocks noGrp="1"/>
          </p:cNvSpPr>
          <p:nvPr>
            <p:ph type="body" sz="quarter" idx="13"/>
          </p:nvPr>
        </p:nvSpPr>
        <p:spPr>
          <a:xfrm>
            <a:off x="8506325" y="625642"/>
            <a:ext cx="3429001"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2" name="Picture 11" descr="A close up of a logo&#10;&#10;Description automatically generated">
            <a:extLst>
              <a:ext uri="{FF2B5EF4-FFF2-40B4-BE49-F238E27FC236}">
                <a16:creationId xmlns:a16="http://schemas.microsoft.com/office/drawing/2014/main" id="{7793AB3D-D1C3-4F00-B025-39DEA244A7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C6C609F2-9925-4E6F-87E7-42B6643E0D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4" name="Straight Connector 13">
            <a:extLst>
              <a:ext uri="{FF2B5EF4-FFF2-40B4-BE49-F238E27FC236}">
                <a16:creationId xmlns:a16="http://schemas.microsoft.com/office/drawing/2014/main" id="{908D2683-E168-44C4-A32A-93E46C60BEED}"/>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cial2">
    <p:spTree>
      <p:nvGrpSpPr>
        <p:cNvPr id="1" name=""/>
        <p:cNvGrpSpPr/>
        <p:nvPr/>
      </p:nvGrpSpPr>
      <p:grpSpPr>
        <a:xfrm>
          <a:off x="0" y="0"/>
          <a:ext cx="0" cy="0"/>
          <a:chOff x="0" y="0"/>
          <a:chExt cx="0" cy="0"/>
        </a:xfrm>
      </p:grpSpPr>
      <p:sp>
        <p:nvSpPr>
          <p:cNvPr id="7" name="Rectangle 6"/>
          <p:cNvSpPr/>
          <p:nvPr userDrawn="1"/>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32000" y="216002"/>
            <a:ext cx="7563191" cy="576064"/>
          </a:xfrm>
          <a:prstGeom prst="rect">
            <a:avLst/>
          </a:prstGeom>
        </p:spPr>
        <p:txBody>
          <a:bodyPr/>
          <a:lstStyle>
            <a:lvl1pPr>
              <a:defRPr sz="24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7563612"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 Placeholder 5"/>
          <p:cNvSpPr>
            <a:spLocks noGrp="1"/>
          </p:cNvSpPr>
          <p:nvPr>
            <p:ph type="body" sz="quarter" idx="13"/>
          </p:nvPr>
        </p:nvSpPr>
        <p:spPr>
          <a:xfrm>
            <a:off x="8506325" y="625642"/>
            <a:ext cx="3429001"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Slide Number Placeholder 6">
            <a:extLst>
              <a:ext uri="{FF2B5EF4-FFF2-40B4-BE49-F238E27FC236}">
                <a16:creationId xmlns:a16="http://schemas.microsoft.com/office/drawing/2014/main" id="{DEC79643-0977-1849-B459-F0A6A65A1BA4}"/>
              </a:ext>
            </a:extLst>
          </p:cNvPr>
          <p:cNvSpPr>
            <a:spLocks noGrp="1"/>
          </p:cNvSpPr>
          <p:nvPr>
            <p:ph type="sldNum" sz="quarter" idx="12"/>
          </p:nvPr>
        </p:nvSpPr>
        <p:spPr>
          <a:xfrm>
            <a:off x="10830561" y="6325202"/>
            <a:ext cx="986469"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16" name="Rectangle 15">
            <a:extLst>
              <a:ext uri="{FF2B5EF4-FFF2-40B4-BE49-F238E27FC236}">
                <a16:creationId xmlns:a16="http://schemas.microsoft.com/office/drawing/2014/main" id="{7532A879-C6C8-E243-A9EC-259E12C9C25C}"/>
              </a:ext>
            </a:extLst>
          </p:cNvPr>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A close up of a logo&#10;&#10;Description automatically generated">
            <a:extLst>
              <a:ext uri="{FF2B5EF4-FFF2-40B4-BE49-F238E27FC236}">
                <a16:creationId xmlns:a16="http://schemas.microsoft.com/office/drawing/2014/main" id="{85E9097B-7B04-0048-ADE3-7646A4F615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2000" y="6428512"/>
            <a:ext cx="910093" cy="182019"/>
          </a:xfrm>
          <a:prstGeom prst="rect">
            <a:avLst/>
          </a:prstGeom>
        </p:spPr>
      </p:pic>
      <p:pic>
        <p:nvPicPr>
          <p:cNvPr id="18" name="Picture 17" descr="A picture containing drawing, clock&#10;&#10;Description automatically generated">
            <a:extLst>
              <a:ext uri="{FF2B5EF4-FFF2-40B4-BE49-F238E27FC236}">
                <a16:creationId xmlns:a16="http://schemas.microsoft.com/office/drawing/2014/main" id="{1204C778-5B54-F14A-86D7-2009697445F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46088" y="6418772"/>
            <a:ext cx="986469" cy="182497"/>
          </a:xfrm>
          <a:prstGeom prst="rect">
            <a:avLst/>
          </a:prstGeom>
        </p:spPr>
      </p:pic>
      <p:cxnSp>
        <p:nvCxnSpPr>
          <p:cNvPr id="19" name="Straight Connector 18">
            <a:extLst>
              <a:ext uri="{FF2B5EF4-FFF2-40B4-BE49-F238E27FC236}">
                <a16:creationId xmlns:a16="http://schemas.microsoft.com/office/drawing/2014/main" id="{3B939419-B376-BE4E-A4A1-F60F37D38282}"/>
              </a:ext>
            </a:extLst>
          </p:cNvPr>
          <p:cNvCxnSpPr>
            <a:cxnSpLocks/>
          </p:cNvCxnSpPr>
          <p:nvPr userDrawn="1"/>
        </p:nvCxnSpPr>
        <p:spPr>
          <a:xfrm flipH="1">
            <a:off x="1544090" y="6428302"/>
            <a:ext cx="1" cy="17861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2176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sp>
        <p:nvSpPr>
          <p:cNvPr id="2" name="Title 1"/>
          <p:cNvSpPr>
            <a:spLocks noGrp="1"/>
          </p:cNvSpPr>
          <p:nvPr>
            <p:ph type="title"/>
          </p:nvPr>
        </p:nvSpPr>
        <p:spPr>
          <a:xfrm>
            <a:off x="742488" y="3494706"/>
            <a:ext cx="10947155" cy="1325563"/>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Master title style</a:t>
            </a:r>
            <a:endParaRPr lang="en-CA"/>
          </a:p>
        </p:txBody>
      </p:sp>
      <p:pic>
        <p:nvPicPr>
          <p:cNvPr id="11" name="Picture 10" descr="Tagline&#10;&#10;Market Insights&#10;Innovation&#10;Experience Design&#10;Customer Experience&#10;SMARTER TOGETHER. ">
            <a:extLst>
              <a:ext uri="{FF2B5EF4-FFF2-40B4-BE49-F238E27FC236}">
                <a16:creationId xmlns:a16="http://schemas.microsoft.com/office/drawing/2014/main" id="{70E88F34-BBDA-F54C-B55B-6F4EA1EF5B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600" y="535002"/>
            <a:ext cx="2424605" cy="1349717"/>
          </a:xfrm>
          <a:prstGeom prst="rect">
            <a:avLst/>
          </a:prstGeom>
        </p:spPr>
      </p:pic>
    </p:spTree>
    <p:extLst>
      <p:ext uri="{BB962C8B-B14F-4D97-AF65-F5344CB8AC3E}">
        <p14:creationId xmlns:p14="http://schemas.microsoft.com/office/powerpoint/2010/main" val="35414835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No Practice Are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488" y="3494706"/>
            <a:ext cx="10947155" cy="1325563"/>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Master title style</a:t>
            </a:r>
            <a:endParaRPr lang="en-CA"/>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Insigh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8"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10"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3"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a:t>Replace with client logo image</a:t>
            </a:r>
          </a:p>
        </p:txBody>
      </p:sp>
      <p:sp>
        <p:nvSpPr>
          <p:cNvPr id="11" name="TextBox 10">
            <a:extLst>
              <a:ext uri="{FF2B5EF4-FFF2-40B4-BE49-F238E27FC236}">
                <a16:creationId xmlns:a16="http://schemas.microsoft.com/office/drawing/2014/main" id="{F97FDD94-208A-2941-9D66-D579D3E7AC13}"/>
              </a:ext>
            </a:extLst>
          </p:cNvPr>
          <p:cNvSpPr txBox="1"/>
          <p:nvPr userDrawn="1"/>
        </p:nvSpPr>
        <p:spPr>
          <a:xfrm>
            <a:off x="801268" y="1347660"/>
            <a:ext cx="2296463" cy="369332"/>
          </a:xfrm>
          <a:prstGeom prst="rect">
            <a:avLst/>
          </a:prstGeom>
          <a:noFill/>
        </p:spPr>
        <p:txBody>
          <a:bodyPr wrap="none" rtlCol="0">
            <a:spAutoFit/>
          </a:bodyPr>
          <a:lstStyle/>
          <a:p>
            <a:r>
              <a:rPr lang="en-US" sz="1800">
                <a:solidFill>
                  <a:schemeClr val="bg1"/>
                </a:solidFill>
                <a:latin typeface="Arial" charset="0"/>
                <a:ea typeface="Arial" charset="0"/>
                <a:cs typeface="Arial" charset="0"/>
              </a:rPr>
              <a:t>MARKET INSIGHTS</a:t>
            </a:r>
          </a:p>
        </p:txBody>
      </p:sp>
      <p:pic>
        <p:nvPicPr>
          <p:cNvPr id="12" name="Picture 11" descr="A close up of a logo&#10;&#10;Description automatically generated">
            <a:extLst>
              <a:ext uri="{FF2B5EF4-FFF2-40B4-BE49-F238E27FC236}">
                <a16:creationId xmlns:a16="http://schemas.microsoft.com/office/drawing/2014/main" id="{F31E6B34-2FC0-984E-96A7-8DA2F555652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ary Colours">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0800443" cy="576064"/>
          </a:xfrm>
          <a:prstGeom prst="rect">
            <a:avLst/>
          </a:prstGeom>
        </p:spPr>
        <p:txBody>
          <a:bodyPr/>
          <a:lstStyle>
            <a:lvl1pPr>
              <a:defRPr sz="4200" b="1" i="0" spc="-100" baseline="0">
                <a:latin typeface="Arial" charset="0"/>
                <a:ea typeface="Arial" charset="0"/>
                <a:cs typeface="Arial" charset="0"/>
              </a:defRPr>
            </a:lvl1pPr>
          </a:lstStyle>
          <a:p>
            <a:r>
              <a:rPr lang="en-US"/>
              <a:t>Click to edit Master title style</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sp>
        <p:nvSpPr>
          <p:cNvPr id="10" name="Content Placeholder 2"/>
          <p:cNvSpPr>
            <a:spLocks noGrp="1"/>
          </p:cNvSpPr>
          <p:nvPr>
            <p:ph sz="half" idx="2"/>
          </p:nvPr>
        </p:nvSpPr>
        <p:spPr>
          <a:xfrm>
            <a:off x="541447" y="2151482"/>
            <a:ext cx="3117777" cy="864096"/>
          </a:xfrm>
          <a:solidFill>
            <a:schemeClr val="accent1"/>
          </a:solidFill>
          <a:ln>
            <a:noFill/>
          </a:ln>
        </p:spPr>
        <p:txBody>
          <a:bodyPr lIns="180000" rIns="180000"/>
          <a:lstStyle>
            <a:lvl1pPr marL="457195" indent="-457195">
              <a:buFontTx/>
              <a:buNone/>
              <a:defRPr sz="2400" b="0" i="0">
                <a:solidFill>
                  <a:schemeClr val="bg1"/>
                </a:solidFill>
                <a:latin typeface="Arial" charset="0"/>
                <a:ea typeface="Arial" charset="0"/>
                <a:cs typeface="Arial" charset="0"/>
              </a:defRPr>
            </a:lvl1pPr>
          </a:lstStyle>
          <a:p>
            <a:pPr marL="0" lvl="0" indent="0">
              <a:buNone/>
            </a:pPr>
            <a:r>
              <a:rPr lang="en-US" sz="2666">
                <a:solidFill>
                  <a:schemeClr val="bg1"/>
                </a:solidFill>
              </a:rPr>
              <a:t>Edit Master text styles</a:t>
            </a:r>
          </a:p>
        </p:txBody>
      </p:sp>
      <p:sp>
        <p:nvSpPr>
          <p:cNvPr id="11" name="Content Placeholder 2"/>
          <p:cNvSpPr>
            <a:spLocks noGrp="1"/>
          </p:cNvSpPr>
          <p:nvPr>
            <p:ph sz="half" idx="11"/>
          </p:nvPr>
        </p:nvSpPr>
        <p:spPr>
          <a:xfrm>
            <a:off x="555238" y="3159593"/>
            <a:ext cx="3117777" cy="864096"/>
          </a:xfrm>
          <a:solidFill>
            <a:schemeClr val="accent2"/>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Edit Master text styles</a:t>
            </a:r>
          </a:p>
        </p:txBody>
      </p:sp>
      <p:sp>
        <p:nvSpPr>
          <p:cNvPr id="12" name="Content Placeholder 2"/>
          <p:cNvSpPr>
            <a:spLocks noGrp="1"/>
          </p:cNvSpPr>
          <p:nvPr>
            <p:ph sz="half" idx="13"/>
          </p:nvPr>
        </p:nvSpPr>
        <p:spPr>
          <a:xfrm>
            <a:off x="555238" y="4167705"/>
            <a:ext cx="3117777" cy="864096"/>
          </a:xfrm>
          <a:solidFill>
            <a:schemeClr val="accent3"/>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Edit Master text styles</a:t>
            </a:r>
          </a:p>
        </p:txBody>
      </p:sp>
      <p:sp>
        <p:nvSpPr>
          <p:cNvPr id="13" name="Content Placeholder 2"/>
          <p:cNvSpPr>
            <a:spLocks noGrp="1"/>
          </p:cNvSpPr>
          <p:nvPr>
            <p:ph sz="half" idx="14"/>
          </p:nvPr>
        </p:nvSpPr>
        <p:spPr>
          <a:xfrm>
            <a:off x="4282617" y="1690176"/>
            <a:ext cx="3117777" cy="864096"/>
          </a:xfrm>
          <a:solidFill>
            <a:schemeClr val="accent4"/>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Edit Master text styles</a:t>
            </a:r>
          </a:p>
        </p:txBody>
      </p:sp>
      <p:sp>
        <p:nvSpPr>
          <p:cNvPr id="14" name="Content Placeholder 2"/>
          <p:cNvSpPr>
            <a:spLocks noGrp="1"/>
          </p:cNvSpPr>
          <p:nvPr>
            <p:ph sz="half" idx="15"/>
          </p:nvPr>
        </p:nvSpPr>
        <p:spPr>
          <a:xfrm>
            <a:off x="4282617" y="2698288"/>
            <a:ext cx="3117777" cy="864096"/>
          </a:xfrm>
          <a:solidFill>
            <a:schemeClr val="accent5"/>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Edit Master text styles</a:t>
            </a:r>
          </a:p>
        </p:txBody>
      </p:sp>
      <p:sp>
        <p:nvSpPr>
          <p:cNvPr id="15" name="Content Placeholder 2"/>
          <p:cNvSpPr>
            <a:spLocks noGrp="1"/>
          </p:cNvSpPr>
          <p:nvPr>
            <p:ph sz="half" idx="16"/>
          </p:nvPr>
        </p:nvSpPr>
        <p:spPr>
          <a:xfrm>
            <a:off x="4282617" y="3706400"/>
            <a:ext cx="3117777" cy="864096"/>
          </a:xfrm>
          <a:solidFill>
            <a:schemeClr val="accent6"/>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Edit Master text styles</a:t>
            </a:r>
          </a:p>
        </p:txBody>
      </p:sp>
      <p:sp>
        <p:nvSpPr>
          <p:cNvPr id="4" name="Chart Placeholder 3"/>
          <p:cNvSpPr>
            <a:spLocks noGrp="1"/>
          </p:cNvSpPr>
          <p:nvPr>
            <p:ph type="chart" sz="quarter" idx="17"/>
          </p:nvPr>
        </p:nvSpPr>
        <p:spPr>
          <a:xfrm>
            <a:off x="8262938" y="2073275"/>
            <a:ext cx="3060700" cy="3163888"/>
          </a:xfrm>
        </p:spPr>
        <p:txBody>
          <a:bodyPr/>
          <a:lstStyle/>
          <a:p>
            <a:r>
              <a:rPr lang="en-US"/>
              <a:t>Click icon to add chart</a:t>
            </a:r>
            <a:endParaRPr lang="en-CA"/>
          </a:p>
        </p:txBody>
      </p:sp>
      <p:pic>
        <p:nvPicPr>
          <p:cNvPr id="23" name="Picture 22" descr="A close up of a logo&#10;&#10;Description automatically generated">
            <a:extLst>
              <a:ext uri="{FF2B5EF4-FFF2-40B4-BE49-F238E27FC236}">
                <a16:creationId xmlns:a16="http://schemas.microsoft.com/office/drawing/2014/main" id="{E8A1AA30-4D9F-4349-A21A-305D96CB3E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w Sidebar">
    <p:spTree>
      <p:nvGrpSpPr>
        <p:cNvPr id="1" name=""/>
        <p:cNvGrpSpPr/>
        <p:nvPr/>
      </p:nvGrpSpPr>
      <p:grpSpPr>
        <a:xfrm>
          <a:off x="0" y="0"/>
          <a:ext cx="0" cy="0"/>
          <a:chOff x="0" y="0"/>
          <a:chExt cx="0" cy="0"/>
        </a:xfrm>
      </p:grpSpPr>
      <p:sp>
        <p:nvSpPr>
          <p:cNvPr id="10" name="Rectangle 9"/>
          <p:cNvSpPr/>
          <p:nvPr userDrawn="1"/>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sp>
        <p:nvSpPr>
          <p:cNvPr id="2" name="Title 1"/>
          <p:cNvSpPr>
            <a:spLocks noGrp="1"/>
          </p:cNvSpPr>
          <p:nvPr>
            <p:ph type="title"/>
          </p:nvPr>
        </p:nvSpPr>
        <p:spPr>
          <a:xfrm>
            <a:off x="432001" y="216002"/>
            <a:ext cx="7563190"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3" y="1196754"/>
            <a:ext cx="7563611"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5"/>
          <p:cNvSpPr>
            <a:spLocks noGrp="1"/>
          </p:cNvSpPr>
          <p:nvPr>
            <p:ph type="body" sz="quarter" idx="13"/>
          </p:nvPr>
        </p:nvSpPr>
        <p:spPr>
          <a:xfrm>
            <a:off x="8506326" y="625642"/>
            <a:ext cx="2688724"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4" name="Picture 13" descr="Phase 5 Logo">
            <a:extLst>
              <a:ext uri="{FF2B5EF4-FFF2-40B4-BE49-F238E27FC236}">
                <a16:creationId xmlns:a16="http://schemas.microsoft.com/office/drawing/2014/main" id="{A5F3E883-87C7-B743-8FC3-89121EFB31E5}"/>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423548" y="6281078"/>
            <a:ext cx="1510027" cy="329723"/>
          </a:xfrm>
          <a:prstGeom prst="rect">
            <a:avLst/>
          </a:prstGeom>
        </p:spPr>
      </p:pic>
    </p:spTree>
    <p:extLst>
      <p:ext uri="{BB962C8B-B14F-4D97-AF65-F5344CB8AC3E}">
        <p14:creationId xmlns:p14="http://schemas.microsoft.com/office/powerpoint/2010/main" val="22460984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365E-D222-40D4-A89F-88D4D0E570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00D924-8E32-4981-A673-50AEA81C7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2204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24BC2-90D7-4F9B-A728-BDFAB4FEA509}"/>
              </a:ext>
            </a:extLst>
          </p:cNvPr>
          <p:cNvSpPr>
            <a:spLocks noChangeArrowheads="1"/>
          </p:cNvSpPr>
          <p:nvPr userDrawn="1"/>
        </p:nvSpPr>
        <p:spPr bwMode="auto">
          <a:xfrm>
            <a:off x="0" y="0"/>
            <a:ext cx="12192000" cy="6879725"/>
          </a:xfrm>
          <a:prstGeom prst="rect">
            <a:avLst/>
          </a:prstGeom>
          <a:solidFill>
            <a:srgbClr val="7EC234"/>
          </a:solidFill>
          <a:ln>
            <a:noFill/>
          </a:ln>
        </p:spPr>
        <p:txBody>
          <a:bodyPr wrap="none" lIns="91324" tIns="45663" rIns="91324" bIns="45663" anchor="ctr"/>
          <a:lstStyle>
            <a:lvl1pPr marL="24161750" indent="-24161750" defTabSz="1595438" eaLnBrk="0" hangingPunct="0">
              <a:defRPr sz="1600">
                <a:solidFill>
                  <a:schemeClr val="tx1"/>
                </a:solidFill>
                <a:latin typeface="Georgia" pitchFamily="18" charset="0"/>
                <a:cs typeface="Arial" charset="0"/>
              </a:defRPr>
            </a:lvl1pPr>
            <a:lvl2pPr marL="37931725" indent="-37474525" defTabSz="1595438" eaLnBrk="0" hangingPunct="0">
              <a:defRPr sz="1600">
                <a:solidFill>
                  <a:schemeClr val="tx1"/>
                </a:solidFill>
                <a:latin typeface="Georgia" pitchFamily="18" charset="0"/>
                <a:cs typeface="Arial" charset="0"/>
              </a:defRPr>
            </a:lvl2pPr>
            <a:lvl3pPr defTabSz="1595438" eaLnBrk="0" hangingPunct="0">
              <a:defRPr sz="1600">
                <a:solidFill>
                  <a:schemeClr val="tx1"/>
                </a:solidFill>
                <a:latin typeface="Georgia" pitchFamily="18" charset="0"/>
                <a:cs typeface="Arial" charset="0"/>
              </a:defRPr>
            </a:lvl3pPr>
            <a:lvl4pPr defTabSz="1595438" eaLnBrk="0" hangingPunct="0">
              <a:defRPr sz="1600">
                <a:solidFill>
                  <a:schemeClr val="tx1"/>
                </a:solidFill>
                <a:latin typeface="Georgia" pitchFamily="18" charset="0"/>
                <a:cs typeface="Arial" charset="0"/>
              </a:defRPr>
            </a:lvl4pPr>
            <a:lvl5pPr defTabSz="1595438" eaLnBrk="0" hangingPunct="0">
              <a:defRPr sz="1600">
                <a:solidFill>
                  <a:schemeClr val="tx1"/>
                </a:solidFill>
                <a:latin typeface="Georgia" pitchFamily="18" charset="0"/>
                <a:cs typeface="Arial" charset="0"/>
              </a:defRPr>
            </a:lvl5pPr>
            <a:lvl6pPr marL="457200" indent="1588" defTabSz="1595438" eaLnBrk="0" fontAlgn="base" hangingPunct="0">
              <a:spcBef>
                <a:spcPct val="0"/>
              </a:spcBef>
              <a:spcAft>
                <a:spcPct val="0"/>
              </a:spcAft>
              <a:defRPr sz="1600">
                <a:solidFill>
                  <a:schemeClr val="tx1"/>
                </a:solidFill>
                <a:latin typeface="Georgia" pitchFamily="18" charset="0"/>
                <a:cs typeface="Arial" charset="0"/>
              </a:defRPr>
            </a:lvl6pPr>
            <a:lvl7pPr marL="914400" indent="1588" defTabSz="1595438" eaLnBrk="0" fontAlgn="base" hangingPunct="0">
              <a:spcBef>
                <a:spcPct val="0"/>
              </a:spcBef>
              <a:spcAft>
                <a:spcPct val="0"/>
              </a:spcAft>
              <a:defRPr sz="1600">
                <a:solidFill>
                  <a:schemeClr val="tx1"/>
                </a:solidFill>
                <a:latin typeface="Georgia" pitchFamily="18" charset="0"/>
                <a:cs typeface="Arial" charset="0"/>
              </a:defRPr>
            </a:lvl7pPr>
            <a:lvl8pPr marL="1371600" indent="1588" defTabSz="1595438" eaLnBrk="0" fontAlgn="base" hangingPunct="0">
              <a:spcBef>
                <a:spcPct val="0"/>
              </a:spcBef>
              <a:spcAft>
                <a:spcPct val="0"/>
              </a:spcAft>
              <a:defRPr sz="1600">
                <a:solidFill>
                  <a:schemeClr val="tx1"/>
                </a:solidFill>
                <a:latin typeface="Georgia" pitchFamily="18" charset="0"/>
                <a:cs typeface="Arial" charset="0"/>
              </a:defRPr>
            </a:lvl8pPr>
            <a:lvl9pPr marL="1828800" indent="1588" defTabSz="1595438" eaLnBrk="0" fontAlgn="base" hangingPunct="0">
              <a:spcBef>
                <a:spcPct val="0"/>
              </a:spcBef>
              <a:spcAft>
                <a:spcPct val="0"/>
              </a:spcAft>
              <a:defRPr sz="1600">
                <a:solidFill>
                  <a:schemeClr val="tx1"/>
                </a:solidFill>
                <a:latin typeface="Georgia" pitchFamily="18" charset="0"/>
                <a:cs typeface="Arial" charset="0"/>
              </a:defRPr>
            </a:lvl9pPr>
          </a:lstStyle>
          <a:p>
            <a:pPr>
              <a:lnSpc>
                <a:spcPct val="150000"/>
              </a:lnSpc>
              <a:spcBef>
                <a:spcPts val="200"/>
              </a:spcBef>
              <a:spcAft>
                <a:spcPts val="200"/>
              </a:spcAft>
            </a:pPr>
            <a:endParaRPr lang="en-CA" sz="3200">
              <a:solidFill>
                <a:schemeClr val="bg1"/>
              </a:solidFill>
              <a:latin typeface="Segoe UI Light" panose="020B0502040204020203" pitchFamily="34" charset="0"/>
            </a:endParaRPr>
          </a:p>
        </p:txBody>
      </p:sp>
      <p:sp>
        <p:nvSpPr>
          <p:cNvPr id="15" name="Title 1"/>
          <p:cNvSpPr>
            <a:spLocks noGrp="1"/>
          </p:cNvSpPr>
          <p:nvPr>
            <p:ph type="title" hasCustomPrompt="1"/>
          </p:nvPr>
        </p:nvSpPr>
        <p:spPr>
          <a:xfrm>
            <a:off x="831850" y="1709738"/>
            <a:ext cx="10515600" cy="2852737"/>
          </a:xfrm>
        </p:spPr>
        <p:txBody>
          <a:bodyPr anchor="b"/>
          <a:lstStyle>
            <a:lvl1pPr>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8" name="TextBox 7">
            <a:extLst>
              <a:ext uri="{FF2B5EF4-FFF2-40B4-BE49-F238E27FC236}">
                <a16:creationId xmlns:a16="http://schemas.microsoft.com/office/drawing/2014/main" id="{627981ED-96D1-40D2-9C86-1059FC662786}"/>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9" name="Picture 8">
            <a:extLst>
              <a:ext uri="{FF2B5EF4-FFF2-40B4-BE49-F238E27FC236}">
                <a16:creationId xmlns:a16="http://schemas.microsoft.com/office/drawing/2014/main" id="{1290C270-77B3-4701-92D3-2D6CC17FB1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248893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itle 1"/>
          <p:cNvSpPr>
            <a:spLocks noGrp="1"/>
          </p:cNvSpPr>
          <p:nvPr>
            <p:ph type="title" hasCustomPrompt="1"/>
          </p:nvPr>
        </p:nvSpPr>
        <p:spPr>
          <a:xfrm>
            <a:off x="831850" y="1709738"/>
            <a:ext cx="10515600" cy="2852737"/>
          </a:xfrm>
        </p:spPr>
        <p:txBody>
          <a:bodyPr anchor="b"/>
          <a:lstStyle>
            <a:lvl1pPr>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8" name="TextBox 7">
            <a:extLst>
              <a:ext uri="{FF2B5EF4-FFF2-40B4-BE49-F238E27FC236}">
                <a16:creationId xmlns:a16="http://schemas.microsoft.com/office/drawing/2014/main" id="{F5AB3824-98C9-4EA8-9846-8F26502BA503}"/>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7" name="Picture 6">
            <a:extLst>
              <a:ext uri="{FF2B5EF4-FFF2-40B4-BE49-F238E27FC236}">
                <a16:creationId xmlns:a16="http://schemas.microsoft.com/office/drawing/2014/main" id="{52ABE780-772B-43EA-9CEC-2C27E2D8EF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1570001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2A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4" name="Straight Connector 13"/>
          <p:cNvCxnSpPr/>
          <p:nvPr userDrawn="1"/>
        </p:nvCxnSpPr>
        <p:spPr>
          <a:xfrm>
            <a:off x="923925" y="4602311"/>
            <a:ext cx="4857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hasCustomPrompt="1"/>
          </p:nvPr>
        </p:nvSpPr>
        <p:spPr>
          <a:xfrm>
            <a:off x="831850" y="1709738"/>
            <a:ext cx="10515600" cy="2852737"/>
          </a:xfrm>
        </p:spPr>
        <p:txBody>
          <a:bodyPr anchor="b"/>
          <a:lstStyle>
            <a:lvl1pPr>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9" name="TextBox 8">
            <a:extLst>
              <a:ext uri="{FF2B5EF4-FFF2-40B4-BE49-F238E27FC236}">
                <a16:creationId xmlns:a16="http://schemas.microsoft.com/office/drawing/2014/main" id="{32E7B0DF-51F6-46E9-8BB6-53CFA0354993}"/>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FFF5444D-4091-4C69-BFD4-0C69FA0282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2467843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8479F6-4C62-480A-9805-5F2DF5CDED7A}"/>
              </a:ext>
            </a:extLst>
          </p:cNvPr>
          <p:cNvSpPr/>
          <p:nvPr userDrawn="1"/>
        </p:nvSpPr>
        <p:spPr>
          <a:xfrm>
            <a:off x="0" y="0"/>
            <a:ext cx="12192000" cy="6858000"/>
          </a:xfrm>
          <a:prstGeom prst="rect">
            <a:avLst/>
          </a:prstGeom>
          <a:solidFill>
            <a:srgbClr val="60C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4" name="Straight Connector 13"/>
          <p:cNvCxnSpPr/>
          <p:nvPr userDrawn="1"/>
        </p:nvCxnSpPr>
        <p:spPr>
          <a:xfrm>
            <a:off x="923925" y="4602311"/>
            <a:ext cx="4857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hasCustomPrompt="1"/>
          </p:nvPr>
        </p:nvSpPr>
        <p:spPr>
          <a:xfrm>
            <a:off x="831850" y="1709738"/>
            <a:ext cx="10515600" cy="2852737"/>
          </a:xfrm>
        </p:spPr>
        <p:txBody>
          <a:bodyPr anchor="b"/>
          <a:lstStyle>
            <a:lvl1pPr>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9" name="TextBox 8">
            <a:extLst>
              <a:ext uri="{FF2B5EF4-FFF2-40B4-BE49-F238E27FC236}">
                <a16:creationId xmlns:a16="http://schemas.microsoft.com/office/drawing/2014/main" id="{DAD893FC-746A-4CB0-B03E-CF2AB53AA3C2}"/>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71EE481C-94CF-402B-BE23-4E40CB072E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275125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4B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itle 1"/>
          <p:cNvSpPr>
            <a:spLocks noGrp="1"/>
          </p:cNvSpPr>
          <p:nvPr>
            <p:ph type="title" hasCustomPrompt="1"/>
          </p:nvPr>
        </p:nvSpPr>
        <p:spPr>
          <a:xfrm>
            <a:off x="831850" y="1709738"/>
            <a:ext cx="10515600" cy="2852737"/>
          </a:xfrm>
        </p:spPr>
        <p:txBody>
          <a:bodyPr anchor="b"/>
          <a:lstStyle>
            <a:lvl1pPr>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7" name="TextBox 6">
            <a:extLst>
              <a:ext uri="{FF2B5EF4-FFF2-40B4-BE49-F238E27FC236}">
                <a16:creationId xmlns:a16="http://schemas.microsoft.com/office/drawing/2014/main" id="{B22C8DF4-B813-4253-8546-253E1635F547}"/>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40AD80CE-3BBF-4569-A39C-9F1D0A8B01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488003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229E33-2DFC-4154-A003-8CC434466B36}"/>
              </a:ext>
            </a:extLst>
          </p:cNvPr>
          <p:cNvSpPr/>
          <p:nvPr userDrawn="1"/>
        </p:nvSpPr>
        <p:spPr>
          <a:xfrm>
            <a:off x="0" y="0"/>
            <a:ext cx="12192000" cy="6858000"/>
          </a:xfrm>
          <a:prstGeom prst="rect">
            <a:avLst/>
          </a:prstGeom>
          <a:solidFill>
            <a:srgbClr val="CC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itle 1"/>
          <p:cNvSpPr>
            <a:spLocks noGrp="1"/>
          </p:cNvSpPr>
          <p:nvPr>
            <p:ph type="title" hasCustomPrompt="1"/>
          </p:nvPr>
        </p:nvSpPr>
        <p:spPr>
          <a:xfrm>
            <a:off x="831850" y="1709738"/>
            <a:ext cx="10515600" cy="2852737"/>
          </a:xfrm>
        </p:spPr>
        <p:txBody>
          <a:bodyPr anchor="b"/>
          <a:lstStyle>
            <a:lvl1pPr>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7" name="TextBox 6">
            <a:extLst>
              <a:ext uri="{FF2B5EF4-FFF2-40B4-BE49-F238E27FC236}">
                <a16:creationId xmlns:a16="http://schemas.microsoft.com/office/drawing/2014/main" id="{B22C8DF4-B813-4253-8546-253E1635F547}"/>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40AD80CE-3BBF-4569-A39C-9F1D0A8B01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429994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CC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22D6EDD-6F3C-446D-9559-6241D2A4B769}"/>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F5C5E890-6EA3-43D1-8548-8D55BD8F2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314542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nova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10"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11"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a:t>Replace with client logo image</a:t>
            </a:r>
          </a:p>
        </p:txBody>
      </p:sp>
      <p:sp>
        <p:nvSpPr>
          <p:cNvPr id="9" name="TextBox 8">
            <a:extLst>
              <a:ext uri="{FF2B5EF4-FFF2-40B4-BE49-F238E27FC236}">
                <a16:creationId xmlns:a16="http://schemas.microsoft.com/office/drawing/2014/main" id="{BC25A550-A0F3-754C-B838-B29E59F72AF0}"/>
              </a:ext>
            </a:extLst>
          </p:cNvPr>
          <p:cNvSpPr txBox="1"/>
          <p:nvPr userDrawn="1"/>
        </p:nvSpPr>
        <p:spPr>
          <a:xfrm>
            <a:off x="801268" y="1347660"/>
            <a:ext cx="1586716" cy="369332"/>
          </a:xfrm>
          <a:prstGeom prst="rect">
            <a:avLst/>
          </a:prstGeom>
          <a:noFill/>
        </p:spPr>
        <p:txBody>
          <a:bodyPr wrap="none" rtlCol="0">
            <a:spAutoFit/>
          </a:bodyPr>
          <a:lstStyle/>
          <a:p>
            <a:r>
              <a:rPr lang="en-US" sz="1800">
                <a:solidFill>
                  <a:schemeClr val="bg1"/>
                </a:solidFill>
                <a:latin typeface="Arial" charset="0"/>
                <a:ea typeface="Arial" charset="0"/>
                <a:cs typeface="Arial" charset="0"/>
              </a:rPr>
              <a:t>INNOVATION</a:t>
            </a:r>
          </a:p>
        </p:txBody>
      </p:sp>
      <p:pic>
        <p:nvPicPr>
          <p:cNvPr id="14" name="Picture 13" descr="A close up of a logo&#10;&#10;Description automatically generated">
            <a:extLst>
              <a:ext uri="{FF2B5EF4-FFF2-40B4-BE49-F238E27FC236}">
                <a16:creationId xmlns:a16="http://schemas.microsoft.com/office/drawing/2014/main" id="{8D783AC9-2D9C-5942-9EC6-3ED16D8D0DC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22D6EDD-6F3C-446D-9559-6241D2A4B769}"/>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F5C5E890-6EA3-43D1-8548-8D55BD8F2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2434467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5926F-70DF-4E63-89C5-04E017974E70}"/>
              </a:ext>
            </a:extLst>
          </p:cNvPr>
          <p:cNvSpPr/>
          <p:nvPr userDrawn="1"/>
        </p:nvSpPr>
        <p:spPr>
          <a:xfrm>
            <a:off x="0" y="0"/>
            <a:ext cx="12192000" cy="6858000"/>
          </a:xfrm>
          <a:prstGeom prst="rect">
            <a:avLst/>
          </a:prstGeom>
          <a:solidFill>
            <a:srgbClr val="CC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22D6EDD-6F3C-446D-9559-6241D2A4B769}"/>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F5C5E890-6EA3-43D1-8548-8D55BD8F2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295784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2A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4F6BB736-C724-4778-A385-50C7366E642D}"/>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A1CAEEA1-E41D-477D-80DD-9C646089B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1715809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60C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87A420F-EAE8-4D38-968B-9A17E7835F2B}"/>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8" name="Picture 7">
            <a:extLst>
              <a:ext uri="{FF2B5EF4-FFF2-40B4-BE49-F238E27FC236}">
                <a16:creationId xmlns:a16="http://schemas.microsoft.com/office/drawing/2014/main" id="{DCF8EEF7-18F6-4569-9FE2-CB90961D5A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3996095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81AB3-C74A-4086-BA34-3A5885BB1A05}"/>
              </a:ext>
            </a:extLst>
          </p:cNvPr>
          <p:cNvSpPr/>
          <p:nvPr userDrawn="1"/>
        </p:nvSpPr>
        <p:spPr>
          <a:xfrm>
            <a:off x="0" y="0"/>
            <a:ext cx="12192000" cy="6858000"/>
          </a:xfrm>
          <a:prstGeom prst="rect">
            <a:avLst/>
          </a:prstGeom>
          <a:solidFill>
            <a:srgbClr val="4B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A7C92E2-C469-4CD0-83D7-7301E2D046D3}"/>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mn-lt"/>
                <a:ea typeface="+mn-ea"/>
                <a:cs typeface="+mn-cs"/>
              </a:rPr>
              <a:t>delvinia.com</a:t>
            </a:r>
          </a:p>
        </p:txBody>
      </p:sp>
      <p:pic>
        <p:nvPicPr>
          <p:cNvPr id="7" name="Picture 6">
            <a:extLst>
              <a:ext uri="{FF2B5EF4-FFF2-40B4-BE49-F238E27FC236}">
                <a16:creationId xmlns:a16="http://schemas.microsoft.com/office/drawing/2014/main" id="{C8E67FCD-F450-47C8-8E2C-625869BC1A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4412" y="6579210"/>
            <a:ext cx="772909" cy="143244"/>
          </a:xfrm>
          <a:prstGeom prst="rect">
            <a:avLst/>
          </a:prstGeom>
        </p:spPr>
      </p:pic>
    </p:spTree>
    <p:extLst>
      <p:ext uri="{BB962C8B-B14F-4D97-AF65-F5344CB8AC3E}">
        <p14:creationId xmlns:p14="http://schemas.microsoft.com/office/powerpoint/2010/main" val="3261594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2765-2B89-4F73-B4D3-5C3A8C406F3D}"/>
              </a:ext>
            </a:extLst>
          </p:cNvPr>
          <p:cNvSpPr>
            <a:spLocks noGrp="1"/>
          </p:cNvSpPr>
          <p:nvPr>
            <p:ph type="title"/>
          </p:nvPr>
        </p:nvSpPr>
        <p:spPr>
          <a:xfrm>
            <a:off x="838200" y="1163"/>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1703D40-8614-429F-AAA7-CD689F0560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0566127-28D4-4284-AE70-5CE08D3D891A}"/>
              </a:ext>
            </a:extLst>
          </p:cNvPr>
          <p:cNvSpPr>
            <a:spLocks noGrp="1"/>
          </p:cNvSpPr>
          <p:nvPr>
            <p:ph type="sldNum" sz="quarter" idx="4"/>
          </p:nvPr>
        </p:nvSpPr>
        <p:spPr>
          <a:xfrm>
            <a:off x="4724400" y="645982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C0428F76-4766-43A9-B7CA-A5556A9C80FF}" type="slidenum">
              <a:rPr lang="en-US" smtClean="0"/>
              <a:pPr/>
              <a:t>‹#›</a:t>
            </a:fld>
            <a:endParaRPr lang="en-US"/>
          </a:p>
        </p:txBody>
      </p:sp>
    </p:spTree>
    <p:extLst>
      <p:ext uri="{BB962C8B-B14F-4D97-AF65-F5344CB8AC3E}">
        <p14:creationId xmlns:p14="http://schemas.microsoft.com/office/powerpoint/2010/main" val="4173530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CC2-0899-4EAA-B2C2-4C69027799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9AFB90-6711-4A35-8927-9C69CF3961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62D11148-5BBC-4C37-91ED-948D4EB6AE54}"/>
              </a:ext>
            </a:extLst>
          </p:cNvPr>
          <p:cNvSpPr>
            <a:spLocks noGrp="1"/>
          </p:cNvSpPr>
          <p:nvPr>
            <p:ph type="sldNum" sz="quarter" idx="4"/>
          </p:nvPr>
        </p:nvSpPr>
        <p:spPr>
          <a:xfrm>
            <a:off x="4724400" y="645982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C0428F76-4766-43A9-B7CA-A5556A9C80FF}" type="slidenum">
              <a:rPr lang="en-US" smtClean="0"/>
              <a:pPr/>
              <a:t>‹#›</a:t>
            </a:fld>
            <a:endParaRPr lang="en-US"/>
          </a:p>
        </p:txBody>
      </p:sp>
    </p:spTree>
    <p:extLst>
      <p:ext uri="{BB962C8B-B14F-4D97-AF65-F5344CB8AC3E}">
        <p14:creationId xmlns:p14="http://schemas.microsoft.com/office/powerpoint/2010/main" val="3728371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279D-D414-4F70-A08B-DEFF1492A0FF}"/>
              </a:ext>
            </a:extLst>
          </p:cNvPr>
          <p:cNvSpPr>
            <a:spLocks noGrp="1"/>
          </p:cNvSpPr>
          <p:nvPr>
            <p:ph type="title"/>
          </p:nvPr>
        </p:nvSpPr>
        <p:spPr>
          <a:xfrm>
            <a:off x="838200" y="1163"/>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4D441B8-2B54-43A0-8752-8E1242F1AE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066B46-F514-4DFD-975A-94357F7212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2511347-A32D-42EA-9662-583F98BF275D}"/>
              </a:ext>
            </a:extLst>
          </p:cNvPr>
          <p:cNvSpPr>
            <a:spLocks noGrp="1"/>
          </p:cNvSpPr>
          <p:nvPr>
            <p:ph type="sldNum" sz="quarter" idx="4"/>
          </p:nvPr>
        </p:nvSpPr>
        <p:spPr>
          <a:xfrm>
            <a:off x="4724400" y="645982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C0428F76-4766-43A9-B7CA-A5556A9C80FF}" type="slidenum">
              <a:rPr lang="en-US" smtClean="0"/>
              <a:pPr/>
              <a:t>‹#›</a:t>
            </a:fld>
            <a:endParaRPr lang="en-US"/>
          </a:p>
        </p:txBody>
      </p:sp>
    </p:spTree>
    <p:extLst>
      <p:ext uri="{BB962C8B-B14F-4D97-AF65-F5344CB8AC3E}">
        <p14:creationId xmlns:p14="http://schemas.microsoft.com/office/powerpoint/2010/main" val="1647165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83D-0C04-4544-8B03-B94B2979B1D6}"/>
              </a:ext>
            </a:extLst>
          </p:cNvPr>
          <p:cNvSpPr>
            <a:spLocks noGrp="1"/>
          </p:cNvSpPr>
          <p:nvPr>
            <p:ph type="title"/>
          </p:nvPr>
        </p:nvSpPr>
        <p:spPr>
          <a:xfrm>
            <a:off x="839788" y="555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875454-C1FC-4A68-A659-C7B29499F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49463B-83F9-4907-BB76-76C8079A0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08B184-2798-44B0-B3E9-DCD4A8E40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D57434-4BAC-4E0F-AEC8-D29A6CB1B3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9B15449F-8866-4CD7-8173-F4F555C90D8C}"/>
              </a:ext>
            </a:extLst>
          </p:cNvPr>
          <p:cNvSpPr>
            <a:spLocks noGrp="1"/>
          </p:cNvSpPr>
          <p:nvPr>
            <p:ph type="sldNum" sz="quarter" idx="10"/>
          </p:nvPr>
        </p:nvSpPr>
        <p:spPr>
          <a:xfrm>
            <a:off x="4724400" y="645982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C0428F76-4766-43A9-B7CA-A5556A9C80FF}" type="slidenum">
              <a:rPr lang="en-US" smtClean="0"/>
              <a:pPr/>
              <a:t>‹#›</a:t>
            </a:fld>
            <a:endParaRPr lang="en-US"/>
          </a:p>
        </p:txBody>
      </p:sp>
    </p:spTree>
    <p:extLst>
      <p:ext uri="{BB962C8B-B14F-4D97-AF65-F5344CB8AC3E}">
        <p14:creationId xmlns:p14="http://schemas.microsoft.com/office/powerpoint/2010/main" val="2313997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7D1B-B344-4814-A8C6-46AE74B99891}"/>
              </a:ext>
            </a:extLst>
          </p:cNvPr>
          <p:cNvSpPr>
            <a:spLocks noGrp="1"/>
          </p:cNvSpPr>
          <p:nvPr>
            <p:ph type="title"/>
          </p:nvPr>
        </p:nvSpPr>
        <p:spPr>
          <a:xfrm>
            <a:off x="838200" y="9709"/>
            <a:ext cx="10515600"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88234F1-1197-4405-805A-581953A1203D}"/>
              </a:ext>
            </a:extLst>
          </p:cNvPr>
          <p:cNvSpPr>
            <a:spLocks noGrp="1"/>
          </p:cNvSpPr>
          <p:nvPr>
            <p:ph type="sldNum" sz="quarter" idx="4"/>
          </p:nvPr>
        </p:nvSpPr>
        <p:spPr>
          <a:xfrm>
            <a:off x="4724400" y="645982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C0428F76-4766-43A9-B7CA-A5556A9C80FF}" type="slidenum">
              <a:rPr lang="en-US" smtClean="0"/>
              <a:pPr/>
              <a:t>‹#›</a:t>
            </a:fld>
            <a:endParaRPr lang="en-US"/>
          </a:p>
        </p:txBody>
      </p:sp>
    </p:spTree>
    <p:extLst>
      <p:ext uri="{BB962C8B-B14F-4D97-AF65-F5344CB8AC3E}">
        <p14:creationId xmlns:p14="http://schemas.microsoft.com/office/powerpoint/2010/main" val="372215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Experie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801268" y="1347660"/>
            <a:ext cx="2621230" cy="369332"/>
          </a:xfrm>
          <a:prstGeom prst="rect">
            <a:avLst/>
          </a:prstGeom>
          <a:noFill/>
        </p:spPr>
        <p:txBody>
          <a:bodyPr wrap="none" rtlCol="0">
            <a:spAutoFit/>
          </a:bodyPr>
          <a:lstStyle/>
          <a:p>
            <a:r>
              <a:rPr lang="en-US" sz="1800">
                <a:solidFill>
                  <a:schemeClr val="bg1"/>
                </a:solidFill>
                <a:latin typeface="Arial" charset="0"/>
                <a:ea typeface="Arial" charset="0"/>
                <a:cs typeface="Arial" charset="0"/>
              </a:rPr>
              <a:t>EXPERIENCE DESIGN</a:t>
            </a: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a:t>Replace with client logo image</a:t>
            </a:r>
          </a:p>
        </p:txBody>
      </p:sp>
      <p:pic>
        <p:nvPicPr>
          <p:cNvPr id="11" name="Picture 10" descr="A close up of a logo&#10;&#10;Description automatically generated">
            <a:extLst>
              <a:ext uri="{FF2B5EF4-FFF2-40B4-BE49-F238E27FC236}">
                <a16:creationId xmlns:a16="http://schemas.microsoft.com/office/drawing/2014/main" id="{EBFB6041-44B3-D345-B0B7-6C8CD726FEF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B28F61-090E-47FF-9CA5-AA3AD61AA619}"/>
              </a:ext>
            </a:extLst>
          </p:cNvPr>
          <p:cNvSpPr>
            <a:spLocks noGrp="1"/>
          </p:cNvSpPr>
          <p:nvPr>
            <p:ph type="sldNum" sz="quarter" idx="4"/>
          </p:nvPr>
        </p:nvSpPr>
        <p:spPr>
          <a:xfrm>
            <a:off x="4724400" y="645982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C0428F76-4766-43A9-B7CA-A5556A9C80FF}" type="slidenum">
              <a:rPr lang="en-US" smtClean="0"/>
              <a:pPr/>
              <a:t>‹#›</a:t>
            </a:fld>
            <a:endParaRPr lang="en-US"/>
          </a:p>
        </p:txBody>
      </p:sp>
    </p:spTree>
    <p:extLst>
      <p:ext uri="{BB962C8B-B14F-4D97-AF65-F5344CB8AC3E}">
        <p14:creationId xmlns:p14="http://schemas.microsoft.com/office/powerpoint/2010/main" val="3681650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83FC17-CB82-4AC3-B6B8-580F7CEE8DD6}"/>
              </a:ext>
            </a:extLst>
          </p:cNvPr>
          <p:cNvSpPr/>
          <p:nvPr userDrawn="1"/>
        </p:nvSpPr>
        <p:spPr>
          <a:xfrm>
            <a:off x="7207730" y="0"/>
            <a:ext cx="4994694" cy="685800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EAB821-E792-4689-BA40-DD66EB188E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07130" y="-1"/>
            <a:ext cx="5143499" cy="6858001"/>
          </a:xfrm>
          <a:prstGeom prst="rect">
            <a:avLst/>
          </a:prstGeom>
        </p:spPr>
      </p:pic>
      <p:sp>
        <p:nvSpPr>
          <p:cNvPr id="6" name="TextBox 5">
            <a:extLst>
              <a:ext uri="{FF2B5EF4-FFF2-40B4-BE49-F238E27FC236}">
                <a16:creationId xmlns:a16="http://schemas.microsoft.com/office/drawing/2014/main" id="{B4B14910-BF5D-4286-B5E8-9E892E927C5D}"/>
              </a:ext>
            </a:extLst>
          </p:cNvPr>
          <p:cNvSpPr txBox="1"/>
          <p:nvPr userDrawn="1"/>
        </p:nvSpPr>
        <p:spPr>
          <a:xfrm>
            <a:off x="10315575" y="6506961"/>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Arial" panose="020B0604020202020204" pitchFamily="34" charset="0"/>
                <a:ea typeface="+mn-ea"/>
                <a:cs typeface="Arial" panose="020B0604020202020204" pitchFamily="34" charset="0"/>
              </a:rPr>
              <a:t>methodify.it</a:t>
            </a:r>
          </a:p>
        </p:txBody>
      </p:sp>
    </p:spTree>
    <p:extLst>
      <p:ext uri="{BB962C8B-B14F-4D97-AF65-F5344CB8AC3E}">
        <p14:creationId xmlns:p14="http://schemas.microsoft.com/office/powerpoint/2010/main" val="1805902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4B2C7-B64E-47A0-B183-9478572485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95700" y="0"/>
            <a:ext cx="8496300" cy="6858000"/>
          </a:xfrm>
          <a:prstGeom prst="rect">
            <a:avLst/>
          </a:prstGeom>
        </p:spPr>
      </p:pic>
      <p:sp>
        <p:nvSpPr>
          <p:cNvPr id="6" name="TextBox 5">
            <a:extLst>
              <a:ext uri="{FF2B5EF4-FFF2-40B4-BE49-F238E27FC236}">
                <a16:creationId xmlns:a16="http://schemas.microsoft.com/office/drawing/2014/main" id="{B4B14910-BF5D-4286-B5E8-9E892E927C5D}"/>
              </a:ext>
            </a:extLst>
          </p:cNvPr>
          <p:cNvSpPr txBox="1"/>
          <p:nvPr userDrawn="1"/>
        </p:nvSpPr>
        <p:spPr>
          <a:xfrm>
            <a:off x="10315575" y="6506961"/>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bg1"/>
                </a:solidFill>
                <a:latin typeface="Arial" panose="020B0604020202020204" pitchFamily="34" charset="0"/>
                <a:ea typeface="+mn-ea"/>
                <a:cs typeface="Arial" panose="020B0604020202020204" pitchFamily="34" charset="0"/>
              </a:rPr>
              <a:t>methodify.it</a:t>
            </a:r>
          </a:p>
        </p:txBody>
      </p:sp>
    </p:spTree>
    <p:extLst>
      <p:ext uri="{BB962C8B-B14F-4D97-AF65-F5344CB8AC3E}">
        <p14:creationId xmlns:p14="http://schemas.microsoft.com/office/powerpoint/2010/main" val="1702822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D9272E"/>
                </a:solidFill>
                <a:latin typeface="Gibson Semibold" panose="02000000000000000000" pitchFamily="50" charset="0"/>
                <a:cs typeface="Arial" panose="020B0604020202020204" pitchFamily="34" charset="0"/>
              </a:defRPr>
            </a:lvl1pPr>
          </a:lstStyle>
          <a:p>
            <a:r>
              <a:rPr lang="en-CA"/>
              <a:t>Click To Add Page Title</a:t>
            </a:r>
          </a:p>
        </p:txBody>
      </p:sp>
      <p:sp>
        <p:nvSpPr>
          <p:cNvPr id="18" name="Text Placeholder 29"/>
          <p:cNvSpPr>
            <a:spLocks noGrp="1"/>
          </p:cNvSpPr>
          <p:nvPr>
            <p:ph type="body" sz="quarter" idx="13" hasCustomPrompt="1"/>
          </p:nvPr>
        </p:nvSpPr>
        <p:spPr>
          <a:xfrm>
            <a:off x="851848" y="474309"/>
            <a:ext cx="2124075" cy="412750"/>
          </a:xfrm>
        </p:spPr>
        <p:txBody>
          <a:bodyPr>
            <a:noAutofit/>
          </a:bodyPr>
          <a:lstStyle>
            <a:lvl1pPr marL="0" indent="0">
              <a:buFont typeface="Arial" panose="020B0604020202020204" pitchFamily="34" charset="0"/>
              <a:buNone/>
              <a:defRPr sz="1400" baseline="0">
                <a:latin typeface="Gibson" panose="02000000000000000000" pitchFamily="50" charset="0"/>
              </a:defRPr>
            </a:lvl1pPr>
          </a:lstStyle>
          <a:p>
            <a:pPr lvl="0"/>
            <a:r>
              <a:rPr lang="en-CA"/>
              <a:t>Click to Edit Section Title</a:t>
            </a:r>
          </a:p>
        </p:txBody>
      </p:sp>
    </p:spTree>
    <p:extLst>
      <p:ext uri="{BB962C8B-B14F-4D97-AF65-F5344CB8AC3E}">
        <p14:creationId xmlns:p14="http://schemas.microsoft.com/office/powerpoint/2010/main" val="3500395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D9272E"/>
                </a:solidFill>
                <a:latin typeface="Gibson Semibold" panose="02000000000000000000" pitchFamily="50" charset="0"/>
                <a:cs typeface="Arial" panose="020B0604020202020204" pitchFamily="34" charset="0"/>
              </a:defRPr>
            </a:lvl1pPr>
          </a:lstStyle>
          <a:p>
            <a:r>
              <a:rPr lang="en-CA"/>
              <a:t>Click To Add Page Title</a:t>
            </a:r>
          </a:p>
        </p:txBody>
      </p:sp>
      <p:sp>
        <p:nvSpPr>
          <p:cNvPr id="18" name="Text Placeholder 29"/>
          <p:cNvSpPr>
            <a:spLocks noGrp="1"/>
          </p:cNvSpPr>
          <p:nvPr>
            <p:ph type="body" sz="quarter" idx="13" hasCustomPrompt="1"/>
          </p:nvPr>
        </p:nvSpPr>
        <p:spPr>
          <a:xfrm>
            <a:off x="851848" y="474309"/>
            <a:ext cx="2124075" cy="412750"/>
          </a:xfrm>
        </p:spPr>
        <p:txBody>
          <a:bodyPr>
            <a:noAutofit/>
          </a:bodyPr>
          <a:lstStyle>
            <a:lvl1pPr marL="0" indent="0">
              <a:buFont typeface="Arial" panose="020B0604020202020204" pitchFamily="34" charset="0"/>
              <a:buNone/>
              <a:defRPr sz="1400" baseline="0">
                <a:latin typeface="Gibson" panose="02000000000000000000" pitchFamily="50" charset="0"/>
              </a:defRPr>
            </a:lvl1pPr>
          </a:lstStyle>
          <a:p>
            <a:pPr lvl="0"/>
            <a:r>
              <a:rPr lang="en-CA"/>
              <a:t>Click to Edit Section Title</a:t>
            </a:r>
          </a:p>
        </p:txBody>
      </p:sp>
    </p:spTree>
    <p:extLst>
      <p:ext uri="{BB962C8B-B14F-4D97-AF65-F5344CB8AC3E}">
        <p14:creationId xmlns:p14="http://schemas.microsoft.com/office/powerpoint/2010/main" val="1897285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D9272E"/>
                </a:solidFill>
                <a:latin typeface="Gibson Semibold" panose="02000000000000000000" pitchFamily="50" charset="0"/>
                <a:cs typeface="Arial" panose="020B0604020202020204" pitchFamily="34" charset="0"/>
              </a:defRPr>
            </a:lvl1pPr>
          </a:lstStyle>
          <a:p>
            <a:r>
              <a:rPr lang="en-CA"/>
              <a:t>Click To Add Page Title</a:t>
            </a:r>
          </a:p>
        </p:txBody>
      </p:sp>
      <p:sp>
        <p:nvSpPr>
          <p:cNvPr id="18" name="Text Placeholder 29"/>
          <p:cNvSpPr>
            <a:spLocks noGrp="1"/>
          </p:cNvSpPr>
          <p:nvPr>
            <p:ph type="body" sz="quarter" idx="13" hasCustomPrompt="1"/>
          </p:nvPr>
        </p:nvSpPr>
        <p:spPr>
          <a:xfrm>
            <a:off x="851848" y="474309"/>
            <a:ext cx="2124075" cy="412750"/>
          </a:xfrm>
        </p:spPr>
        <p:txBody>
          <a:bodyPr>
            <a:noAutofit/>
          </a:bodyPr>
          <a:lstStyle>
            <a:lvl1pPr marL="0" indent="0">
              <a:buFont typeface="Arial" panose="020B0604020202020204" pitchFamily="34" charset="0"/>
              <a:buNone/>
              <a:defRPr sz="1400" baseline="0">
                <a:latin typeface="Gibson" panose="02000000000000000000" pitchFamily="50" charset="0"/>
              </a:defRPr>
            </a:lvl1pPr>
          </a:lstStyle>
          <a:p>
            <a:pPr lvl="0"/>
            <a:r>
              <a:rPr lang="en-CA"/>
              <a:t>Click to Edit Section Title</a:t>
            </a:r>
          </a:p>
        </p:txBody>
      </p:sp>
    </p:spTree>
    <p:extLst>
      <p:ext uri="{BB962C8B-B14F-4D97-AF65-F5344CB8AC3E}">
        <p14:creationId xmlns:p14="http://schemas.microsoft.com/office/powerpoint/2010/main" val="1187730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Experie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a:t>Replace with client logo image</a:t>
            </a:r>
          </a:p>
        </p:txBody>
      </p:sp>
      <p:sp>
        <p:nvSpPr>
          <p:cNvPr id="11" name="TextBox 10">
            <a:extLst>
              <a:ext uri="{FF2B5EF4-FFF2-40B4-BE49-F238E27FC236}">
                <a16:creationId xmlns:a16="http://schemas.microsoft.com/office/drawing/2014/main" id="{D95C6B13-7550-2B46-91F4-D1C1BA4837C7}"/>
              </a:ext>
            </a:extLst>
          </p:cNvPr>
          <p:cNvSpPr txBox="1"/>
          <p:nvPr userDrawn="1"/>
        </p:nvSpPr>
        <p:spPr>
          <a:xfrm>
            <a:off x="801268" y="1347660"/>
            <a:ext cx="3053080" cy="369332"/>
          </a:xfrm>
          <a:prstGeom prst="rect">
            <a:avLst/>
          </a:prstGeom>
          <a:noFill/>
        </p:spPr>
        <p:txBody>
          <a:bodyPr wrap="none" rtlCol="0">
            <a:spAutoFit/>
          </a:bodyPr>
          <a:lstStyle/>
          <a:p>
            <a:r>
              <a:rPr lang="en-US" sz="1800">
                <a:solidFill>
                  <a:schemeClr val="bg1"/>
                </a:solidFill>
                <a:latin typeface="Arial" charset="0"/>
                <a:ea typeface="Arial" charset="0"/>
                <a:cs typeface="Arial" charset="0"/>
              </a:rPr>
              <a:t>CUSTOMER EXPERIENCE</a:t>
            </a:r>
          </a:p>
        </p:txBody>
      </p:sp>
      <p:pic>
        <p:nvPicPr>
          <p:cNvPr id="13" name="Picture 12" descr="A close up of a logo&#10;&#10;Description automatically generated">
            <a:extLst>
              <a:ext uri="{FF2B5EF4-FFF2-40B4-BE49-F238E27FC236}">
                <a16:creationId xmlns:a16="http://schemas.microsoft.com/office/drawing/2014/main" id="{1F5654A5-15CF-AB4F-8ECE-3A62492DF1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extLst>
      <p:ext uri="{BB962C8B-B14F-4D97-AF65-F5344CB8AC3E}">
        <p14:creationId xmlns:p14="http://schemas.microsoft.com/office/powerpoint/2010/main" val="24650556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0783539"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0784139"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pic>
        <p:nvPicPr>
          <p:cNvPr id="14" name="Picture 13" descr="A close up of a logo&#10;&#10;Description automatically generated">
            <a:extLst>
              <a:ext uri="{FF2B5EF4-FFF2-40B4-BE49-F238E27FC236}">
                <a16:creationId xmlns:a16="http://schemas.microsoft.com/office/drawing/2014/main" id="{2163E60E-1CCB-E540-8C7E-D554CCDC15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1" name="Picture 10" descr="A picture containing drawing, clock&#10;&#10;Description automatically generated">
            <a:extLst>
              <a:ext uri="{FF2B5EF4-FFF2-40B4-BE49-F238E27FC236}">
                <a16:creationId xmlns:a16="http://schemas.microsoft.com/office/drawing/2014/main" id="{3C5A280E-8755-42C2-868B-33692C0217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3" name="Straight Connector 12">
            <a:extLst>
              <a:ext uri="{FF2B5EF4-FFF2-40B4-BE49-F238E27FC236}">
                <a16:creationId xmlns:a16="http://schemas.microsoft.com/office/drawing/2014/main" id="{7DFE546A-4B28-4303-B12E-1F9BB8E769EC}"/>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No 5">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1246358"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1246984"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A close up of a logo&#10;&#10;Description automatically generated">
            <a:extLst>
              <a:ext uri="{FF2B5EF4-FFF2-40B4-BE49-F238E27FC236}">
                <a16:creationId xmlns:a16="http://schemas.microsoft.com/office/drawing/2014/main" id="{1137C328-0E2B-4B56-89F8-B237701205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1" name="Picture 10" descr="A picture containing drawing, clock&#10;&#10;Description automatically generated">
            <a:extLst>
              <a:ext uri="{FF2B5EF4-FFF2-40B4-BE49-F238E27FC236}">
                <a16:creationId xmlns:a16="http://schemas.microsoft.com/office/drawing/2014/main" id="{C26F9295-48BE-4B67-AE95-AA1C116C30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2" name="Straight Connector 11">
            <a:extLst>
              <a:ext uri="{FF2B5EF4-FFF2-40B4-BE49-F238E27FC236}">
                <a16:creationId xmlns:a16="http://schemas.microsoft.com/office/drawing/2014/main" id="{2496FD16-A1D3-4525-9E5C-EC4C21880FC1}"/>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
    <p:spTree>
      <p:nvGrpSpPr>
        <p:cNvPr id="1" name=""/>
        <p:cNvGrpSpPr/>
        <p:nvPr/>
      </p:nvGrpSpPr>
      <p:grpSpPr>
        <a:xfrm>
          <a:off x="0" y="0"/>
          <a:ext cx="0" cy="0"/>
          <a:chOff x="0" y="0"/>
          <a:chExt cx="0" cy="0"/>
        </a:xfrm>
      </p:grpSpPr>
      <p:sp>
        <p:nvSpPr>
          <p:cNvPr id="2" name="Title 1"/>
          <p:cNvSpPr>
            <a:spLocks noGrp="1"/>
          </p:cNvSpPr>
          <p:nvPr>
            <p:ph type="title"/>
          </p:nvPr>
        </p:nvSpPr>
        <p:spPr>
          <a:xfrm>
            <a:off x="432000" y="139799"/>
            <a:ext cx="11246358" cy="576064"/>
          </a:xfrm>
          <a:prstGeom prst="rect">
            <a:avLst/>
          </a:prstGeom>
        </p:spPr>
        <p:txBody>
          <a:bodyPr lIns="0"/>
          <a:lstStyle>
            <a:lvl1pPr>
              <a:defRPr sz="2400" b="1" i="0" spc="-100" baseline="0">
                <a:latin typeface="Arial" charset="0"/>
                <a:ea typeface="Arial" charset="0"/>
                <a:cs typeface="Arial" charset="0"/>
              </a:defRPr>
            </a:lvl1pPr>
          </a:lstStyle>
          <a:p>
            <a:r>
              <a:rPr lang="en-US"/>
              <a:t>Click to edit Master title style</a:t>
            </a:r>
            <a:endParaRPr lang="en-CA"/>
          </a:p>
        </p:txBody>
      </p:sp>
      <p:sp>
        <p:nvSpPr>
          <p:cNvPr id="9" name="Slide Number Placeholder 6"/>
          <p:cNvSpPr>
            <a:spLocks noGrp="1"/>
          </p:cNvSpPr>
          <p:nvPr>
            <p:ph type="sldNum" sz="quarter" idx="12"/>
          </p:nvPr>
        </p:nvSpPr>
        <p:spPr>
          <a:xfrm>
            <a:off x="10830561" y="6325202"/>
            <a:ext cx="986469"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A close up of a logo&#10;&#10;Description automatically generated">
            <a:extLst>
              <a:ext uri="{FF2B5EF4-FFF2-40B4-BE49-F238E27FC236}">
                <a16:creationId xmlns:a16="http://schemas.microsoft.com/office/drawing/2014/main" id="{1137C328-0E2B-4B56-89F8-B237701205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2000" y="6428512"/>
            <a:ext cx="910093" cy="182019"/>
          </a:xfrm>
          <a:prstGeom prst="rect">
            <a:avLst/>
          </a:prstGeom>
        </p:spPr>
      </p:pic>
      <p:pic>
        <p:nvPicPr>
          <p:cNvPr id="11" name="Picture 10" descr="A picture containing drawing, clock&#10;&#10;Description automatically generated">
            <a:extLst>
              <a:ext uri="{FF2B5EF4-FFF2-40B4-BE49-F238E27FC236}">
                <a16:creationId xmlns:a16="http://schemas.microsoft.com/office/drawing/2014/main" id="{C26F9295-48BE-4B67-AE95-AA1C116C30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46088" y="6418772"/>
            <a:ext cx="986469" cy="182497"/>
          </a:xfrm>
          <a:prstGeom prst="rect">
            <a:avLst/>
          </a:prstGeom>
        </p:spPr>
      </p:pic>
      <p:cxnSp>
        <p:nvCxnSpPr>
          <p:cNvPr id="12" name="Straight Connector 11">
            <a:extLst>
              <a:ext uri="{FF2B5EF4-FFF2-40B4-BE49-F238E27FC236}">
                <a16:creationId xmlns:a16="http://schemas.microsoft.com/office/drawing/2014/main" id="{2496FD16-A1D3-4525-9E5C-EC4C21880FC1}"/>
              </a:ext>
            </a:extLst>
          </p:cNvPr>
          <p:cNvCxnSpPr>
            <a:cxnSpLocks/>
          </p:cNvCxnSpPr>
          <p:nvPr userDrawn="1"/>
        </p:nvCxnSpPr>
        <p:spPr>
          <a:xfrm flipH="1">
            <a:off x="1544090" y="6428302"/>
            <a:ext cx="1" cy="17861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5058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No Tagline">
    <p:spTree>
      <p:nvGrpSpPr>
        <p:cNvPr id="1" name=""/>
        <p:cNvGrpSpPr/>
        <p:nvPr/>
      </p:nvGrpSpPr>
      <p:grpSpPr>
        <a:xfrm>
          <a:off x="0" y="0"/>
          <a:ext cx="0" cy="0"/>
          <a:chOff x="0" y="0"/>
          <a:chExt cx="0" cy="0"/>
        </a:xfrm>
      </p:grpSpPr>
      <p:sp>
        <p:nvSpPr>
          <p:cNvPr id="2" name="Title 1"/>
          <p:cNvSpPr>
            <a:spLocks noGrp="1"/>
          </p:cNvSpPr>
          <p:nvPr>
            <p:ph type="title"/>
          </p:nvPr>
        </p:nvSpPr>
        <p:spPr>
          <a:xfrm>
            <a:off x="432001" y="216002"/>
            <a:ext cx="10806116"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0806717"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5C80F023-E63B-4AB5-8D35-7189DEB9BB65}" type="slidenum">
              <a:rPr lang="en-CA" smtClean="0"/>
              <a:pPr/>
              <a:t>‹#›</a:t>
            </a:fld>
            <a:endParaRPr lang="en-CA"/>
          </a:p>
        </p:txBody>
      </p:sp>
      <p:sp>
        <p:nvSpPr>
          <p:cNvPr id="5" name="Rectangle 4"/>
          <p:cNvSpPr/>
          <p:nvPr userDrawn="1"/>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6923"/>
          <a:stretch/>
        </p:blipFill>
        <p:spPr>
          <a:xfrm>
            <a:off x="11323688" y="691708"/>
            <a:ext cx="868680" cy="1554480"/>
          </a:xfrm>
          <a:prstGeom prst="rect">
            <a:avLst/>
          </a:prstGeom>
        </p:spPr>
      </p:pic>
      <p:pic>
        <p:nvPicPr>
          <p:cNvPr id="8" name="Picture 7" descr="A close up of a logo&#10;&#10;Description automatically generated">
            <a:extLst>
              <a:ext uri="{FF2B5EF4-FFF2-40B4-BE49-F238E27FC236}">
                <a16:creationId xmlns:a16="http://schemas.microsoft.com/office/drawing/2014/main" id="{8E6B9CCE-26A3-412A-9D57-8F6F2BC49F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412" y="6370899"/>
            <a:ext cx="1199504" cy="239901"/>
          </a:xfrm>
          <a:prstGeom prst="rect">
            <a:avLst/>
          </a:prstGeom>
        </p:spPr>
      </p:pic>
      <p:pic>
        <p:nvPicPr>
          <p:cNvPr id="11" name="Picture 10" descr="A picture containing drawing, clock&#10;&#10;Description automatically generated">
            <a:extLst>
              <a:ext uri="{FF2B5EF4-FFF2-40B4-BE49-F238E27FC236}">
                <a16:creationId xmlns:a16="http://schemas.microsoft.com/office/drawing/2014/main" id="{4B17A3D7-D674-4CF9-BA14-335802D42AC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88153" y="6370268"/>
            <a:ext cx="1300168" cy="240532"/>
          </a:xfrm>
          <a:prstGeom prst="rect">
            <a:avLst/>
          </a:prstGeom>
        </p:spPr>
      </p:pic>
      <p:cxnSp>
        <p:nvCxnSpPr>
          <p:cNvPr id="12" name="Straight Connector 11">
            <a:extLst>
              <a:ext uri="{FF2B5EF4-FFF2-40B4-BE49-F238E27FC236}">
                <a16:creationId xmlns:a16="http://schemas.microsoft.com/office/drawing/2014/main" id="{A09D0A0E-4CA4-424A-9728-60D9FF4B14F0}"/>
              </a:ext>
            </a:extLst>
          </p:cNvPr>
          <p:cNvCxnSpPr/>
          <p:nvPr userDrawn="1"/>
        </p:nvCxnSpPr>
        <p:spPr>
          <a:xfrm>
            <a:off x="1805188" y="6360922"/>
            <a:ext cx="0" cy="2797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9.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392" y="1772818"/>
            <a:ext cx="11041226" cy="435334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11280577" y="6356353"/>
            <a:ext cx="768085" cy="365125"/>
          </a:xfrm>
          <a:prstGeom prst="rect">
            <a:avLst/>
          </a:prstGeom>
        </p:spPr>
        <p:txBody>
          <a:bodyPr vert="horz" lIns="91440" tIns="45720" rIns="91440" bIns="45720" rtlCol="0" anchor="ctr"/>
          <a:lstStyle>
            <a:lvl1pPr algn="r">
              <a:defRPr sz="2134" i="1">
                <a:solidFill>
                  <a:schemeClr val="bg1"/>
                </a:solidFill>
              </a:defRPr>
            </a:lvl1pPr>
          </a:lstStyle>
          <a:p>
            <a:fld id="{5C80F023-E63B-4AB5-8D35-7189DEB9BB65}"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93" r:id="rId1"/>
    <p:sldLayoutId id="2147483706" r:id="rId2"/>
    <p:sldLayoutId id="2147483695" r:id="rId3"/>
    <p:sldLayoutId id="2147483696" r:id="rId4"/>
    <p:sldLayoutId id="2147483708" r:id="rId5"/>
    <p:sldLayoutId id="2147483687" r:id="rId6"/>
    <p:sldLayoutId id="2147483700" r:id="rId7"/>
    <p:sldLayoutId id="2147483735" r:id="rId8"/>
    <p:sldLayoutId id="2147483697" r:id="rId9"/>
    <p:sldLayoutId id="2147483701" r:id="rId10"/>
    <p:sldLayoutId id="2147483707" r:id="rId11"/>
    <p:sldLayoutId id="2147483737" r:id="rId12"/>
    <p:sldLayoutId id="2147483738" r:id="rId13"/>
    <p:sldLayoutId id="2147483704" r:id="rId14"/>
    <p:sldLayoutId id="2147483703" r:id="rId15"/>
    <p:sldLayoutId id="2147483705" r:id="rId16"/>
    <p:sldLayoutId id="2147483736" r:id="rId17"/>
    <p:sldLayoutId id="2147483692" r:id="rId18"/>
    <p:sldLayoutId id="2147483698" r:id="rId19"/>
    <p:sldLayoutId id="2147483699" r:id="rId20"/>
    <p:sldLayoutId id="2147483709" r:id="rId2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l" defTabSz="1219188" rtl="0" eaLnBrk="1" latinLnBrk="0" hangingPunct="1">
        <a:spcBef>
          <a:spcPct val="0"/>
        </a:spcBef>
        <a:buNone/>
        <a:defRPr sz="4267" b="1" i="1" kern="1200">
          <a:solidFill>
            <a:schemeClr val="accent1"/>
          </a:solidFill>
          <a:latin typeface="+mj-lt"/>
          <a:ea typeface="+mj-ea"/>
          <a:cs typeface="+mj-cs"/>
        </a:defRPr>
      </a:lvl1pPr>
    </p:titleStyle>
    <p:bodyStyle>
      <a:lvl1pPr marL="457195" indent="-457195"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1pPr>
      <a:lvl2pPr marL="990590" indent="-380996"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2pPr>
      <a:lvl3pPr marL="1523984" indent="-304796"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3pPr>
      <a:lvl4pPr marL="2133578" indent="-304796" algn="l" defTabSz="1219188" rtl="0" eaLnBrk="1" latinLnBrk="0" hangingPunct="1">
        <a:lnSpc>
          <a:spcPct val="110000"/>
        </a:lnSpc>
        <a:spcBef>
          <a:spcPct val="20000"/>
        </a:spcBef>
        <a:buClr>
          <a:schemeClr val="tx2"/>
        </a:buClr>
        <a:buFont typeface="Arial" pitchFamily="34" charset="0"/>
        <a:buChar char="–"/>
        <a:defRPr sz="1800" b="0" i="0" kern="1200">
          <a:solidFill>
            <a:schemeClr val="tx1"/>
          </a:solidFill>
          <a:latin typeface="Arial" charset="0"/>
          <a:ea typeface="Arial" charset="0"/>
          <a:cs typeface="Arial" charset="0"/>
        </a:defRPr>
      </a:lvl4pPr>
      <a:lvl5pPr marL="2743172" indent="-304796" algn="l" defTabSz="1219188" rtl="0" eaLnBrk="1" latinLnBrk="0" hangingPunct="1">
        <a:lnSpc>
          <a:spcPct val="110000"/>
        </a:lnSpc>
        <a:spcBef>
          <a:spcPct val="20000"/>
        </a:spcBef>
        <a:buClr>
          <a:schemeClr val="tx2"/>
        </a:buClr>
        <a:buFont typeface="Arial" pitchFamily="34" charset="0"/>
        <a:buChar char="»"/>
        <a:defRPr sz="1800" b="0" i="0" kern="1200">
          <a:solidFill>
            <a:schemeClr val="tx1"/>
          </a:solidFill>
          <a:latin typeface="Arial" charset="0"/>
          <a:ea typeface="Arial" charset="0"/>
          <a:cs typeface="Arial" charset="0"/>
        </a:defRPr>
      </a:lvl5pPr>
      <a:lvl6pPr marL="3352766"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360"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954"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548"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4"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5787D6-CF51-47CB-89E0-7B2BF03836F8}"/>
              </a:ext>
            </a:extLst>
          </p:cNvPr>
          <p:cNvSpPr/>
          <p:nvPr userDrawn="1"/>
        </p:nvSpPr>
        <p:spPr>
          <a:xfrm>
            <a:off x="0" y="6438233"/>
            <a:ext cx="12192000" cy="417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917A690D-0D88-4D13-8E78-9AE06432AC1B}"/>
              </a:ext>
            </a:extLst>
          </p:cNvPr>
          <p:cNvSpPr>
            <a:spLocks noGrp="1"/>
          </p:cNvSpPr>
          <p:nvPr>
            <p:ph type="title"/>
          </p:nvPr>
        </p:nvSpPr>
        <p:spPr>
          <a:xfrm>
            <a:off x="838200" y="23879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7D081-C6E7-4AEE-9F23-1789CEA72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Delvinia-logo">
            <a:extLst>
              <a:ext uri="{FF2B5EF4-FFF2-40B4-BE49-F238E27FC236}">
                <a16:creationId xmlns:a16="http://schemas.microsoft.com/office/drawing/2014/main" id="{28F92112-6BE3-4373-90F5-0F4574ED30BF}"/>
              </a:ext>
            </a:extLst>
          </p:cNvPr>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976313" y="6562272"/>
            <a:ext cx="842962" cy="190104"/>
          </a:xfrm>
          <a:prstGeom prst="rect">
            <a:avLst/>
          </a:prstGeom>
          <a:noFill/>
          <a:ln>
            <a:noFill/>
          </a:ln>
        </p:spPr>
      </p:pic>
      <p:sp>
        <p:nvSpPr>
          <p:cNvPr id="9" name="TextBox 8">
            <a:extLst>
              <a:ext uri="{FF2B5EF4-FFF2-40B4-BE49-F238E27FC236}">
                <a16:creationId xmlns:a16="http://schemas.microsoft.com/office/drawing/2014/main" id="{23022B69-26B4-4F50-8350-16A331F71FCF}"/>
              </a:ext>
            </a:extLst>
          </p:cNvPr>
          <p:cNvSpPr txBox="1"/>
          <p:nvPr userDrawn="1"/>
        </p:nvSpPr>
        <p:spPr>
          <a:xfrm>
            <a:off x="10315575" y="6520609"/>
            <a:ext cx="1038225"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1200" kern="1200">
                <a:solidFill>
                  <a:schemeClr val="tx1">
                    <a:tint val="75000"/>
                  </a:schemeClr>
                </a:solidFill>
                <a:latin typeface="+mn-lt"/>
                <a:ea typeface="+mn-ea"/>
                <a:cs typeface="+mn-cs"/>
              </a:rPr>
              <a:t>delvinia.com</a:t>
            </a:r>
          </a:p>
        </p:txBody>
      </p:sp>
    </p:spTree>
    <p:extLst>
      <p:ext uri="{BB962C8B-B14F-4D97-AF65-F5344CB8AC3E}">
        <p14:creationId xmlns:p14="http://schemas.microsoft.com/office/powerpoint/2010/main" val="14988313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Lst>
  <p:hf hdr="0" ftr="0" dt="0"/>
  <p:txStyles>
    <p:titleStyle>
      <a:lvl1pPr algn="l" defTabSz="914400" rtl="0" eaLnBrk="1" latinLnBrk="0" hangingPunct="1">
        <a:lnSpc>
          <a:spcPct val="90000"/>
        </a:lnSpc>
        <a:spcBef>
          <a:spcPct val="0"/>
        </a:spcBef>
        <a:buNone/>
        <a:defRPr sz="4400" kern="1200">
          <a:solidFill>
            <a:srgbClr val="95C540"/>
          </a:solidFill>
          <a:latin typeface="Gibson Medium" pitchFamily="50"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9.wdp"/><Relationship Id="rId7" Type="http://schemas.openxmlformats.org/officeDocument/2006/relationships/image" Target="../media/image57.sv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8.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9.svg"/><Relationship Id="rId2" Type="http://schemas.openxmlformats.org/officeDocument/2006/relationships/image" Target="../media/image60.jpe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2.sv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chart" Target="../charts/chart1.xml"/><Relationship Id="rId5" Type="http://schemas.microsoft.com/office/2007/relationships/hdphoto" Target="../media/hdphoto6.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EF058D-1F60-4130-873B-F42CA3DF5FB1}"/>
              </a:ext>
            </a:extLst>
          </p:cNvPr>
          <p:cNvSpPr>
            <a:spLocks noGrp="1"/>
          </p:cNvSpPr>
          <p:nvPr>
            <p:ph type="title"/>
          </p:nvPr>
        </p:nvSpPr>
        <p:spPr>
          <a:xfrm>
            <a:off x="725009" y="2853772"/>
            <a:ext cx="11174104" cy="1748512"/>
          </a:xfrm>
        </p:spPr>
        <p:txBody>
          <a:bodyPr lIns="91440" tIns="45720" rIns="91440" bIns="45720" anchor="t"/>
          <a:lstStyle/>
          <a:p>
            <a:r>
              <a:rPr lang="en-US" sz="4800" dirty="0">
                <a:latin typeface="Arial Black"/>
              </a:rPr>
              <a:t>Top Banking Needs of </a:t>
            </a:r>
            <a:br>
              <a:rPr lang="en-US" sz="4800" dirty="0">
                <a:latin typeface="Arial Black"/>
              </a:rPr>
            </a:br>
            <a:r>
              <a:rPr lang="en-US" sz="4800" dirty="0">
                <a:latin typeface="Arial Black"/>
              </a:rPr>
              <a:t>American Small Business Owners During &amp; After the Pandemic</a:t>
            </a:r>
            <a:endParaRPr lang="en-CA" sz="4800">
              <a:latin typeface="Arial Black"/>
            </a:endParaRPr>
          </a:p>
        </p:txBody>
      </p:sp>
      <p:sp>
        <p:nvSpPr>
          <p:cNvPr id="7" name="Text Placeholder 6">
            <a:extLst>
              <a:ext uri="{FF2B5EF4-FFF2-40B4-BE49-F238E27FC236}">
                <a16:creationId xmlns:a16="http://schemas.microsoft.com/office/drawing/2014/main" id="{8049B6BC-4040-4E39-A803-AC52339A70CC}"/>
              </a:ext>
            </a:extLst>
          </p:cNvPr>
          <p:cNvSpPr>
            <a:spLocks noGrp="1"/>
          </p:cNvSpPr>
          <p:nvPr>
            <p:ph type="body" sz="quarter" idx="11"/>
          </p:nvPr>
        </p:nvSpPr>
        <p:spPr>
          <a:xfrm>
            <a:off x="796324" y="5718013"/>
            <a:ext cx="3078162" cy="403225"/>
          </a:xfrm>
        </p:spPr>
        <p:txBody>
          <a:bodyPr/>
          <a:lstStyle/>
          <a:p>
            <a:r>
              <a:rPr lang="en-US" b="1">
                <a:solidFill>
                  <a:schemeClr val="bg1"/>
                </a:solidFill>
              </a:rPr>
              <a:t>August 2020</a:t>
            </a:r>
            <a:endParaRPr lang="en-CA" b="1">
              <a:solidFill>
                <a:schemeClr val="bg1"/>
              </a:solidFill>
            </a:endParaRPr>
          </a:p>
        </p:txBody>
      </p:sp>
      <p:pic>
        <p:nvPicPr>
          <p:cNvPr id="10" name="Picture 9" descr="A picture containing drawing&#10;&#10;Description automatically generated">
            <a:extLst>
              <a:ext uri="{FF2B5EF4-FFF2-40B4-BE49-F238E27FC236}">
                <a16:creationId xmlns:a16="http://schemas.microsoft.com/office/drawing/2014/main" id="{CB86A4BB-636C-4B43-A0B6-791CAE67AB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93162" y="787251"/>
            <a:ext cx="3321128" cy="615509"/>
          </a:xfrm>
          <a:prstGeom prst="rect">
            <a:avLst/>
          </a:prstGeom>
        </p:spPr>
      </p:pic>
    </p:spTree>
    <p:extLst>
      <p:ext uri="{BB962C8B-B14F-4D97-AF65-F5344CB8AC3E}">
        <p14:creationId xmlns:p14="http://schemas.microsoft.com/office/powerpoint/2010/main" val="33225472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35DB19-403D-43ED-B289-B7D51F38B291}"/>
              </a:ext>
            </a:extLst>
          </p:cNvPr>
          <p:cNvGrpSpPr/>
          <p:nvPr/>
        </p:nvGrpSpPr>
        <p:grpSpPr>
          <a:xfrm>
            <a:off x="6124915" y="1922261"/>
            <a:ext cx="4461494" cy="4351177"/>
            <a:chOff x="6978892" y="1700303"/>
            <a:chExt cx="4461494" cy="4351177"/>
          </a:xfrm>
        </p:grpSpPr>
        <p:grpSp>
          <p:nvGrpSpPr>
            <p:cNvPr id="28" name="Group 27">
              <a:extLst>
                <a:ext uri="{FF2B5EF4-FFF2-40B4-BE49-F238E27FC236}">
                  <a16:creationId xmlns:a16="http://schemas.microsoft.com/office/drawing/2014/main" id="{CCF0D6B5-3C6B-4817-8C48-13F62935ADE7}"/>
                </a:ext>
              </a:extLst>
            </p:cNvPr>
            <p:cNvGrpSpPr/>
            <p:nvPr/>
          </p:nvGrpSpPr>
          <p:grpSpPr>
            <a:xfrm>
              <a:off x="6983984" y="1700303"/>
              <a:ext cx="1620000" cy="4351177"/>
              <a:chOff x="984821" y="2868983"/>
              <a:chExt cx="1068763" cy="3211696"/>
            </a:xfrm>
          </p:grpSpPr>
          <p:sp>
            <p:nvSpPr>
              <p:cNvPr id="45" name="Round Same Side Corner Rectangle 4">
                <a:extLst>
                  <a:ext uri="{FF2B5EF4-FFF2-40B4-BE49-F238E27FC236}">
                    <a16:creationId xmlns:a16="http://schemas.microsoft.com/office/drawing/2014/main" id="{03357373-409C-4267-9379-A822BA2C7A2A}"/>
                  </a:ext>
                </a:extLst>
              </p:cNvPr>
              <p:cNvSpPr/>
              <p:nvPr/>
            </p:nvSpPr>
            <p:spPr>
              <a:xfrm>
                <a:off x="1189029" y="3354600"/>
                <a:ext cx="660348" cy="2296109"/>
              </a:xfrm>
              <a:prstGeom prst="round2SameRect">
                <a:avLst>
                  <a:gd name="adj1" fmla="val 13559"/>
                  <a:gd name="adj2" fmla="val 0"/>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bIns="45720" rtlCol="0" anchor="t"/>
              <a:lstStyle/>
              <a:p>
                <a:pPr algn="ctr"/>
                <a:r>
                  <a:rPr lang="en-CA" sz="1400">
                    <a:latin typeface="Arial"/>
                    <a:ea typeface="Arial" charset="0"/>
                    <a:cs typeface="Arial"/>
                  </a:rPr>
                  <a:t>60%</a:t>
                </a:r>
              </a:p>
            </p:txBody>
          </p:sp>
          <p:sp>
            <p:nvSpPr>
              <p:cNvPr id="46" name="TextBox 45">
                <a:extLst>
                  <a:ext uri="{FF2B5EF4-FFF2-40B4-BE49-F238E27FC236}">
                    <a16:creationId xmlns:a16="http://schemas.microsoft.com/office/drawing/2014/main" id="{A40EC221-B5A6-42B7-B7F3-C5E7F5EE52CE}"/>
                  </a:ext>
                </a:extLst>
              </p:cNvPr>
              <p:cNvSpPr txBox="1"/>
              <p:nvPr/>
            </p:nvSpPr>
            <p:spPr>
              <a:xfrm>
                <a:off x="984821" y="5739914"/>
                <a:ext cx="1068763" cy="340765"/>
              </a:xfrm>
              <a:prstGeom prst="rect">
                <a:avLst/>
              </a:prstGeom>
              <a:noFill/>
            </p:spPr>
            <p:txBody>
              <a:bodyPr wrap="square" rtlCol="0" anchor="t">
                <a:spAutoFit/>
              </a:bodyPr>
              <a:lstStyle/>
              <a:p>
                <a:pPr algn="ctr"/>
                <a:r>
                  <a:rPr lang="en-CA" sz="1200" b="1"/>
                  <a:t>Overall </a:t>
                </a:r>
                <a:endParaRPr lang="en-CA" sz="1200" b="1">
                  <a:cs typeface="Arial"/>
                </a:endParaRPr>
              </a:p>
              <a:p>
                <a:pPr algn="ctr"/>
                <a:r>
                  <a:rPr lang="en-CA" sz="1200" b="1"/>
                  <a:t>Satisfaction</a:t>
                </a:r>
                <a:endParaRPr lang="en-CA" sz="1200" b="1">
                  <a:cs typeface="Arial"/>
                </a:endParaRPr>
              </a:p>
            </p:txBody>
          </p:sp>
          <p:sp>
            <p:nvSpPr>
              <p:cNvPr id="47" name="Round Same Side Corner Rectangle 7">
                <a:extLst>
                  <a:ext uri="{FF2B5EF4-FFF2-40B4-BE49-F238E27FC236}">
                    <a16:creationId xmlns:a16="http://schemas.microsoft.com/office/drawing/2014/main" id="{3F9A07EC-4C0B-499B-9849-313DB483D39F}"/>
                  </a:ext>
                </a:extLst>
              </p:cNvPr>
              <p:cNvSpPr/>
              <p:nvPr/>
            </p:nvSpPr>
            <p:spPr>
              <a:xfrm>
                <a:off x="1120294" y="2868983"/>
                <a:ext cx="797817" cy="591097"/>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45720" rtlCol="0" anchor="t"/>
              <a:lstStyle/>
              <a:p>
                <a:pPr algn="ctr" fontAlgn="b"/>
                <a:r>
                  <a:rPr lang="en-US" sz="1400">
                    <a:solidFill>
                      <a:srgbClr val="000000"/>
                    </a:solidFill>
                    <a:latin typeface="Calibri"/>
                    <a:cs typeface="Calibri"/>
                  </a:rPr>
                  <a:t>Mean Score </a:t>
                </a:r>
                <a:endParaRPr lang="en-US" sz="1400">
                  <a:solidFill>
                    <a:srgbClr val="000000"/>
                  </a:solidFill>
                  <a:latin typeface="Calibri" panose="020F0502020204030204" pitchFamily="34" charset="0"/>
                </a:endParaRPr>
              </a:p>
              <a:p>
                <a:pPr algn="ctr" fontAlgn="b"/>
                <a:r>
                  <a:rPr lang="en-US" sz="1400">
                    <a:solidFill>
                      <a:srgbClr val="000000"/>
                    </a:solidFill>
                    <a:latin typeface="Calibri"/>
                    <a:cs typeface="Calibri"/>
                  </a:rPr>
                  <a:t>8.4</a:t>
                </a:r>
                <a:endParaRPr lang="en-US" sz="1400">
                  <a:solidFill>
                    <a:srgbClr val="000000"/>
                  </a:solidFill>
                  <a:latin typeface="Calibri" panose="020F0502020204030204" pitchFamily="34" charset="0"/>
                  <a:cs typeface="Calibri"/>
                </a:endParaRPr>
              </a:p>
            </p:txBody>
          </p:sp>
        </p:grpSp>
        <p:grpSp>
          <p:nvGrpSpPr>
            <p:cNvPr id="29" name="Group 28">
              <a:extLst>
                <a:ext uri="{FF2B5EF4-FFF2-40B4-BE49-F238E27FC236}">
                  <a16:creationId xmlns:a16="http://schemas.microsoft.com/office/drawing/2014/main" id="{5301E0B9-2F0B-4137-86E3-D992D4FD381B}"/>
                </a:ext>
              </a:extLst>
            </p:cNvPr>
            <p:cNvGrpSpPr/>
            <p:nvPr/>
          </p:nvGrpSpPr>
          <p:grpSpPr>
            <a:xfrm>
              <a:off x="8402185" y="1700303"/>
              <a:ext cx="1620000" cy="4351177"/>
              <a:chOff x="984821" y="2868983"/>
              <a:chExt cx="1068763" cy="3211696"/>
            </a:xfrm>
          </p:grpSpPr>
          <p:sp>
            <p:nvSpPr>
              <p:cNvPr id="39" name="Round Same Side Corner Rectangle 9">
                <a:extLst>
                  <a:ext uri="{FF2B5EF4-FFF2-40B4-BE49-F238E27FC236}">
                    <a16:creationId xmlns:a16="http://schemas.microsoft.com/office/drawing/2014/main" id="{CC1995C6-1EC6-4443-8E1A-915CE5B6503B}"/>
                  </a:ext>
                </a:extLst>
              </p:cNvPr>
              <p:cNvSpPr/>
              <p:nvPr/>
            </p:nvSpPr>
            <p:spPr>
              <a:xfrm>
                <a:off x="1189029" y="3354600"/>
                <a:ext cx="660348" cy="2296108"/>
              </a:xfrm>
              <a:prstGeom prst="round2SameRect">
                <a:avLst>
                  <a:gd name="adj1" fmla="val 13559"/>
                  <a:gd name="adj2" fmla="val 0"/>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bIns="45720" rtlCol="0" anchor="t"/>
              <a:lstStyle/>
              <a:p>
                <a:pPr algn="ctr"/>
                <a:r>
                  <a:rPr lang="en-CA" sz="1400">
                    <a:latin typeface="Arial"/>
                    <a:ea typeface="Arial" charset="0"/>
                    <a:cs typeface="Arial"/>
                  </a:rPr>
                  <a:t>58%</a:t>
                </a:r>
              </a:p>
            </p:txBody>
          </p:sp>
          <p:sp>
            <p:nvSpPr>
              <p:cNvPr id="40" name="TextBox 39">
                <a:extLst>
                  <a:ext uri="{FF2B5EF4-FFF2-40B4-BE49-F238E27FC236}">
                    <a16:creationId xmlns:a16="http://schemas.microsoft.com/office/drawing/2014/main" id="{62EC62C7-B22D-49ED-B886-E0D7FBB8EA32}"/>
                  </a:ext>
                </a:extLst>
              </p:cNvPr>
              <p:cNvSpPr txBox="1"/>
              <p:nvPr/>
            </p:nvSpPr>
            <p:spPr>
              <a:xfrm>
                <a:off x="984821" y="5739914"/>
                <a:ext cx="1068763" cy="340765"/>
              </a:xfrm>
              <a:prstGeom prst="rect">
                <a:avLst/>
              </a:prstGeom>
              <a:noFill/>
            </p:spPr>
            <p:txBody>
              <a:bodyPr wrap="square" rtlCol="0" anchor="t">
                <a:spAutoFit/>
              </a:bodyPr>
              <a:lstStyle/>
              <a:p>
                <a:pPr algn="ctr"/>
                <a:r>
                  <a:rPr lang="en-CA" sz="1200" b="1"/>
                  <a:t>Likelihood to Recommend</a:t>
                </a:r>
                <a:endParaRPr lang="en-CA" sz="1200" b="1">
                  <a:cs typeface="Arial"/>
                </a:endParaRPr>
              </a:p>
            </p:txBody>
          </p:sp>
          <p:sp>
            <p:nvSpPr>
              <p:cNvPr id="41" name="Round Same Side Corner Rectangle 11">
                <a:extLst>
                  <a:ext uri="{FF2B5EF4-FFF2-40B4-BE49-F238E27FC236}">
                    <a16:creationId xmlns:a16="http://schemas.microsoft.com/office/drawing/2014/main" id="{641A193E-0129-48EE-88C8-062B37AB3B6F}"/>
                  </a:ext>
                </a:extLst>
              </p:cNvPr>
              <p:cNvSpPr/>
              <p:nvPr/>
            </p:nvSpPr>
            <p:spPr>
              <a:xfrm>
                <a:off x="1117954" y="2868983"/>
                <a:ext cx="797817" cy="591097"/>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45720" rtlCol="0" anchor="t"/>
              <a:lstStyle/>
              <a:p>
                <a:pPr algn="ctr" fontAlgn="b"/>
                <a:r>
                  <a:rPr lang="en-US" sz="1400">
                    <a:solidFill>
                      <a:srgbClr val="000000"/>
                    </a:solidFill>
                    <a:latin typeface="Calibri"/>
                    <a:cs typeface="Calibri"/>
                  </a:rPr>
                  <a:t>Mean Score </a:t>
                </a:r>
                <a:endParaRPr lang="en-US" sz="1400">
                  <a:solidFill>
                    <a:srgbClr val="000000"/>
                  </a:solidFill>
                  <a:latin typeface="Calibri" panose="020F0502020204030204" pitchFamily="34" charset="0"/>
                </a:endParaRPr>
              </a:p>
              <a:p>
                <a:pPr algn="ctr" fontAlgn="b"/>
                <a:r>
                  <a:rPr lang="en-US" sz="1400">
                    <a:solidFill>
                      <a:srgbClr val="000000"/>
                    </a:solidFill>
                    <a:latin typeface="Calibri"/>
                    <a:cs typeface="Calibri"/>
                  </a:rPr>
                  <a:t>8.3</a:t>
                </a:r>
                <a:endParaRPr lang="en-US" sz="1400">
                  <a:solidFill>
                    <a:srgbClr val="000000"/>
                  </a:solidFill>
                  <a:latin typeface="Calibri" panose="020F0502020204030204" pitchFamily="34" charset="0"/>
                  <a:cs typeface="Calibri"/>
                </a:endParaRPr>
              </a:p>
            </p:txBody>
          </p:sp>
        </p:grpSp>
        <p:grpSp>
          <p:nvGrpSpPr>
            <p:cNvPr id="30" name="Group 29">
              <a:extLst>
                <a:ext uri="{FF2B5EF4-FFF2-40B4-BE49-F238E27FC236}">
                  <a16:creationId xmlns:a16="http://schemas.microsoft.com/office/drawing/2014/main" id="{3804E018-B97A-4E38-AFF1-8378B2F217CA}"/>
                </a:ext>
              </a:extLst>
            </p:cNvPr>
            <p:cNvGrpSpPr/>
            <p:nvPr/>
          </p:nvGrpSpPr>
          <p:grpSpPr>
            <a:xfrm>
              <a:off x="9820386" y="3852435"/>
              <a:ext cx="1620000" cy="2199040"/>
              <a:chOff x="984821" y="4457520"/>
              <a:chExt cx="1068763" cy="1623159"/>
            </a:xfrm>
          </p:grpSpPr>
          <p:sp>
            <p:nvSpPr>
              <p:cNvPr id="36" name="Round Same Side Corner Rectangle 13">
                <a:extLst>
                  <a:ext uri="{FF2B5EF4-FFF2-40B4-BE49-F238E27FC236}">
                    <a16:creationId xmlns:a16="http://schemas.microsoft.com/office/drawing/2014/main" id="{B78B1B67-EBAA-467F-B1EE-0076103093FB}"/>
                  </a:ext>
                </a:extLst>
              </p:cNvPr>
              <p:cNvSpPr/>
              <p:nvPr/>
            </p:nvSpPr>
            <p:spPr>
              <a:xfrm>
                <a:off x="1189029" y="4917820"/>
                <a:ext cx="660348" cy="732887"/>
              </a:xfrm>
              <a:prstGeom prst="round2SameRect">
                <a:avLst>
                  <a:gd name="adj1" fmla="val 13559"/>
                  <a:gd name="adj2" fmla="val 0"/>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bIns="45720" rtlCol="0" anchor="t"/>
              <a:lstStyle/>
              <a:p>
                <a:pPr algn="ctr"/>
                <a:r>
                  <a:rPr lang="en-CA" sz="1400">
                    <a:latin typeface="Arial"/>
                    <a:ea typeface="Arial" charset="0"/>
                    <a:cs typeface="Arial"/>
                  </a:rPr>
                  <a:t>15%</a:t>
                </a:r>
              </a:p>
            </p:txBody>
          </p:sp>
          <p:sp>
            <p:nvSpPr>
              <p:cNvPr id="37" name="TextBox 36">
                <a:extLst>
                  <a:ext uri="{FF2B5EF4-FFF2-40B4-BE49-F238E27FC236}">
                    <a16:creationId xmlns:a16="http://schemas.microsoft.com/office/drawing/2014/main" id="{D7A49D4B-775A-4F8F-AC8D-E46616DD15BC}"/>
                  </a:ext>
                </a:extLst>
              </p:cNvPr>
              <p:cNvSpPr txBox="1"/>
              <p:nvPr/>
            </p:nvSpPr>
            <p:spPr>
              <a:xfrm>
                <a:off x="984821" y="5739914"/>
                <a:ext cx="1068763" cy="340765"/>
              </a:xfrm>
              <a:prstGeom prst="rect">
                <a:avLst/>
              </a:prstGeom>
              <a:noFill/>
            </p:spPr>
            <p:txBody>
              <a:bodyPr wrap="square" rtlCol="0" anchor="t">
                <a:spAutoFit/>
              </a:bodyPr>
              <a:lstStyle/>
              <a:p>
                <a:pPr algn="ctr"/>
                <a:r>
                  <a:rPr lang="en-CA" sz="1200" b="1"/>
                  <a:t>Likelihood to </a:t>
                </a:r>
                <a:endParaRPr lang="en-CA" sz="1200" b="1">
                  <a:cs typeface="Arial"/>
                </a:endParaRPr>
              </a:p>
              <a:p>
                <a:pPr algn="ctr"/>
                <a:r>
                  <a:rPr lang="en-CA" sz="1200" b="1"/>
                  <a:t>Switch</a:t>
                </a:r>
                <a:endParaRPr lang="en-CA" sz="1200" b="1">
                  <a:cs typeface="Arial"/>
                </a:endParaRPr>
              </a:p>
            </p:txBody>
          </p:sp>
          <p:sp>
            <p:nvSpPr>
              <p:cNvPr id="38" name="Round Same Side Corner Rectangle 15">
                <a:extLst>
                  <a:ext uri="{FF2B5EF4-FFF2-40B4-BE49-F238E27FC236}">
                    <a16:creationId xmlns:a16="http://schemas.microsoft.com/office/drawing/2014/main" id="{16FFC23A-1BAA-46B7-9A04-AAC67713898A}"/>
                  </a:ext>
                </a:extLst>
              </p:cNvPr>
              <p:cNvSpPr/>
              <p:nvPr/>
            </p:nvSpPr>
            <p:spPr>
              <a:xfrm>
                <a:off x="1119510" y="4457520"/>
                <a:ext cx="797817" cy="644745"/>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45720" rtlCol="0" anchor="t"/>
              <a:lstStyle/>
              <a:p>
                <a:pPr algn="ctr" fontAlgn="b"/>
                <a:r>
                  <a:rPr lang="en-US" sz="1400">
                    <a:solidFill>
                      <a:srgbClr val="000000"/>
                    </a:solidFill>
                    <a:latin typeface="Calibri"/>
                    <a:cs typeface="Calibri"/>
                  </a:rPr>
                  <a:t>Mean Score </a:t>
                </a:r>
                <a:endParaRPr lang="en-US" sz="1400">
                  <a:solidFill>
                    <a:srgbClr val="000000"/>
                  </a:solidFill>
                  <a:latin typeface="Calibri" panose="020F0502020204030204" pitchFamily="34" charset="0"/>
                </a:endParaRPr>
              </a:p>
              <a:p>
                <a:pPr algn="ctr" fontAlgn="b"/>
                <a:r>
                  <a:rPr lang="en-US" sz="1400">
                    <a:solidFill>
                      <a:srgbClr val="000000"/>
                    </a:solidFill>
                    <a:latin typeface="Calibri"/>
                    <a:cs typeface="Calibri"/>
                  </a:rPr>
                  <a:t>3.9</a:t>
                </a:r>
                <a:endParaRPr lang="en-US" sz="1400">
                  <a:solidFill>
                    <a:srgbClr val="000000"/>
                  </a:solidFill>
                  <a:latin typeface="Calibri" panose="020F0502020204030204" pitchFamily="34" charset="0"/>
                  <a:cs typeface="Calibri"/>
                </a:endParaRPr>
              </a:p>
              <a:p>
                <a:pPr algn="ctr" fontAlgn="b"/>
                <a:endParaRPr lang="en-US" sz="1400">
                  <a:solidFill>
                    <a:srgbClr val="000000"/>
                  </a:solidFill>
                  <a:latin typeface="Calibri" panose="020F0502020204030204" pitchFamily="34" charset="0"/>
                </a:endParaRPr>
              </a:p>
            </p:txBody>
          </p:sp>
        </p:grpSp>
        <p:cxnSp>
          <p:nvCxnSpPr>
            <p:cNvPr id="31" name="Straight Connector 30">
              <a:extLst>
                <a:ext uri="{FF2B5EF4-FFF2-40B4-BE49-F238E27FC236}">
                  <a16:creationId xmlns:a16="http://schemas.microsoft.com/office/drawing/2014/main" id="{5962EF8D-8974-4C93-AE99-1E9522C90F1B}"/>
                </a:ext>
              </a:extLst>
            </p:cNvPr>
            <p:cNvCxnSpPr>
              <a:cxnSpLocks/>
            </p:cNvCxnSpPr>
            <p:nvPr/>
          </p:nvCxnSpPr>
          <p:spPr>
            <a:xfrm>
              <a:off x="6978892" y="5468957"/>
              <a:ext cx="4461494" cy="0"/>
            </a:xfrm>
            <a:prstGeom prst="line">
              <a:avLst/>
            </a:prstGeom>
            <a:ln w="28575"/>
          </p:spPr>
          <p:style>
            <a:lnRef idx="1">
              <a:schemeClr val="dk1"/>
            </a:lnRef>
            <a:fillRef idx="0">
              <a:schemeClr val="dk1"/>
            </a:fillRef>
            <a:effectRef idx="0">
              <a:schemeClr val="dk1"/>
            </a:effectRef>
            <a:fontRef idx="minor">
              <a:schemeClr val="tx1"/>
            </a:fontRef>
          </p:style>
        </p:cxnSp>
        <p:pic>
          <p:nvPicPr>
            <p:cNvPr id="32" name="Graphic 31">
              <a:extLst>
                <a:ext uri="{FF2B5EF4-FFF2-40B4-BE49-F238E27FC236}">
                  <a16:creationId xmlns:a16="http://schemas.microsoft.com/office/drawing/2014/main" id="{6F8B2BC1-0C46-4381-B7F2-140D36F6575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13984" y="4928959"/>
              <a:ext cx="360000" cy="360000"/>
            </a:xfrm>
            <a:prstGeom prst="rect">
              <a:avLst/>
            </a:prstGeom>
          </p:spPr>
        </p:pic>
        <p:pic>
          <p:nvPicPr>
            <p:cNvPr id="33" name="Graphic 32">
              <a:extLst>
                <a:ext uri="{FF2B5EF4-FFF2-40B4-BE49-F238E27FC236}">
                  <a16:creationId xmlns:a16="http://schemas.microsoft.com/office/drawing/2014/main" id="{2FAE08F0-FC3F-4772-A700-A9B0D758CA7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38987" y="4928959"/>
              <a:ext cx="360000" cy="360000"/>
            </a:xfrm>
            <a:prstGeom prst="rect">
              <a:avLst/>
            </a:prstGeom>
          </p:spPr>
        </p:pic>
        <p:pic>
          <p:nvPicPr>
            <p:cNvPr id="35" name="Graphic 34">
              <a:extLst>
                <a:ext uri="{FF2B5EF4-FFF2-40B4-BE49-F238E27FC236}">
                  <a16:creationId xmlns:a16="http://schemas.microsoft.com/office/drawing/2014/main" id="{16C45316-0F47-4934-B6AF-5483B3EFB8D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10470561" y="4928959"/>
              <a:ext cx="360000" cy="360000"/>
            </a:xfrm>
            <a:prstGeom prst="rect">
              <a:avLst/>
            </a:prstGeom>
          </p:spPr>
        </p:pic>
      </p:grpSp>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lIns="0" anchor="t"/>
          <a:lstStyle/>
          <a:p>
            <a:r>
              <a:rPr lang="en-US" dirty="0">
                <a:latin typeface="Arial"/>
                <a:cs typeface="Arial"/>
              </a:rPr>
              <a:t>Overall, US banks are doing a decent job at customer centricity…</a:t>
            </a:r>
            <a:br>
              <a:rPr lang="en-US" dirty="0">
                <a:latin typeface="Arial"/>
                <a:cs typeface="Arial"/>
              </a:rPr>
            </a:br>
            <a:r>
              <a:rPr lang="en-US" dirty="0">
                <a:solidFill>
                  <a:schemeClr val="tx1"/>
                </a:solidFill>
                <a:latin typeface="Arial"/>
                <a:cs typeface="Arial"/>
              </a:rPr>
              <a:t>but there is room for improvement</a:t>
            </a:r>
            <a:endParaRPr lang="en-CA" dirty="0">
              <a:solidFill>
                <a:schemeClr val="tx1"/>
              </a:solidFill>
            </a:endParaRPr>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a:xfrm>
            <a:off x="10830561" y="6352675"/>
            <a:ext cx="986469" cy="310180"/>
          </a:xfrm>
        </p:spPr>
        <p:txBody>
          <a:bodyPr/>
          <a:lstStyle/>
          <a:p>
            <a:fld id="{5C80F023-E63B-4AB5-8D35-7189DEB9BB65}" type="slidenum">
              <a:rPr lang="en-CA" smtClean="0"/>
              <a:pPr/>
              <a:t>10</a:t>
            </a:fld>
            <a:endParaRPr lang="en-CA"/>
          </a:p>
        </p:txBody>
      </p:sp>
      <p:sp>
        <p:nvSpPr>
          <p:cNvPr id="34" name="TextBox 33">
            <a:extLst>
              <a:ext uri="{FF2B5EF4-FFF2-40B4-BE49-F238E27FC236}">
                <a16:creationId xmlns:a16="http://schemas.microsoft.com/office/drawing/2014/main" id="{EC1C7B00-7AA7-F44C-ADEE-F11E69563A42}"/>
              </a:ext>
            </a:extLst>
          </p:cNvPr>
          <p:cNvSpPr txBox="1"/>
          <p:nvPr/>
        </p:nvSpPr>
        <p:spPr>
          <a:xfrm>
            <a:off x="6096000" y="1504913"/>
            <a:ext cx="3502882" cy="338554"/>
          </a:xfrm>
          <a:prstGeom prst="rect">
            <a:avLst/>
          </a:prstGeom>
          <a:noFill/>
        </p:spPr>
        <p:txBody>
          <a:bodyPr wrap="square" rtlCol="0">
            <a:spAutoFit/>
          </a:bodyPr>
          <a:lstStyle/>
          <a:p>
            <a:r>
              <a:rPr lang="en-CA" sz="1600" b="1"/>
              <a:t>Key Customer Experience Metrics</a:t>
            </a:r>
          </a:p>
        </p:txBody>
      </p:sp>
      <p:sp>
        <p:nvSpPr>
          <p:cNvPr id="42" name="Rectangle 41">
            <a:extLst>
              <a:ext uri="{FF2B5EF4-FFF2-40B4-BE49-F238E27FC236}">
                <a16:creationId xmlns:a16="http://schemas.microsoft.com/office/drawing/2014/main" id="{FC5BB0EC-5AFF-3247-B7F9-FC09D28078CE}"/>
              </a:ext>
            </a:extLst>
          </p:cNvPr>
          <p:cNvSpPr/>
          <p:nvPr/>
        </p:nvSpPr>
        <p:spPr>
          <a:xfrm rot="16200000">
            <a:off x="5783050" y="2834684"/>
            <a:ext cx="930716" cy="307777"/>
          </a:xfrm>
          <a:prstGeom prst="rect">
            <a:avLst/>
          </a:prstGeom>
        </p:spPr>
        <p:txBody>
          <a:bodyPr wrap="square">
            <a:spAutoFit/>
          </a:bodyPr>
          <a:lstStyle/>
          <a:p>
            <a:pPr algn="ctr" fontAlgn="b"/>
            <a:r>
              <a:rPr lang="en-US" sz="1400">
                <a:solidFill>
                  <a:srgbClr val="000000"/>
                </a:solidFill>
                <a:latin typeface="Calibri" panose="020F0502020204030204" pitchFamily="34" charset="0"/>
              </a:rPr>
              <a:t>Top 2B</a:t>
            </a:r>
          </a:p>
        </p:txBody>
      </p:sp>
      <p:sp>
        <p:nvSpPr>
          <p:cNvPr id="43" name="Rectangle 42">
            <a:extLst>
              <a:ext uri="{FF2B5EF4-FFF2-40B4-BE49-F238E27FC236}">
                <a16:creationId xmlns:a16="http://schemas.microsoft.com/office/drawing/2014/main" id="{0AA9D8DC-F7B3-C649-9947-09550E1A36D4}"/>
              </a:ext>
            </a:extLst>
          </p:cNvPr>
          <p:cNvSpPr/>
          <p:nvPr/>
        </p:nvSpPr>
        <p:spPr>
          <a:xfrm rot="16200000">
            <a:off x="8623207" y="4895190"/>
            <a:ext cx="930716" cy="307777"/>
          </a:xfrm>
          <a:prstGeom prst="rect">
            <a:avLst/>
          </a:prstGeom>
        </p:spPr>
        <p:txBody>
          <a:bodyPr wrap="square">
            <a:spAutoFit/>
          </a:bodyPr>
          <a:lstStyle/>
          <a:p>
            <a:pPr algn="ctr" fontAlgn="b"/>
            <a:r>
              <a:rPr lang="en-US" sz="1400">
                <a:solidFill>
                  <a:srgbClr val="000000"/>
                </a:solidFill>
                <a:latin typeface="Calibri" panose="020F0502020204030204" pitchFamily="34" charset="0"/>
              </a:rPr>
              <a:t>Top 2B</a:t>
            </a:r>
          </a:p>
        </p:txBody>
      </p:sp>
      <p:sp>
        <p:nvSpPr>
          <p:cNvPr id="44" name="Rectangle 43">
            <a:extLst>
              <a:ext uri="{FF2B5EF4-FFF2-40B4-BE49-F238E27FC236}">
                <a16:creationId xmlns:a16="http://schemas.microsoft.com/office/drawing/2014/main" id="{431CD6A6-1918-D749-85EF-2AAD5D8B006E}"/>
              </a:ext>
            </a:extLst>
          </p:cNvPr>
          <p:cNvSpPr/>
          <p:nvPr/>
        </p:nvSpPr>
        <p:spPr>
          <a:xfrm rot="16200000">
            <a:off x="7212607" y="2832425"/>
            <a:ext cx="930716" cy="307777"/>
          </a:xfrm>
          <a:prstGeom prst="rect">
            <a:avLst/>
          </a:prstGeom>
        </p:spPr>
        <p:txBody>
          <a:bodyPr wrap="square">
            <a:spAutoFit/>
          </a:bodyPr>
          <a:lstStyle/>
          <a:p>
            <a:pPr algn="ctr" fontAlgn="b"/>
            <a:r>
              <a:rPr lang="en-US" sz="1400">
                <a:solidFill>
                  <a:srgbClr val="000000"/>
                </a:solidFill>
                <a:latin typeface="Calibri" panose="020F0502020204030204" pitchFamily="34" charset="0"/>
              </a:rPr>
              <a:t>Top 2B</a:t>
            </a:r>
          </a:p>
        </p:txBody>
      </p:sp>
      <p:pic>
        <p:nvPicPr>
          <p:cNvPr id="19" name="Graphic 18">
            <a:extLst>
              <a:ext uri="{FF2B5EF4-FFF2-40B4-BE49-F238E27FC236}">
                <a16:creationId xmlns:a16="http://schemas.microsoft.com/office/drawing/2014/main" id="{C669B705-6D43-4D17-BA59-9854CDDD71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35573" y="2138654"/>
            <a:ext cx="3004381" cy="3004381"/>
          </a:xfrm>
          <a:prstGeom prst="rect">
            <a:avLst/>
          </a:prstGeom>
        </p:spPr>
      </p:pic>
    </p:spTree>
    <p:extLst>
      <p:ext uri="{BB962C8B-B14F-4D97-AF65-F5344CB8AC3E}">
        <p14:creationId xmlns:p14="http://schemas.microsoft.com/office/powerpoint/2010/main" val="8382866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 Same Side Corner Rectangle 176">
            <a:extLst>
              <a:ext uri="{FF2B5EF4-FFF2-40B4-BE49-F238E27FC236}">
                <a16:creationId xmlns:a16="http://schemas.microsoft.com/office/drawing/2014/main" id="{C0FC8590-7E74-4DEE-927D-1EC00479F93D}"/>
              </a:ext>
            </a:extLst>
          </p:cNvPr>
          <p:cNvSpPr/>
          <p:nvPr/>
        </p:nvSpPr>
        <p:spPr>
          <a:xfrm rot="10800000">
            <a:off x="2539815" y="4507905"/>
            <a:ext cx="1054287" cy="416271"/>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scene3d>
              <a:camera prst="orthographicFront">
                <a:rot lat="0" lon="0" rev="10800000"/>
              </a:camera>
              <a:lightRig rig="threePt" dir="t"/>
            </a:scene3d>
          </a:bodyPr>
          <a:lstStyle/>
          <a:p>
            <a:pPr algn="ctr"/>
            <a:r>
              <a:rPr lang="en-CA" sz="1400" dirty="0">
                <a:latin typeface="Arial"/>
                <a:ea typeface="Arial" charset="0"/>
                <a:cs typeface="Arial"/>
              </a:rPr>
              <a:t>17%</a:t>
            </a:r>
          </a:p>
        </p:txBody>
      </p:sp>
      <p:sp>
        <p:nvSpPr>
          <p:cNvPr id="45" name="Round Same Side Corner Rectangle 176">
            <a:extLst>
              <a:ext uri="{FF2B5EF4-FFF2-40B4-BE49-F238E27FC236}">
                <a16:creationId xmlns:a16="http://schemas.microsoft.com/office/drawing/2014/main" id="{055B116A-E14F-4A36-8942-A9ACC6497517}"/>
              </a:ext>
            </a:extLst>
          </p:cNvPr>
          <p:cNvSpPr/>
          <p:nvPr/>
        </p:nvSpPr>
        <p:spPr>
          <a:xfrm rot="10800000">
            <a:off x="3885498" y="4511881"/>
            <a:ext cx="1054287" cy="482055"/>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scene3d>
              <a:camera prst="orthographicFront">
                <a:rot lat="0" lon="0" rev="10800000"/>
              </a:camera>
              <a:lightRig rig="threePt" dir="t"/>
            </a:scene3d>
          </a:bodyPr>
          <a:lstStyle/>
          <a:p>
            <a:pPr algn="ctr"/>
            <a:r>
              <a:rPr lang="en-CA" sz="1400" dirty="0">
                <a:latin typeface="Arial"/>
                <a:ea typeface="Arial" charset="0"/>
                <a:cs typeface="Arial"/>
              </a:rPr>
              <a:t>21%</a:t>
            </a:r>
          </a:p>
        </p:txBody>
      </p:sp>
      <p:sp>
        <p:nvSpPr>
          <p:cNvPr id="46" name="Round Same Side Corner Rectangle 176">
            <a:extLst>
              <a:ext uri="{FF2B5EF4-FFF2-40B4-BE49-F238E27FC236}">
                <a16:creationId xmlns:a16="http://schemas.microsoft.com/office/drawing/2014/main" id="{2D2DA935-F168-4116-9A41-0A84385153EA}"/>
              </a:ext>
            </a:extLst>
          </p:cNvPr>
          <p:cNvSpPr/>
          <p:nvPr/>
        </p:nvSpPr>
        <p:spPr>
          <a:xfrm rot="10800000">
            <a:off x="5253620" y="4511881"/>
            <a:ext cx="1054287" cy="566931"/>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scene3d>
              <a:camera prst="orthographicFront">
                <a:rot lat="0" lon="0" rev="10800000"/>
              </a:camera>
              <a:lightRig rig="threePt" dir="t"/>
            </a:scene3d>
          </a:bodyPr>
          <a:lstStyle/>
          <a:p>
            <a:pPr algn="ctr"/>
            <a:r>
              <a:rPr lang="en-CA" sz="1400" dirty="0">
                <a:latin typeface="Arial"/>
                <a:ea typeface="Arial" charset="0"/>
                <a:cs typeface="Arial"/>
              </a:rPr>
              <a:t>25%</a:t>
            </a:r>
          </a:p>
        </p:txBody>
      </p:sp>
      <p:sp>
        <p:nvSpPr>
          <p:cNvPr id="47" name="Round Same Side Corner Rectangle 176">
            <a:extLst>
              <a:ext uri="{FF2B5EF4-FFF2-40B4-BE49-F238E27FC236}">
                <a16:creationId xmlns:a16="http://schemas.microsoft.com/office/drawing/2014/main" id="{4B8D9828-1D92-4384-B8A3-49DF45A2BE31}"/>
              </a:ext>
            </a:extLst>
          </p:cNvPr>
          <p:cNvSpPr/>
          <p:nvPr/>
        </p:nvSpPr>
        <p:spPr>
          <a:xfrm rot="10800000">
            <a:off x="6648265" y="4494413"/>
            <a:ext cx="1054287" cy="630661"/>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scene3d>
              <a:camera prst="orthographicFront">
                <a:rot lat="0" lon="0" rev="10800000"/>
              </a:camera>
              <a:lightRig rig="threePt" dir="t"/>
            </a:scene3d>
          </a:bodyPr>
          <a:lstStyle/>
          <a:p>
            <a:pPr algn="ctr"/>
            <a:r>
              <a:rPr lang="en-CA" sz="1400" dirty="0">
                <a:latin typeface="Arial"/>
                <a:ea typeface="Arial" charset="0"/>
                <a:cs typeface="Arial"/>
              </a:rPr>
              <a:t>29%</a:t>
            </a:r>
          </a:p>
        </p:txBody>
      </p:sp>
      <p:pic>
        <p:nvPicPr>
          <p:cNvPr id="104" name="Picture 103" descr="A picture containing indoor, table, small, sitting&#10;&#10;Description automatically generated">
            <a:extLst>
              <a:ext uri="{FF2B5EF4-FFF2-40B4-BE49-F238E27FC236}">
                <a16:creationId xmlns:a16="http://schemas.microsoft.com/office/drawing/2014/main" id="{6A5B0526-A225-1F4A-A486-AD5EED391BA7}"/>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96321" y="685383"/>
            <a:ext cx="11420709" cy="2225300"/>
          </a:xfrm>
          <a:custGeom>
            <a:avLst/>
            <a:gdLst>
              <a:gd name="connsiteX0" fmla="*/ 0 w 11420709"/>
              <a:gd name="connsiteY0" fmla="*/ 0 h 1958064"/>
              <a:gd name="connsiteX1" fmla="*/ 11420709 w 11420709"/>
              <a:gd name="connsiteY1" fmla="*/ 0 h 1958064"/>
              <a:gd name="connsiteX2" fmla="*/ 11420709 w 11420709"/>
              <a:gd name="connsiteY2" fmla="*/ 1958064 h 1958064"/>
              <a:gd name="connsiteX3" fmla="*/ 0 w 11420709"/>
              <a:gd name="connsiteY3" fmla="*/ 1958064 h 1958064"/>
            </a:gdLst>
            <a:ahLst/>
            <a:cxnLst>
              <a:cxn ang="0">
                <a:pos x="connsiteX0" y="connsiteY0"/>
              </a:cxn>
              <a:cxn ang="0">
                <a:pos x="connsiteX1" y="connsiteY1"/>
              </a:cxn>
              <a:cxn ang="0">
                <a:pos x="connsiteX2" y="connsiteY2"/>
              </a:cxn>
              <a:cxn ang="0">
                <a:pos x="connsiteX3" y="connsiteY3"/>
              </a:cxn>
            </a:cxnLst>
            <a:rect l="l" t="t" r="r" b="b"/>
            <a:pathLst>
              <a:path w="11420709" h="1958064">
                <a:moveTo>
                  <a:pt x="0" y="0"/>
                </a:moveTo>
                <a:lnTo>
                  <a:pt x="11420709" y="0"/>
                </a:lnTo>
                <a:lnTo>
                  <a:pt x="11420709" y="1958064"/>
                </a:lnTo>
                <a:lnTo>
                  <a:pt x="0" y="1958064"/>
                </a:lnTo>
                <a:close/>
              </a:path>
            </a:pathLst>
          </a:custGeom>
        </p:spPr>
      </p:pic>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lIns="0" anchor="t"/>
          <a:lstStyle/>
          <a:p>
            <a:r>
              <a:rPr lang="en-US" dirty="0">
                <a:latin typeface="Arial"/>
                <a:cs typeface="Arial"/>
              </a:rPr>
              <a:t>Innovation performance is strong, but insufficiently differentiated</a:t>
            </a:r>
            <a:endParaRPr lang="en-CA" dirty="0"/>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11</a:t>
            </a:fld>
            <a:endParaRPr lang="en-CA"/>
          </a:p>
        </p:txBody>
      </p:sp>
      <p:sp>
        <p:nvSpPr>
          <p:cNvPr id="177" name="Round Same Side Corner Rectangle 176">
            <a:extLst>
              <a:ext uri="{FF2B5EF4-FFF2-40B4-BE49-F238E27FC236}">
                <a16:creationId xmlns:a16="http://schemas.microsoft.com/office/drawing/2014/main" id="{6AB0346D-07D2-AD4C-B7D0-2EDF42739DFA}"/>
              </a:ext>
            </a:extLst>
          </p:cNvPr>
          <p:cNvSpPr/>
          <p:nvPr/>
        </p:nvSpPr>
        <p:spPr>
          <a:xfrm>
            <a:off x="1175103" y="3497957"/>
            <a:ext cx="1054287" cy="1015663"/>
          </a:xfrm>
          <a:prstGeom prst="round2SameRect">
            <a:avLst>
              <a:gd name="adj1" fmla="val 13559"/>
              <a:gd name="adj2" fmla="val 0"/>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50%</a:t>
            </a:r>
          </a:p>
        </p:txBody>
      </p:sp>
      <p:sp>
        <p:nvSpPr>
          <p:cNvPr id="178" name="TextBox 177">
            <a:extLst>
              <a:ext uri="{FF2B5EF4-FFF2-40B4-BE49-F238E27FC236}">
                <a16:creationId xmlns:a16="http://schemas.microsoft.com/office/drawing/2014/main" id="{A07E8663-7F0C-CF43-A88D-C80789C60BD2}"/>
              </a:ext>
            </a:extLst>
          </p:cNvPr>
          <p:cNvSpPr txBox="1"/>
          <p:nvPr/>
        </p:nvSpPr>
        <p:spPr>
          <a:xfrm>
            <a:off x="1034346" y="5078818"/>
            <a:ext cx="1320785" cy="830997"/>
          </a:xfrm>
          <a:prstGeom prst="rect">
            <a:avLst/>
          </a:prstGeom>
          <a:noFill/>
        </p:spPr>
        <p:txBody>
          <a:bodyPr wrap="square" rtlCol="0" anchor="t">
            <a:spAutoFit/>
          </a:bodyPr>
          <a:lstStyle/>
          <a:p>
            <a:pPr algn="ctr"/>
            <a:r>
              <a:rPr lang="en-CA" sz="1200" b="1" dirty="0"/>
              <a:t>Overall </a:t>
            </a:r>
            <a:endParaRPr lang="en-CA" sz="1200" b="1" dirty="0">
              <a:cs typeface="Arial"/>
            </a:endParaRPr>
          </a:p>
          <a:p>
            <a:pPr algn="ctr"/>
            <a:r>
              <a:rPr lang="en-CA" sz="1200" b="1" dirty="0"/>
              <a:t>business banking innovation</a:t>
            </a:r>
            <a:endParaRPr lang="en-CA" sz="1200" b="1" dirty="0">
              <a:cs typeface="Arial"/>
            </a:endParaRPr>
          </a:p>
        </p:txBody>
      </p:sp>
      <p:sp>
        <p:nvSpPr>
          <p:cNvPr id="37" name="Round Same Side Corner Rectangle 176">
            <a:extLst>
              <a:ext uri="{FF2B5EF4-FFF2-40B4-BE49-F238E27FC236}">
                <a16:creationId xmlns:a16="http://schemas.microsoft.com/office/drawing/2014/main" id="{83F116C3-824D-427D-91A7-624929FAB5A8}"/>
              </a:ext>
            </a:extLst>
          </p:cNvPr>
          <p:cNvSpPr/>
          <p:nvPr/>
        </p:nvSpPr>
        <p:spPr>
          <a:xfrm rot="10800000">
            <a:off x="1174676" y="4512455"/>
            <a:ext cx="1054287" cy="484511"/>
          </a:xfrm>
          <a:prstGeom prst="round2SameRect">
            <a:avLst>
              <a:gd name="adj1" fmla="val 13559"/>
              <a:gd name="adj2" fmla="val 0"/>
            </a:avLst>
          </a:prstGeom>
          <a:solidFill>
            <a:schemeClr val="accent3">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scene3d>
              <a:camera prst="orthographicFront">
                <a:rot lat="0" lon="0" rev="10800000"/>
              </a:camera>
              <a:lightRig rig="threePt" dir="t"/>
            </a:scene3d>
          </a:bodyPr>
          <a:lstStyle/>
          <a:p>
            <a:pPr algn="ctr"/>
            <a:r>
              <a:rPr lang="en-CA" sz="1400" dirty="0">
                <a:latin typeface="Arial"/>
                <a:ea typeface="Arial" charset="0"/>
                <a:cs typeface="Arial"/>
              </a:rPr>
              <a:t>21%</a:t>
            </a:r>
          </a:p>
        </p:txBody>
      </p:sp>
      <p:grpSp>
        <p:nvGrpSpPr>
          <p:cNvPr id="31" name="Group 30">
            <a:extLst>
              <a:ext uri="{FF2B5EF4-FFF2-40B4-BE49-F238E27FC236}">
                <a16:creationId xmlns:a16="http://schemas.microsoft.com/office/drawing/2014/main" id="{E221AE05-C4B9-334C-A70F-AAFA2124F868}"/>
              </a:ext>
            </a:extLst>
          </p:cNvPr>
          <p:cNvGrpSpPr/>
          <p:nvPr/>
        </p:nvGrpSpPr>
        <p:grpSpPr>
          <a:xfrm>
            <a:off x="2340303" y="3320165"/>
            <a:ext cx="1443166" cy="2774314"/>
            <a:chOff x="2384181" y="3686768"/>
            <a:chExt cx="1092096" cy="2774314"/>
          </a:xfrm>
        </p:grpSpPr>
        <p:sp>
          <p:nvSpPr>
            <p:cNvPr id="182" name="Round Same Side Corner Rectangle 181">
              <a:extLst>
                <a:ext uri="{FF2B5EF4-FFF2-40B4-BE49-F238E27FC236}">
                  <a16:creationId xmlns:a16="http://schemas.microsoft.com/office/drawing/2014/main" id="{5418E3CC-9D12-4348-9576-1E50AA0B8D6A}"/>
                </a:ext>
              </a:extLst>
            </p:cNvPr>
            <p:cNvSpPr/>
            <p:nvPr/>
          </p:nvSpPr>
          <p:spPr>
            <a:xfrm>
              <a:off x="2530080" y="3686768"/>
              <a:ext cx="797817" cy="1193455"/>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53%</a:t>
              </a:r>
            </a:p>
          </p:txBody>
        </p:sp>
        <p:sp>
          <p:nvSpPr>
            <p:cNvPr id="183" name="TextBox 182">
              <a:extLst>
                <a:ext uri="{FF2B5EF4-FFF2-40B4-BE49-F238E27FC236}">
                  <a16:creationId xmlns:a16="http://schemas.microsoft.com/office/drawing/2014/main" id="{FA6B7A38-973D-D844-99E1-FFB7DA259F37}"/>
                </a:ext>
              </a:extLst>
            </p:cNvPr>
            <p:cNvSpPr txBox="1"/>
            <p:nvPr/>
          </p:nvSpPr>
          <p:spPr>
            <a:xfrm>
              <a:off x="2384181" y="5445419"/>
              <a:ext cx="1092096" cy="1015663"/>
            </a:xfrm>
            <a:prstGeom prst="rect">
              <a:avLst/>
            </a:prstGeom>
            <a:noFill/>
          </p:spPr>
          <p:txBody>
            <a:bodyPr wrap="square" rtlCol="0">
              <a:spAutoFit/>
            </a:bodyPr>
            <a:lstStyle/>
            <a:p>
              <a:pPr algn="ctr"/>
              <a:r>
                <a:rPr lang="en-CA" sz="1200" dirty="0"/>
                <a:t>Offers technological solutions to better meet banking needs</a:t>
              </a:r>
            </a:p>
          </p:txBody>
        </p:sp>
      </p:grpSp>
      <p:grpSp>
        <p:nvGrpSpPr>
          <p:cNvPr id="30" name="Group 29">
            <a:extLst>
              <a:ext uri="{FF2B5EF4-FFF2-40B4-BE49-F238E27FC236}">
                <a16:creationId xmlns:a16="http://schemas.microsoft.com/office/drawing/2014/main" id="{EE63650F-3EA5-F045-BC0C-F3B47166C232}"/>
              </a:ext>
            </a:extLst>
          </p:cNvPr>
          <p:cNvGrpSpPr/>
          <p:nvPr/>
        </p:nvGrpSpPr>
        <p:grpSpPr>
          <a:xfrm>
            <a:off x="5143046" y="3583662"/>
            <a:ext cx="1241488" cy="2150948"/>
            <a:chOff x="3600525" y="3950265"/>
            <a:chExt cx="939479" cy="2150948"/>
          </a:xfrm>
        </p:grpSpPr>
        <p:sp>
          <p:nvSpPr>
            <p:cNvPr id="187" name="Round Same Side Corner Rectangle 186">
              <a:extLst>
                <a:ext uri="{FF2B5EF4-FFF2-40B4-BE49-F238E27FC236}">
                  <a16:creationId xmlns:a16="http://schemas.microsoft.com/office/drawing/2014/main" id="{EEB27FED-314D-A74D-88D0-952464C7A879}"/>
                </a:ext>
              </a:extLst>
            </p:cNvPr>
            <p:cNvSpPr/>
            <p:nvPr/>
          </p:nvSpPr>
          <p:spPr>
            <a:xfrm>
              <a:off x="3682180" y="3950265"/>
              <a:ext cx="797817" cy="920062"/>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47%</a:t>
              </a:r>
            </a:p>
          </p:txBody>
        </p:sp>
        <p:sp>
          <p:nvSpPr>
            <p:cNvPr id="188" name="TextBox 187">
              <a:extLst>
                <a:ext uri="{FF2B5EF4-FFF2-40B4-BE49-F238E27FC236}">
                  <a16:creationId xmlns:a16="http://schemas.microsoft.com/office/drawing/2014/main" id="{F94C5638-70E2-5B48-86FD-540006E5FC13}"/>
                </a:ext>
              </a:extLst>
            </p:cNvPr>
            <p:cNvSpPr txBox="1"/>
            <p:nvPr/>
          </p:nvSpPr>
          <p:spPr>
            <a:xfrm>
              <a:off x="3600525" y="5454882"/>
              <a:ext cx="939479" cy="646331"/>
            </a:xfrm>
            <a:prstGeom prst="rect">
              <a:avLst/>
            </a:prstGeom>
            <a:noFill/>
          </p:spPr>
          <p:txBody>
            <a:bodyPr wrap="square" rtlCol="0">
              <a:spAutoFit/>
            </a:bodyPr>
            <a:lstStyle/>
            <a:p>
              <a:pPr algn="ctr"/>
              <a:r>
                <a:rPr lang="en-CA" sz="1200" dirty="0"/>
                <a:t>Helps me stay on top of industry trends</a:t>
              </a:r>
            </a:p>
          </p:txBody>
        </p:sp>
      </p:grpSp>
      <p:grpSp>
        <p:nvGrpSpPr>
          <p:cNvPr id="29" name="Group 28">
            <a:extLst>
              <a:ext uri="{FF2B5EF4-FFF2-40B4-BE49-F238E27FC236}">
                <a16:creationId xmlns:a16="http://schemas.microsoft.com/office/drawing/2014/main" id="{3C9091DD-35A4-E047-8A88-5D72A73748B4}"/>
              </a:ext>
            </a:extLst>
          </p:cNvPr>
          <p:cNvGrpSpPr/>
          <p:nvPr/>
        </p:nvGrpSpPr>
        <p:grpSpPr>
          <a:xfrm>
            <a:off x="3705016" y="3165956"/>
            <a:ext cx="1391742" cy="2928523"/>
            <a:chOff x="4757063" y="3523825"/>
            <a:chExt cx="1053181" cy="2928523"/>
          </a:xfrm>
        </p:grpSpPr>
        <p:sp>
          <p:nvSpPr>
            <p:cNvPr id="192" name="Round Same Side Corner Rectangle 191">
              <a:extLst>
                <a:ext uri="{FF2B5EF4-FFF2-40B4-BE49-F238E27FC236}">
                  <a16:creationId xmlns:a16="http://schemas.microsoft.com/office/drawing/2014/main" id="{5A0C0E05-E28E-DA45-A7F3-EE0E960A6101}"/>
                </a:ext>
              </a:extLst>
            </p:cNvPr>
            <p:cNvSpPr/>
            <p:nvPr/>
          </p:nvSpPr>
          <p:spPr>
            <a:xfrm>
              <a:off x="4892003" y="3523825"/>
              <a:ext cx="797817" cy="1346502"/>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54%</a:t>
              </a:r>
            </a:p>
          </p:txBody>
        </p:sp>
        <p:sp>
          <p:nvSpPr>
            <p:cNvPr id="193" name="TextBox 192">
              <a:extLst>
                <a:ext uri="{FF2B5EF4-FFF2-40B4-BE49-F238E27FC236}">
                  <a16:creationId xmlns:a16="http://schemas.microsoft.com/office/drawing/2014/main" id="{51EE3D8B-74C0-784D-B33B-6A85F9B8C452}"/>
                </a:ext>
              </a:extLst>
            </p:cNvPr>
            <p:cNvSpPr txBox="1"/>
            <p:nvPr/>
          </p:nvSpPr>
          <p:spPr>
            <a:xfrm>
              <a:off x="4757063" y="5436685"/>
              <a:ext cx="1053181" cy="1015663"/>
            </a:xfrm>
            <a:prstGeom prst="rect">
              <a:avLst/>
            </a:prstGeom>
            <a:noFill/>
          </p:spPr>
          <p:txBody>
            <a:bodyPr wrap="square" rtlCol="0">
              <a:spAutoFit/>
            </a:bodyPr>
            <a:lstStyle/>
            <a:p>
              <a:pPr algn="ctr"/>
              <a:r>
                <a:rPr lang="en-CA" sz="1200" dirty="0"/>
                <a:t>Offers innovative digital tools to help me manage my business's finances</a:t>
              </a:r>
            </a:p>
          </p:txBody>
        </p:sp>
      </p:grpSp>
      <p:grpSp>
        <p:nvGrpSpPr>
          <p:cNvPr id="27" name="Group 26">
            <a:extLst>
              <a:ext uri="{FF2B5EF4-FFF2-40B4-BE49-F238E27FC236}">
                <a16:creationId xmlns:a16="http://schemas.microsoft.com/office/drawing/2014/main" id="{B26845AD-4A4C-8147-BE90-70657C2019EC}"/>
              </a:ext>
            </a:extLst>
          </p:cNvPr>
          <p:cNvGrpSpPr/>
          <p:nvPr/>
        </p:nvGrpSpPr>
        <p:grpSpPr>
          <a:xfrm>
            <a:off x="6534177" y="3818263"/>
            <a:ext cx="1281239" cy="2460881"/>
            <a:chOff x="6197678" y="4184866"/>
            <a:chExt cx="969561" cy="2460881"/>
          </a:xfrm>
        </p:grpSpPr>
        <p:sp>
          <p:nvSpPr>
            <p:cNvPr id="197" name="Round Same Side Corner Rectangle 196">
              <a:extLst>
                <a:ext uri="{FF2B5EF4-FFF2-40B4-BE49-F238E27FC236}">
                  <a16:creationId xmlns:a16="http://schemas.microsoft.com/office/drawing/2014/main" id="{0AD92319-D02B-CD42-8CDC-5D2D42EC19B8}"/>
                </a:ext>
              </a:extLst>
            </p:cNvPr>
            <p:cNvSpPr/>
            <p:nvPr/>
          </p:nvSpPr>
          <p:spPr>
            <a:xfrm>
              <a:off x="6283550" y="4184866"/>
              <a:ext cx="797817" cy="695357"/>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41%</a:t>
              </a:r>
            </a:p>
          </p:txBody>
        </p:sp>
        <p:sp>
          <p:nvSpPr>
            <p:cNvPr id="198" name="TextBox 197">
              <a:extLst>
                <a:ext uri="{FF2B5EF4-FFF2-40B4-BE49-F238E27FC236}">
                  <a16:creationId xmlns:a16="http://schemas.microsoft.com/office/drawing/2014/main" id="{E08DEFF9-CAF6-3242-9EA7-7AB276B28A8F}"/>
                </a:ext>
              </a:extLst>
            </p:cNvPr>
            <p:cNvSpPr txBox="1"/>
            <p:nvPr/>
          </p:nvSpPr>
          <p:spPr>
            <a:xfrm>
              <a:off x="6197678" y="5445418"/>
              <a:ext cx="969561" cy="1200329"/>
            </a:xfrm>
            <a:prstGeom prst="rect">
              <a:avLst/>
            </a:prstGeom>
            <a:noFill/>
          </p:spPr>
          <p:txBody>
            <a:bodyPr wrap="square" rtlCol="0">
              <a:spAutoFit/>
            </a:bodyPr>
            <a:lstStyle/>
            <a:p>
              <a:pPr algn="ctr"/>
              <a:r>
                <a:rPr lang="en-CA" sz="1200" dirty="0"/>
                <a:t>Offers banking solutions that are different from what I can get at other banks</a:t>
              </a:r>
            </a:p>
          </p:txBody>
        </p:sp>
      </p:grpSp>
      <p:sp>
        <p:nvSpPr>
          <p:cNvPr id="211" name="Round Same Side Corner Rectangle 210">
            <a:extLst>
              <a:ext uri="{FF2B5EF4-FFF2-40B4-BE49-F238E27FC236}">
                <a16:creationId xmlns:a16="http://schemas.microsoft.com/office/drawing/2014/main" id="{1BECD3E8-0EFC-C84D-90D9-6865DF76DAC8}"/>
              </a:ext>
            </a:extLst>
          </p:cNvPr>
          <p:cNvSpPr/>
          <p:nvPr/>
        </p:nvSpPr>
        <p:spPr>
          <a:xfrm>
            <a:off x="477600" y="3155585"/>
            <a:ext cx="480716" cy="532695"/>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r>
              <a:rPr lang="en-CA" sz="1200" dirty="0">
                <a:solidFill>
                  <a:schemeClr val="tx1"/>
                </a:solidFill>
                <a:latin typeface="Arial" charset="0"/>
                <a:ea typeface="Arial" charset="0"/>
                <a:cs typeface="Arial" charset="0"/>
              </a:rPr>
              <a:t>Top Two</a:t>
            </a:r>
          </a:p>
        </p:txBody>
      </p:sp>
      <p:grpSp>
        <p:nvGrpSpPr>
          <p:cNvPr id="216" name="Group 215">
            <a:extLst>
              <a:ext uri="{FF2B5EF4-FFF2-40B4-BE49-F238E27FC236}">
                <a16:creationId xmlns:a16="http://schemas.microsoft.com/office/drawing/2014/main" id="{0D618134-EA12-C249-A995-57EB5170E1B0}"/>
              </a:ext>
            </a:extLst>
          </p:cNvPr>
          <p:cNvGrpSpPr/>
          <p:nvPr/>
        </p:nvGrpSpPr>
        <p:grpSpPr>
          <a:xfrm>
            <a:off x="396320" y="3139771"/>
            <a:ext cx="7609759" cy="1365114"/>
            <a:chOff x="396321" y="3506374"/>
            <a:chExt cx="7401600" cy="1365114"/>
          </a:xfrm>
        </p:grpSpPr>
        <p:cxnSp>
          <p:nvCxnSpPr>
            <p:cNvPr id="209" name="Straight Connector 208">
              <a:extLst>
                <a:ext uri="{FF2B5EF4-FFF2-40B4-BE49-F238E27FC236}">
                  <a16:creationId xmlns:a16="http://schemas.microsoft.com/office/drawing/2014/main" id="{4BB9A941-6CA1-F24B-8002-8DC5293B7739}"/>
                </a:ext>
              </a:extLst>
            </p:cNvPr>
            <p:cNvCxnSpPr>
              <a:cxnSpLocks/>
            </p:cNvCxnSpPr>
            <p:nvPr/>
          </p:nvCxnSpPr>
          <p:spPr>
            <a:xfrm>
              <a:off x="396321" y="4871488"/>
              <a:ext cx="7401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B555509-10EE-F442-84B9-83527B67280C}"/>
                </a:ext>
              </a:extLst>
            </p:cNvPr>
            <p:cNvCxnSpPr>
              <a:cxnSpLocks/>
            </p:cNvCxnSpPr>
            <p:nvPr/>
          </p:nvCxnSpPr>
          <p:spPr>
            <a:xfrm>
              <a:off x="396321" y="3506374"/>
              <a:ext cx="7401600" cy="27400"/>
            </a:xfrm>
            <a:prstGeom prst="line">
              <a:avLst/>
            </a:prstGeom>
            <a:ln w="19050">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1E0CEBFE-1BB6-471E-82FB-727FE9A88E9E}"/>
              </a:ext>
            </a:extLst>
          </p:cNvPr>
          <p:cNvSpPr/>
          <p:nvPr/>
        </p:nvSpPr>
        <p:spPr>
          <a:xfrm>
            <a:off x="8215359" y="3356728"/>
            <a:ext cx="3668710" cy="1200329"/>
          </a:xfrm>
          <a:prstGeom prst="rect">
            <a:avLst/>
          </a:prstGeom>
        </p:spPr>
        <p:txBody>
          <a:bodyPr wrap="square" anchor="t">
            <a:spAutoFit/>
          </a:bodyPr>
          <a:lstStyle/>
          <a:p>
            <a:r>
              <a:rPr lang="en-CA" sz="1800" dirty="0"/>
              <a:t>SBOs feel that their FIs offer </a:t>
            </a:r>
            <a:r>
              <a:rPr lang="en-CA" sz="1800" b="1" dirty="0"/>
              <a:t>solid products</a:t>
            </a:r>
            <a:r>
              <a:rPr lang="en-CA" sz="1800" dirty="0"/>
              <a:t> and services, but opportunity to differentiate still remains. </a:t>
            </a:r>
          </a:p>
        </p:txBody>
      </p:sp>
      <p:sp>
        <p:nvSpPr>
          <p:cNvPr id="38" name="Round Same Side Corner Rectangle 210">
            <a:extLst>
              <a:ext uri="{FF2B5EF4-FFF2-40B4-BE49-F238E27FC236}">
                <a16:creationId xmlns:a16="http://schemas.microsoft.com/office/drawing/2014/main" id="{A3B3C13B-ADDC-4775-81B1-2ADD708076F6}"/>
              </a:ext>
            </a:extLst>
          </p:cNvPr>
          <p:cNvSpPr/>
          <p:nvPr/>
        </p:nvSpPr>
        <p:spPr>
          <a:xfrm>
            <a:off x="477599" y="4461825"/>
            <a:ext cx="480716" cy="532695"/>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r>
              <a:rPr lang="en-CA" sz="1200" dirty="0">
                <a:solidFill>
                  <a:schemeClr val="tx1"/>
                </a:solidFill>
                <a:latin typeface="Arial" charset="0"/>
                <a:ea typeface="Arial" charset="0"/>
                <a:cs typeface="Arial" charset="0"/>
              </a:rPr>
              <a:t>6 or below</a:t>
            </a:r>
          </a:p>
        </p:txBody>
      </p:sp>
    </p:spTree>
    <p:extLst>
      <p:ext uri="{BB962C8B-B14F-4D97-AF65-F5344CB8AC3E}">
        <p14:creationId xmlns:p14="http://schemas.microsoft.com/office/powerpoint/2010/main" val="3506425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B5F76DD5-97C7-D749-91B1-359EA5F0DBBD}"/>
              </a:ext>
            </a:extLst>
          </p:cNvPr>
          <p:cNvGrpSpPr/>
          <p:nvPr/>
        </p:nvGrpSpPr>
        <p:grpSpPr>
          <a:xfrm>
            <a:off x="839537" y="3159774"/>
            <a:ext cx="1276883" cy="2234508"/>
            <a:chOff x="947135" y="3667306"/>
            <a:chExt cx="1144138" cy="2234508"/>
          </a:xfrm>
        </p:grpSpPr>
        <p:sp>
          <p:nvSpPr>
            <p:cNvPr id="169" name="Round Same Side Corner Rectangle 168">
              <a:extLst>
                <a:ext uri="{FF2B5EF4-FFF2-40B4-BE49-F238E27FC236}">
                  <a16:creationId xmlns:a16="http://schemas.microsoft.com/office/drawing/2014/main" id="{AF57EB00-BA4F-924D-AB36-0E65A833A919}"/>
                </a:ext>
              </a:extLst>
            </p:cNvPr>
            <p:cNvSpPr/>
            <p:nvPr/>
          </p:nvSpPr>
          <p:spPr>
            <a:xfrm>
              <a:off x="1189029" y="3667306"/>
              <a:ext cx="660348" cy="1223025"/>
            </a:xfrm>
            <a:prstGeom prst="round2SameRect">
              <a:avLst>
                <a:gd name="adj1" fmla="val 13559"/>
                <a:gd name="adj2" fmla="val 0"/>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65%</a:t>
              </a:r>
            </a:p>
          </p:txBody>
        </p:sp>
        <p:sp>
          <p:nvSpPr>
            <p:cNvPr id="170" name="TextBox 169">
              <a:extLst>
                <a:ext uri="{FF2B5EF4-FFF2-40B4-BE49-F238E27FC236}">
                  <a16:creationId xmlns:a16="http://schemas.microsoft.com/office/drawing/2014/main" id="{8B42009F-5E53-5543-905F-F736C88489A8}"/>
                </a:ext>
              </a:extLst>
            </p:cNvPr>
            <p:cNvSpPr txBox="1"/>
            <p:nvPr/>
          </p:nvSpPr>
          <p:spPr>
            <a:xfrm>
              <a:off x="947135" y="5070817"/>
              <a:ext cx="1144138" cy="830997"/>
            </a:xfrm>
            <a:prstGeom prst="rect">
              <a:avLst/>
            </a:prstGeom>
            <a:noFill/>
          </p:spPr>
          <p:txBody>
            <a:bodyPr wrap="square" rtlCol="0" anchor="t">
              <a:spAutoFit/>
            </a:bodyPr>
            <a:lstStyle/>
            <a:p>
              <a:pPr algn="ctr"/>
              <a:r>
                <a:rPr lang="en-CA" sz="1200" b="1"/>
                <a:t>Overall </a:t>
              </a:r>
              <a:endParaRPr lang="en-CA" sz="1200" b="1">
                <a:cs typeface="Arial"/>
              </a:endParaRPr>
            </a:p>
            <a:p>
              <a:pPr algn="ctr"/>
              <a:r>
                <a:rPr lang="en-CA" sz="1200" b="1"/>
                <a:t>online </a:t>
              </a:r>
              <a:endParaRPr lang="en-CA" sz="1200" b="1">
                <a:cs typeface="Arial"/>
              </a:endParaRPr>
            </a:p>
            <a:p>
              <a:pPr algn="ctr"/>
              <a:r>
                <a:rPr lang="en-CA" sz="1200" b="1"/>
                <a:t>banking experience</a:t>
              </a:r>
              <a:endParaRPr lang="en-CA" sz="1200" b="1">
                <a:cs typeface="Arial"/>
              </a:endParaRPr>
            </a:p>
          </p:txBody>
        </p:sp>
      </p:grpSp>
      <p:grpSp>
        <p:nvGrpSpPr>
          <p:cNvPr id="83" name="Group 82">
            <a:extLst>
              <a:ext uri="{FF2B5EF4-FFF2-40B4-BE49-F238E27FC236}">
                <a16:creationId xmlns:a16="http://schemas.microsoft.com/office/drawing/2014/main" id="{7ADD46BB-625C-D741-8FF5-3510DEAF33C2}"/>
              </a:ext>
            </a:extLst>
          </p:cNvPr>
          <p:cNvGrpSpPr/>
          <p:nvPr/>
        </p:nvGrpSpPr>
        <p:grpSpPr>
          <a:xfrm>
            <a:off x="1818131" y="3263042"/>
            <a:ext cx="1276884" cy="2131240"/>
            <a:chOff x="947135" y="3770574"/>
            <a:chExt cx="1144138" cy="2131240"/>
          </a:xfrm>
        </p:grpSpPr>
        <p:sp>
          <p:nvSpPr>
            <p:cNvPr id="84" name="Round Same Side Corner Rectangle 83">
              <a:extLst>
                <a:ext uri="{FF2B5EF4-FFF2-40B4-BE49-F238E27FC236}">
                  <a16:creationId xmlns:a16="http://schemas.microsoft.com/office/drawing/2014/main" id="{6BFA263D-0BAA-9F48-941A-EB004AD12585}"/>
                </a:ext>
              </a:extLst>
            </p:cNvPr>
            <p:cNvSpPr/>
            <p:nvPr/>
          </p:nvSpPr>
          <p:spPr>
            <a:xfrm>
              <a:off x="1206763" y="3770574"/>
              <a:ext cx="624879" cy="1114624"/>
            </a:xfrm>
            <a:prstGeom prst="round2SameRect">
              <a:avLst>
                <a:gd name="adj1" fmla="val 13559"/>
                <a:gd name="adj2" fmla="val 0"/>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dirty="0">
                  <a:latin typeface="Arial"/>
                  <a:ea typeface="Arial" charset="0"/>
                  <a:cs typeface="Arial"/>
                </a:rPr>
                <a:t>63%</a:t>
              </a:r>
            </a:p>
          </p:txBody>
        </p:sp>
        <p:sp>
          <p:nvSpPr>
            <p:cNvPr id="85" name="TextBox 84">
              <a:extLst>
                <a:ext uri="{FF2B5EF4-FFF2-40B4-BE49-F238E27FC236}">
                  <a16:creationId xmlns:a16="http://schemas.microsoft.com/office/drawing/2014/main" id="{8D098DF5-2ADA-1740-B491-B3B785093A63}"/>
                </a:ext>
              </a:extLst>
            </p:cNvPr>
            <p:cNvSpPr txBox="1"/>
            <p:nvPr/>
          </p:nvSpPr>
          <p:spPr>
            <a:xfrm>
              <a:off x="947135" y="5070817"/>
              <a:ext cx="1144138" cy="830997"/>
            </a:xfrm>
            <a:prstGeom prst="rect">
              <a:avLst/>
            </a:prstGeom>
            <a:noFill/>
          </p:spPr>
          <p:txBody>
            <a:bodyPr wrap="square" rtlCol="0" anchor="t">
              <a:spAutoFit/>
            </a:bodyPr>
            <a:lstStyle/>
            <a:p>
              <a:pPr algn="ctr"/>
              <a:r>
                <a:rPr lang="en-CA" sz="1200" b="1"/>
                <a:t>Overall </a:t>
              </a:r>
              <a:endParaRPr lang="en-CA" sz="1200" b="1">
                <a:cs typeface="Arial"/>
              </a:endParaRPr>
            </a:p>
            <a:p>
              <a:pPr algn="ctr"/>
              <a:r>
                <a:rPr lang="en-CA" sz="1200" b="1"/>
                <a:t>mobile </a:t>
              </a:r>
              <a:endParaRPr lang="en-CA" sz="1200" b="1">
                <a:cs typeface="Arial"/>
              </a:endParaRPr>
            </a:p>
            <a:p>
              <a:pPr algn="ctr"/>
              <a:r>
                <a:rPr lang="en-CA" sz="1200" b="1"/>
                <a:t>banking experience</a:t>
              </a:r>
              <a:endParaRPr lang="en-CA" sz="1200" b="1">
                <a:cs typeface="Arial"/>
              </a:endParaRPr>
            </a:p>
          </p:txBody>
        </p:sp>
      </p:grpSp>
      <p:grpSp>
        <p:nvGrpSpPr>
          <p:cNvPr id="172" name="Group 171">
            <a:extLst>
              <a:ext uri="{FF2B5EF4-FFF2-40B4-BE49-F238E27FC236}">
                <a16:creationId xmlns:a16="http://schemas.microsoft.com/office/drawing/2014/main" id="{4BFCCAE0-4AEB-AF4E-8294-F87C7747B8D1}"/>
              </a:ext>
            </a:extLst>
          </p:cNvPr>
          <p:cNvGrpSpPr/>
          <p:nvPr/>
        </p:nvGrpSpPr>
        <p:grpSpPr>
          <a:xfrm>
            <a:off x="6711099" y="3620152"/>
            <a:ext cx="1276884" cy="2143462"/>
            <a:chOff x="947135" y="4127684"/>
            <a:chExt cx="1144138" cy="2143462"/>
          </a:xfrm>
        </p:grpSpPr>
        <p:sp>
          <p:nvSpPr>
            <p:cNvPr id="173" name="Round Same Side Corner Rectangle 172">
              <a:extLst>
                <a:ext uri="{FF2B5EF4-FFF2-40B4-BE49-F238E27FC236}">
                  <a16:creationId xmlns:a16="http://schemas.microsoft.com/office/drawing/2014/main" id="{36763CE1-8C66-6545-B0A5-1D5E29912E93}"/>
                </a:ext>
              </a:extLst>
            </p:cNvPr>
            <p:cNvSpPr/>
            <p:nvPr/>
          </p:nvSpPr>
          <p:spPr>
            <a:xfrm>
              <a:off x="1215630" y="4127684"/>
              <a:ext cx="633746" cy="762646"/>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56%</a:t>
              </a:r>
            </a:p>
          </p:txBody>
        </p:sp>
        <p:sp>
          <p:nvSpPr>
            <p:cNvPr id="174" name="TextBox 173">
              <a:extLst>
                <a:ext uri="{FF2B5EF4-FFF2-40B4-BE49-F238E27FC236}">
                  <a16:creationId xmlns:a16="http://schemas.microsoft.com/office/drawing/2014/main" id="{C8993EB8-D2FB-8941-B63B-C926A61E3DA0}"/>
                </a:ext>
              </a:extLst>
            </p:cNvPr>
            <p:cNvSpPr txBox="1"/>
            <p:nvPr/>
          </p:nvSpPr>
          <p:spPr>
            <a:xfrm>
              <a:off x="947135" y="5070817"/>
              <a:ext cx="1144138" cy="1200329"/>
            </a:xfrm>
            <a:prstGeom prst="rect">
              <a:avLst/>
            </a:prstGeom>
            <a:noFill/>
          </p:spPr>
          <p:txBody>
            <a:bodyPr wrap="square" rtlCol="0">
              <a:spAutoFit/>
            </a:bodyPr>
            <a:lstStyle/>
            <a:p>
              <a:pPr algn="ctr"/>
              <a:r>
                <a:rPr lang="en-CA" sz="1200"/>
                <a:t>Ease of </a:t>
              </a:r>
            </a:p>
            <a:p>
              <a:pPr algn="ctr"/>
              <a:r>
                <a:rPr lang="en-CA" sz="1200"/>
                <a:t>setting up new products / services </a:t>
              </a:r>
            </a:p>
            <a:p>
              <a:pPr algn="ctr"/>
              <a:r>
                <a:rPr lang="en-CA" sz="1200"/>
                <a:t>with the </a:t>
              </a:r>
            </a:p>
            <a:p>
              <a:pPr algn="ctr"/>
              <a:r>
                <a:rPr lang="en-CA" sz="1200"/>
                <a:t>bank </a:t>
              </a:r>
            </a:p>
          </p:txBody>
        </p:sp>
      </p:grpSp>
      <p:grpSp>
        <p:nvGrpSpPr>
          <p:cNvPr id="176" name="Group 175">
            <a:extLst>
              <a:ext uri="{FF2B5EF4-FFF2-40B4-BE49-F238E27FC236}">
                <a16:creationId xmlns:a16="http://schemas.microsoft.com/office/drawing/2014/main" id="{A930FC71-4CD8-EB4C-9452-89370A9FE5DC}"/>
              </a:ext>
            </a:extLst>
          </p:cNvPr>
          <p:cNvGrpSpPr/>
          <p:nvPr/>
        </p:nvGrpSpPr>
        <p:grpSpPr>
          <a:xfrm>
            <a:off x="5732507" y="3616952"/>
            <a:ext cx="1276883" cy="2146662"/>
            <a:chOff x="947135" y="4124484"/>
            <a:chExt cx="1144138" cy="2146662"/>
          </a:xfrm>
        </p:grpSpPr>
        <p:sp>
          <p:nvSpPr>
            <p:cNvPr id="177" name="Round Same Side Corner Rectangle 176">
              <a:extLst>
                <a:ext uri="{FF2B5EF4-FFF2-40B4-BE49-F238E27FC236}">
                  <a16:creationId xmlns:a16="http://schemas.microsoft.com/office/drawing/2014/main" id="{C0BF6198-52B7-F543-8B3C-5421F6EE3126}"/>
                </a:ext>
              </a:extLst>
            </p:cNvPr>
            <p:cNvSpPr/>
            <p:nvPr/>
          </p:nvSpPr>
          <p:spPr>
            <a:xfrm>
              <a:off x="1189029" y="4124484"/>
              <a:ext cx="660348" cy="765846"/>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56%</a:t>
              </a:r>
            </a:p>
          </p:txBody>
        </p:sp>
        <p:sp>
          <p:nvSpPr>
            <p:cNvPr id="178" name="TextBox 177">
              <a:extLst>
                <a:ext uri="{FF2B5EF4-FFF2-40B4-BE49-F238E27FC236}">
                  <a16:creationId xmlns:a16="http://schemas.microsoft.com/office/drawing/2014/main" id="{A215CCC3-6002-5141-8160-E2C392FCA7C4}"/>
                </a:ext>
              </a:extLst>
            </p:cNvPr>
            <p:cNvSpPr txBox="1"/>
            <p:nvPr/>
          </p:nvSpPr>
          <p:spPr>
            <a:xfrm>
              <a:off x="947135" y="5070817"/>
              <a:ext cx="1144138" cy="1200329"/>
            </a:xfrm>
            <a:prstGeom prst="rect">
              <a:avLst/>
            </a:prstGeom>
            <a:noFill/>
          </p:spPr>
          <p:txBody>
            <a:bodyPr wrap="square" rtlCol="0">
              <a:spAutoFit/>
            </a:bodyPr>
            <a:lstStyle/>
            <a:p>
              <a:pPr algn="ctr"/>
              <a:r>
                <a:rPr lang="en-CA" sz="1200"/>
                <a:t>Visual </a:t>
              </a:r>
            </a:p>
            <a:p>
              <a:pPr algn="ctr"/>
              <a:r>
                <a:rPr lang="en-CA" sz="1200"/>
                <a:t>appeal of </a:t>
              </a:r>
            </a:p>
            <a:p>
              <a:pPr algn="ctr"/>
              <a:r>
                <a:rPr lang="en-CA" sz="1200"/>
                <a:t>digital </a:t>
              </a:r>
            </a:p>
            <a:p>
              <a:pPr algn="ctr"/>
              <a:r>
                <a:rPr lang="en-CA" sz="1200"/>
                <a:t>channels (mobile, laptop, desktop) </a:t>
              </a:r>
            </a:p>
          </p:txBody>
        </p:sp>
      </p:grpSp>
      <p:grpSp>
        <p:nvGrpSpPr>
          <p:cNvPr id="180" name="Group 179">
            <a:extLst>
              <a:ext uri="{FF2B5EF4-FFF2-40B4-BE49-F238E27FC236}">
                <a16:creationId xmlns:a16="http://schemas.microsoft.com/office/drawing/2014/main" id="{A2A1C8E9-8121-284D-9064-5CC971E6BF6B}"/>
              </a:ext>
            </a:extLst>
          </p:cNvPr>
          <p:cNvGrpSpPr/>
          <p:nvPr/>
        </p:nvGrpSpPr>
        <p:grpSpPr>
          <a:xfrm>
            <a:off x="2796725" y="3403512"/>
            <a:ext cx="1276883" cy="2544768"/>
            <a:chOff x="947135" y="3911044"/>
            <a:chExt cx="1144138" cy="2544768"/>
          </a:xfrm>
        </p:grpSpPr>
        <p:sp>
          <p:nvSpPr>
            <p:cNvPr id="181" name="Round Same Side Corner Rectangle 180">
              <a:extLst>
                <a:ext uri="{FF2B5EF4-FFF2-40B4-BE49-F238E27FC236}">
                  <a16:creationId xmlns:a16="http://schemas.microsoft.com/office/drawing/2014/main" id="{F727F6B9-A6C7-4344-BE87-6227EEBB4291}"/>
                </a:ext>
              </a:extLst>
            </p:cNvPr>
            <p:cNvSpPr/>
            <p:nvPr/>
          </p:nvSpPr>
          <p:spPr>
            <a:xfrm>
              <a:off x="1180162" y="3911044"/>
              <a:ext cx="651480" cy="974154"/>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60%</a:t>
              </a:r>
            </a:p>
          </p:txBody>
        </p:sp>
        <p:sp>
          <p:nvSpPr>
            <p:cNvPr id="182" name="TextBox 181">
              <a:extLst>
                <a:ext uri="{FF2B5EF4-FFF2-40B4-BE49-F238E27FC236}">
                  <a16:creationId xmlns:a16="http://schemas.microsoft.com/office/drawing/2014/main" id="{F67EA7A0-D4E1-7541-99AB-E50DCB6A5CF7}"/>
                </a:ext>
              </a:extLst>
            </p:cNvPr>
            <p:cNvSpPr txBox="1"/>
            <p:nvPr/>
          </p:nvSpPr>
          <p:spPr>
            <a:xfrm>
              <a:off x="947135" y="5070817"/>
              <a:ext cx="1144138" cy="1384995"/>
            </a:xfrm>
            <a:prstGeom prst="rect">
              <a:avLst/>
            </a:prstGeom>
            <a:noFill/>
          </p:spPr>
          <p:txBody>
            <a:bodyPr wrap="square" rtlCol="0">
              <a:spAutoFit/>
            </a:bodyPr>
            <a:lstStyle/>
            <a:p>
              <a:pPr algn="ctr"/>
              <a:r>
                <a:rPr lang="en-CA" sz="1200"/>
                <a:t>Ability to manage </a:t>
              </a:r>
            </a:p>
            <a:p>
              <a:pPr algn="ctr"/>
              <a:r>
                <a:rPr lang="en-CA" sz="1200"/>
                <a:t>all your </a:t>
              </a:r>
            </a:p>
            <a:p>
              <a:pPr algn="ctr"/>
              <a:r>
                <a:rPr lang="en-CA" sz="1200"/>
                <a:t>business banking</a:t>
              </a:r>
            </a:p>
            <a:p>
              <a:pPr algn="ctr"/>
              <a:r>
                <a:rPr lang="en-CA" sz="1200"/>
                <a:t>using digital channels</a:t>
              </a:r>
            </a:p>
          </p:txBody>
        </p:sp>
      </p:grpSp>
      <p:grpSp>
        <p:nvGrpSpPr>
          <p:cNvPr id="184" name="Group 183">
            <a:extLst>
              <a:ext uri="{FF2B5EF4-FFF2-40B4-BE49-F238E27FC236}">
                <a16:creationId xmlns:a16="http://schemas.microsoft.com/office/drawing/2014/main" id="{80C78BE4-5C9E-464F-99CC-209A3705B0CD}"/>
              </a:ext>
            </a:extLst>
          </p:cNvPr>
          <p:cNvGrpSpPr/>
          <p:nvPr/>
        </p:nvGrpSpPr>
        <p:grpSpPr>
          <a:xfrm>
            <a:off x="3775319" y="3476735"/>
            <a:ext cx="1276883" cy="2471545"/>
            <a:chOff x="947135" y="3984267"/>
            <a:chExt cx="1144138" cy="2471545"/>
          </a:xfrm>
        </p:grpSpPr>
        <p:sp>
          <p:nvSpPr>
            <p:cNvPr id="185" name="Round Same Side Corner Rectangle 184">
              <a:extLst>
                <a:ext uri="{FF2B5EF4-FFF2-40B4-BE49-F238E27FC236}">
                  <a16:creationId xmlns:a16="http://schemas.microsoft.com/office/drawing/2014/main" id="{C5BF5498-579A-724C-8562-748C4C823506}"/>
                </a:ext>
              </a:extLst>
            </p:cNvPr>
            <p:cNvSpPr/>
            <p:nvPr/>
          </p:nvSpPr>
          <p:spPr>
            <a:xfrm>
              <a:off x="1189029" y="3984267"/>
              <a:ext cx="660348" cy="906064"/>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59%</a:t>
              </a:r>
            </a:p>
          </p:txBody>
        </p:sp>
        <p:sp>
          <p:nvSpPr>
            <p:cNvPr id="186" name="TextBox 185">
              <a:extLst>
                <a:ext uri="{FF2B5EF4-FFF2-40B4-BE49-F238E27FC236}">
                  <a16:creationId xmlns:a16="http://schemas.microsoft.com/office/drawing/2014/main" id="{9A1A1CF0-85BE-6642-81DE-4C2FD11650E4}"/>
                </a:ext>
              </a:extLst>
            </p:cNvPr>
            <p:cNvSpPr txBox="1"/>
            <p:nvPr/>
          </p:nvSpPr>
          <p:spPr>
            <a:xfrm>
              <a:off x="947135" y="5070817"/>
              <a:ext cx="1144138" cy="1384995"/>
            </a:xfrm>
            <a:prstGeom prst="rect">
              <a:avLst/>
            </a:prstGeom>
            <a:noFill/>
          </p:spPr>
          <p:txBody>
            <a:bodyPr wrap="square" rtlCol="0">
              <a:spAutoFit/>
            </a:bodyPr>
            <a:lstStyle/>
            <a:p>
              <a:pPr algn="ctr"/>
              <a:r>
                <a:rPr lang="en-CA" sz="1200"/>
                <a:t>Time it </a:t>
              </a:r>
            </a:p>
            <a:p>
              <a:pPr algn="ctr"/>
              <a:r>
                <a:rPr lang="en-CA" sz="1200"/>
                <a:t>takes to accomplish what you set out to do on digital </a:t>
              </a:r>
            </a:p>
            <a:p>
              <a:pPr algn="ctr"/>
              <a:r>
                <a:rPr lang="en-CA" sz="1200"/>
                <a:t>channels</a:t>
              </a:r>
            </a:p>
          </p:txBody>
        </p:sp>
      </p:grpSp>
      <p:grpSp>
        <p:nvGrpSpPr>
          <p:cNvPr id="188" name="Group 187">
            <a:extLst>
              <a:ext uri="{FF2B5EF4-FFF2-40B4-BE49-F238E27FC236}">
                <a16:creationId xmlns:a16="http://schemas.microsoft.com/office/drawing/2014/main" id="{387A6BFA-FDF2-ED45-8735-3683C9C7B342}"/>
              </a:ext>
            </a:extLst>
          </p:cNvPr>
          <p:cNvGrpSpPr/>
          <p:nvPr/>
        </p:nvGrpSpPr>
        <p:grpSpPr>
          <a:xfrm>
            <a:off x="4753914" y="3402330"/>
            <a:ext cx="1276885" cy="2545950"/>
            <a:chOff x="947135" y="3909862"/>
            <a:chExt cx="1144138" cy="2545950"/>
          </a:xfrm>
        </p:grpSpPr>
        <p:sp>
          <p:nvSpPr>
            <p:cNvPr id="189" name="Round Same Side Corner Rectangle 188">
              <a:extLst>
                <a:ext uri="{FF2B5EF4-FFF2-40B4-BE49-F238E27FC236}">
                  <a16:creationId xmlns:a16="http://schemas.microsoft.com/office/drawing/2014/main" id="{B6E77E40-F5A6-6446-8933-3A131373B150}"/>
                </a:ext>
              </a:extLst>
            </p:cNvPr>
            <p:cNvSpPr/>
            <p:nvPr/>
          </p:nvSpPr>
          <p:spPr>
            <a:xfrm>
              <a:off x="1189029" y="3909862"/>
              <a:ext cx="642613" cy="975336"/>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60%</a:t>
              </a:r>
            </a:p>
          </p:txBody>
        </p:sp>
        <p:sp>
          <p:nvSpPr>
            <p:cNvPr id="190" name="TextBox 189">
              <a:extLst>
                <a:ext uri="{FF2B5EF4-FFF2-40B4-BE49-F238E27FC236}">
                  <a16:creationId xmlns:a16="http://schemas.microsoft.com/office/drawing/2014/main" id="{6438E7AC-784D-7B46-AD0C-AEC0E9F7EFE7}"/>
                </a:ext>
              </a:extLst>
            </p:cNvPr>
            <p:cNvSpPr txBox="1"/>
            <p:nvPr/>
          </p:nvSpPr>
          <p:spPr>
            <a:xfrm>
              <a:off x="947135" y="5070817"/>
              <a:ext cx="1144138" cy="1384995"/>
            </a:xfrm>
            <a:prstGeom prst="rect">
              <a:avLst/>
            </a:prstGeom>
            <a:noFill/>
          </p:spPr>
          <p:txBody>
            <a:bodyPr wrap="square" rtlCol="0" anchor="t">
              <a:spAutoFit/>
            </a:bodyPr>
            <a:lstStyle/>
            <a:p>
              <a:pPr algn="ctr"/>
              <a:r>
                <a:rPr lang="en-CA" sz="1200"/>
                <a:t>Ability to fully accomplish what you </a:t>
              </a:r>
            </a:p>
            <a:p>
              <a:pPr algn="ctr"/>
              <a:r>
                <a:rPr lang="en-CA" sz="1200"/>
                <a:t>set out to </a:t>
              </a:r>
            </a:p>
            <a:p>
              <a:pPr algn="ctr"/>
              <a:r>
                <a:rPr lang="en-CA" sz="1200"/>
                <a:t>do using </a:t>
              </a:r>
            </a:p>
            <a:p>
              <a:pPr algn="ctr"/>
              <a:r>
                <a:rPr lang="en-CA" sz="1200"/>
                <a:t>digital </a:t>
              </a:r>
            </a:p>
            <a:p>
              <a:pPr algn="ctr"/>
              <a:r>
                <a:rPr lang="en-CA" sz="1200"/>
                <a:t>channels</a:t>
              </a:r>
            </a:p>
          </p:txBody>
        </p:sp>
      </p:gr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12</a:t>
            </a:fld>
            <a:endParaRPr lang="en-CA"/>
          </a:p>
        </p:txBody>
      </p:sp>
      <p:sp>
        <p:nvSpPr>
          <p:cNvPr id="82" name="Rectangle 81">
            <a:extLst>
              <a:ext uri="{FF2B5EF4-FFF2-40B4-BE49-F238E27FC236}">
                <a16:creationId xmlns:a16="http://schemas.microsoft.com/office/drawing/2014/main" id="{28C7007E-F116-5943-AABC-5EDF98072FCF}"/>
              </a:ext>
            </a:extLst>
          </p:cNvPr>
          <p:cNvSpPr/>
          <p:nvPr/>
        </p:nvSpPr>
        <p:spPr>
          <a:xfrm>
            <a:off x="8094289" y="3024882"/>
            <a:ext cx="3991609" cy="2446824"/>
          </a:xfrm>
          <a:prstGeom prst="rect">
            <a:avLst/>
          </a:prstGeom>
        </p:spPr>
        <p:txBody>
          <a:bodyPr wrap="square" lIns="91440" tIns="45720" rIns="91440" bIns="45720" anchor="t">
            <a:spAutoFit/>
          </a:bodyPr>
          <a:lstStyle/>
          <a:p>
            <a:r>
              <a:rPr lang="en-CA" sz="1700" dirty="0"/>
              <a:t>SBOs </a:t>
            </a:r>
            <a:r>
              <a:rPr lang="en-CA" sz="1700" b="1" dirty="0"/>
              <a:t>are relatively satisfied</a:t>
            </a:r>
            <a:r>
              <a:rPr lang="en-CA" sz="1700" dirty="0"/>
              <a:t> with their banks’ digital offerings, but there may be opportunities to </a:t>
            </a:r>
            <a:r>
              <a:rPr lang="en-CA" sz="1700" b="1" dirty="0"/>
              <a:t>improve new product setup and visual appeal.</a:t>
            </a:r>
            <a:r>
              <a:rPr lang="en-CA" sz="1700" b="1" dirty="0">
                <a:solidFill>
                  <a:schemeClr val="accent6">
                    <a:lumMod val="40000"/>
                    <a:lumOff val="60000"/>
                  </a:schemeClr>
                </a:solidFill>
              </a:rPr>
              <a:t> </a:t>
            </a:r>
          </a:p>
          <a:p>
            <a:endParaRPr lang="en-CA" sz="1700" dirty="0"/>
          </a:p>
          <a:p>
            <a:r>
              <a:rPr lang="en-CA" sz="1700" dirty="0"/>
              <a:t>As digital channels have become more important in 2020, banks should ensure their digital setup can serve even less digitally-savvy small businesses. </a:t>
            </a:r>
            <a:endParaRPr lang="en-US" sz="1700" dirty="0"/>
          </a:p>
        </p:txBody>
      </p:sp>
      <p:sp>
        <p:nvSpPr>
          <p:cNvPr id="110" name="Round Same Side Corner Rectangle 109">
            <a:extLst>
              <a:ext uri="{FF2B5EF4-FFF2-40B4-BE49-F238E27FC236}">
                <a16:creationId xmlns:a16="http://schemas.microsoft.com/office/drawing/2014/main" id="{9B2AE461-803F-BB4E-A2E2-E3B2459A8289}"/>
              </a:ext>
            </a:extLst>
          </p:cNvPr>
          <p:cNvSpPr/>
          <p:nvPr/>
        </p:nvSpPr>
        <p:spPr>
          <a:xfrm>
            <a:off x="477600" y="3037599"/>
            <a:ext cx="480716" cy="532695"/>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r>
              <a:rPr lang="en-CA" sz="1200">
                <a:solidFill>
                  <a:schemeClr val="tx1"/>
                </a:solidFill>
                <a:latin typeface="Arial" charset="0"/>
                <a:ea typeface="Arial" charset="0"/>
                <a:cs typeface="Arial" charset="0"/>
              </a:rPr>
              <a:t>Top Two</a:t>
            </a:r>
          </a:p>
        </p:txBody>
      </p:sp>
      <p:grpSp>
        <p:nvGrpSpPr>
          <p:cNvPr id="141" name="Group 140">
            <a:extLst>
              <a:ext uri="{FF2B5EF4-FFF2-40B4-BE49-F238E27FC236}">
                <a16:creationId xmlns:a16="http://schemas.microsoft.com/office/drawing/2014/main" id="{FFA1F1A6-7B87-5F4C-9201-57B8CD1DB5E2}"/>
              </a:ext>
            </a:extLst>
          </p:cNvPr>
          <p:cNvGrpSpPr/>
          <p:nvPr/>
        </p:nvGrpSpPr>
        <p:grpSpPr>
          <a:xfrm>
            <a:off x="396320" y="3021785"/>
            <a:ext cx="7609759" cy="1355970"/>
            <a:chOff x="396321" y="3506374"/>
            <a:chExt cx="7401600" cy="1355970"/>
          </a:xfrm>
        </p:grpSpPr>
        <p:cxnSp>
          <p:nvCxnSpPr>
            <p:cNvPr id="142" name="Straight Connector 141">
              <a:extLst>
                <a:ext uri="{FF2B5EF4-FFF2-40B4-BE49-F238E27FC236}">
                  <a16:creationId xmlns:a16="http://schemas.microsoft.com/office/drawing/2014/main" id="{626DF0FC-F717-C14E-953C-4CED979EC319}"/>
                </a:ext>
              </a:extLst>
            </p:cNvPr>
            <p:cNvCxnSpPr>
              <a:cxnSpLocks/>
            </p:cNvCxnSpPr>
            <p:nvPr/>
          </p:nvCxnSpPr>
          <p:spPr>
            <a:xfrm>
              <a:off x="396321" y="4862344"/>
              <a:ext cx="7401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AA1A1B09-AC27-8C4E-B256-AE62E07FD674}"/>
                </a:ext>
              </a:extLst>
            </p:cNvPr>
            <p:cNvCxnSpPr>
              <a:cxnSpLocks/>
            </p:cNvCxnSpPr>
            <p:nvPr/>
          </p:nvCxnSpPr>
          <p:spPr>
            <a:xfrm>
              <a:off x="396321" y="3506374"/>
              <a:ext cx="7401600" cy="27400"/>
            </a:xfrm>
            <a:prstGeom prst="line">
              <a:avLst/>
            </a:prstGeom>
            <a:ln w="19050">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92" name="Picture 191" descr="A person using a computer&#10;&#10;Description automatically generated">
            <a:extLst>
              <a:ext uri="{FF2B5EF4-FFF2-40B4-BE49-F238E27FC236}">
                <a16:creationId xmlns:a16="http://schemas.microsoft.com/office/drawing/2014/main" id="{A7A799E2-D0FA-6840-B278-0887AE5761B2}"/>
              </a:ext>
            </a:extLst>
          </p:cNvPr>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96319" y="685383"/>
            <a:ext cx="11420710" cy="2225300"/>
          </a:xfrm>
          <a:custGeom>
            <a:avLst/>
            <a:gdLst>
              <a:gd name="connsiteX0" fmla="*/ 0 w 11420710"/>
              <a:gd name="connsiteY0" fmla="*/ 0 h 2225300"/>
              <a:gd name="connsiteX1" fmla="*/ 11420710 w 11420710"/>
              <a:gd name="connsiteY1" fmla="*/ 0 h 2225300"/>
              <a:gd name="connsiteX2" fmla="*/ 11420710 w 11420710"/>
              <a:gd name="connsiteY2" fmla="*/ 2225300 h 2225300"/>
              <a:gd name="connsiteX3" fmla="*/ 0 w 11420710"/>
              <a:gd name="connsiteY3" fmla="*/ 2225300 h 2225300"/>
            </a:gdLst>
            <a:ahLst/>
            <a:cxnLst>
              <a:cxn ang="0">
                <a:pos x="connsiteX0" y="connsiteY0"/>
              </a:cxn>
              <a:cxn ang="0">
                <a:pos x="connsiteX1" y="connsiteY1"/>
              </a:cxn>
              <a:cxn ang="0">
                <a:pos x="connsiteX2" y="connsiteY2"/>
              </a:cxn>
              <a:cxn ang="0">
                <a:pos x="connsiteX3" y="connsiteY3"/>
              </a:cxn>
            </a:cxnLst>
            <a:rect l="l" t="t" r="r" b="b"/>
            <a:pathLst>
              <a:path w="11420710" h="2225300">
                <a:moveTo>
                  <a:pt x="0" y="0"/>
                </a:moveTo>
                <a:lnTo>
                  <a:pt x="11420710" y="0"/>
                </a:lnTo>
                <a:lnTo>
                  <a:pt x="11420710" y="2225300"/>
                </a:lnTo>
                <a:lnTo>
                  <a:pt x="0" y="2225300"/>
                </a:lnTo>
                <a:close/>
              </a:path>
            </a:pathLst>
          </a:custGeom>
        </p:spPr>
      </p:pic>
      <p:sp>
        <p:nvSpPr>
          <p:cNvPr id="193" name="Title 5">
            <a:extLst>
              <a:ext uri="{FF2B5EF4-FFF2-40B4-BE49-F238E27FC236}">
                <a16:creationId xmlns:a16="http://schemas.microsoft.com/office/drawing/2014/main" id="{B3E49C78-86E0-5E4F-B8C7-9F7518523B1B}"/>
              </a:ext>
            </a:extLst>
          </p:cNvPr>
          <p:cNvSpPr>
            <a:spLocks noGrp="1"/>
          </p:cNvSpPr>
          <p:nvPr>
            <p:ph type="title"/>
          </p:nvPr>
        </p:nvSpPr>
        <p:spPr>
          <a:xfrm>
            <a:off x="432000" y="139799"/>
            <a:ext cx="11246358" cy="576064"/>
          </a:xfrm>
        </p:spPr>
        <p:txBody>
          <a:bodyPr lIns="0" anchor="t"/>
          <a:lstStyle/>
          <a:p>
            <a:r>
              <a:rPr lang="en-US" dirty="0">
                <a:latin typeface="Arial"/>
                <a:cs typeface="Arial"/>
              </a:rPr>
              <a:t>User experience – relative satisfaction, with opportunities </a:t>
            </a:r>
            <a:endParaRPr lang="en-CA" dirty="0"/>
          </a:p>
        </p:txBody>
      </p:sp>
    </p:spTree>
    <p:extLst>
      <p:ext uri="{BB962C8B-B14F-4D97-AF65-F5344CB8AC3E}">
        <p14:creationId xmlns:p14="http://schemas.microsoft.com/office/powerpoint/2010/main" val="2909081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176">
            <a:extLst>
              <a:ext uri="{FF2B5EF4-FFF2-40B4-BE49-F238E27FC236}">
                <a16:creationId xmlns:a16="http://schemas.microsoft.com/office/drawing/2014/main" id="{EF2418C4-0257-47FE-AB72-9678C8D8453A}"/>
              </a:ext>
            </a:extLst>
          </p:cNvPr>
          <p:cNvSpPr/>
          <p:nvPr/>
        </p:nvSpPr>
        <p:spPr>
          <a:xfrm rot="10800000">
            <a:off x="1001502" y="4567201"/>
            <a:ext cx="733516" cy="282682"/>
          </a:xfrm>
          <a:prstGeom prst="round2SameRect">
            <a:avLst>
              <a:gd name="adj1" fmla="val 13559"/>
              <a:gd name="adj2" fmla="val 0"/>
            </a:avLst>
          </a:prstGeom>
          <a:solidFill>
            <a:schemeClr val="accent3">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12%</a:t>
            </a:r>
          </a:p>
        </p:txBody>
      </p:sp>
      <p:sp>
        <p:nvSpPr>
          <p:cNvPr id="48" name="Round Same Side Corner Rectangle 176">
            <a:extLst>
              <a:ext uri="{FF2B5EF4-FFF2-40B4-BE49-F238E27FC236}">
                <a16:creationId xmlns:a16="http://schemas.microsoft.com/office/drawing/2014/main" id="{E9888FF8-893F-47C6-AE9B-0F15CCE8033C}"/>
              </a:ext>
            </a:extLst>
          </p:cNvPr>
          <p:cNvSpPr/>
          <p:nvPr/>
        </p:nvSpPr>
        <p:spPr>
          <a:xfrm rot="10800000">
            <a:off x="1880708" y="4567201"/>
            <a:ext cx="733516" cy="334050"/>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14%</a:t>
            </a:r>
          </a:p>
        </p:txBody>
      </p:sp>
      <p:sp>
        <p:nvSpPr>
          <p:cNvPr id="49" name="Round Same Side Corner Rectangle 176">
            <a:extLst>
              <a:ext uri="{FF2B5EF4-FFF2-40B4-BE49-F238E27FC236}">
                <a16:creationId xmlns:a16="http://schemas.microsoft.com/office/drawing/2014/main" id="{D9323687-67C1-44CF-8BDA-BEE0274079A3}"/>
              </a:ext>
            </a:extLst>
          </p:cNvPr>
          <p:cNvSpPr/>
          <p:nvPr/>
        </p:nvSpPr>
        <p:spPr>
          <a:xfrm rot="10800000">
            <a:off x="2749567" y="4567201"/>
            <a:ext cx="733516" cy="282682"/>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12%</a:t>
            </a:r>
          </a:p>
        </p:txBody>
      </p:sp>
      <p:sp>
        <p:nvSpPr>
          <p:cNvPr id="50" name="Round Same Side Corner Rectangle 176">
            <a:extLst>
              <a:ext uri="{FF2B5EF4-FFF2-40B4-BE49-F238E27FC236}">
                <a16:creationId xmlns:a16="http://schemas.microsoft.com/office/drawing/2014/main" id="{84348128-4236-4645-81B1-DDBEF3043299}"/>
              </a:ext>
            </a:extLst>
          </p:cNvPr>
          <p:cNvSpPr/>
          <p:nvPr/>
        </p:nvSpPr>
        <p:spPr>
          <a:xfrm rot="10800000">
            <a:off x="3628771" y="4567200"/>
            <a:ext cx="733516" cy="329983"/>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15%</a:t>
            </a:r>
          </a:p>
        </p:txBody>
      </p:sp>
      <p:sp>
        <p:nvSpPr>
          <p:cNvPr id="51" name="Round Same Side Corner Rectangle 176">
            <a:extLst>
              <a:ext uri="{FF2B5EF4-FFF2-40B4-BE49-F238E27FC236}">
                <a16:creationId xmlns:a16="http://schemas.microsoft.com/office/drawing/2014/main" id="{889AB969-7007-41D0-865F-E5330AD10E95}"/>
              </a:ext>
            </a:extLst>
          </p:cNvPr>
          <p:cNvSpPr/>
          <p:nvPr/>
        </p:nvSpPr>
        <p:spPr>
          <a:xfrm rot="10800000">
            <a:off x="4506251" y="4567201"/>
            <a:ext cx="733516" cy="345748"/>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18%</a:t>
            </a:r>
          </a:p>
        </p:txBody>
      </p:sp>
      <p:sp>
        <p:nvSpPr>
          <p:cNvPr id="52" name="Round Same Side Corner Rectangle 176">
            <a:extLst>
              <a:ext uri="{FF2B5EF4-FFF2-40B4-BE49-F238E27FC236}">
                <a16:creationId xmlns:a16="http://schemas.microsoft.com/office/drawing/2014/main" id="{C19A5C4D-8F8D-4DB3-BAE3-B98960589C73}"/>
              </a:ext>
            </a:extLst>
          </p:cNvPr>
          <p:cNvSpPr/>
          <p:nvPr/>
        </p:nvSpPr>
        <p:spPr>
          <a:xfrm rot="10800000">
            <a:off x="5383730" y="4567201"/>
            <a:ext cx="733516" cy="282682"/>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13%</a:t>
            </a:r>
          </a:p>
        </p:txBody>
      </p:sp>
      <p:sp>
        <p:nvSpPr>
          <p:cNvPr id="53" name="Round Same Side Corner Rectangle 176">
            <a:extLst>
              <a:ext uri="{FF2B5EF4-FFF2-40B4-BE49-F238E27FC236}">
                <a16:creationId xmlns:a16="http://schemas.microsoft.com/office/drawing/2014/main" id="{7F57FCF8-DD4A-42EA-B0F7-65FD57687C08}"/>
              </a:ext>
            </a:extLst>
          </p:cNvPr>
          <p:cNvSpPr/>
          <p:nvPr/>
        </p:nvSpPr>
        <p:spPr>
          <a:xfrm rot="10800000">
            <a:off x="6261208" y="4567200"/>
            <a:ext cx="733516" cy="324727"/>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17%</a:t>
            </a:r>
          </a:p>
        </p:txBody>
      </p:sp>
      <p:sp>
        <p:nvSpPr>
          <p:cNvPr id="54" name="Round Same Side Corner Rectangle 176">
            <a:extLst>
              <a:ext uri="{FF2B5EF4-FFF2-40B4-BE49-F238E27FC236}">
                <a16:creationId xmlns:a16="http://schemas.microsoft.com/office/drawing/2014/main" id="{ABDFEAE6-E087-4D4F-97E2-91C55B4E9B09}"/>
              </a:ext>
            </a:extLst>
          </p:cNvPr>
          <p:cNvSpPr/>
          <p:nvPr/>
        </p:nvSpPr>
        <p:spPr>
          <a:xfrm rot="10800000">
            <a:off x="7154436" y="4567201"/>
            <a:ext cx="733516" cy="345748"/>
          </a:xfrm>
          <a:prstGeom prst="round2SameRect">
            <a:avLst>
              <a:gd name="adj1" fmla="val 13559"/>
              <a:gd name="adj2" fmla="val 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rtlCol="0" anchor="t">
            <a:scene3d>
              <a:camera prst="orthographicFront">
                <a:rot lat="0" lon="0" rev="10800000"/>
              </a:camera>
              <a:lightRig rig="threePt" dir="t"/>
            </a:scene3d>
          </a:bodyPr>
          <a:lstStyle/>
          <a:p>
            <a:pPr algn="ctr"/>
            <a:r>
              <a:rPr lang="en-CA" sz="1400" dirty="0">
                <a:latin typeface="Arial"/>
                <a:ea typeface="Arial" charset="0"/>
                <a:cs typeface="Arial"/>
              </a:rPr>
              <a:t>18%</a:t>
            </a:r>
          </a:p>
        </p:txBody>
      </p:sp>
      <p:grpSp>
        <p:nvGrpSpPr>
          <p:cNvPr id="226" name="Group 225">
            <a:extLst>
              <a:ext uri="{FF2B5EF4-FFF2-40B4-BE49-F238E27FC236}">
                <a16:creationId xmlns:a16="http://schemas.microsoft.com/office/drawing/2014/main" id="{2A01BD90-F6E3-9D4F-9B3B-831133CFA5AA}"/>
              </a:ext>
            </a:extLst>
          </p:cNvPr>
          <p:cNvGrpSpPr/>
          <p:nvPr/>
        </p:nvGrpSpPr>
        <p:grpSpPr>
          <a:xfrm>
            <a:off x="731545" y="3379474"/>
            <a:ext cx="1276883" cy="2587944"/>
            <a:chOff x="947135" y="3702599"/>
            <a:chExt cx="1144138" cy="2587944"/>
          </a:xfrm>
        </p:grpSpPr>
        <p:sp>
          <p:nvSpPr>
            <p:cNvPr id="227" name="Round Same Side Corner Rectangle 226">
              <a:extLst>
                <a:ext uri="{FF2B5EF4-FFF2-40B4-BE49-F238E27FC236}">
                  <a16:creationId xmlns:a16="http://schemas.microsoft.com/office/drawing/2014/main" id="{E285DDC2-30A5-374F-B9F1-365F3B4E942B}"/>
                </a:ext>
              </a:extLst>
            </p:cNvPr>
            <p:cNvSpPr/>
            <p:nvPr/>
          </p:nvSpPr>
          <p:spPr>
            <a:xfrm>
              <a:off x="1189029" y="3702599"/>
              <a:ext cx="660348" cy="1182600"/>
            </a:xfrm>
            <a:prstGeom prst="round2SameRect">
              <a:avLst>
                <a:gd name="adj1" fmla="val 13559"/>
                <a:gd name="adj2" fmla="val 0"/>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62%</a:t>
              </a:r>
            </a:p>
          </p:txBody>
        </p:sp>
        <p:sp>
          <p:nvSpPr>
            <p:cNvPr id="228" name="TextBox 227">
              <a:extLst>
                <a:ext uri="{FF2B5EF4-FFF2-40B4-BE49-F238E27FC236}">
                  <a16:creationId xmlns:a16="http://schemas.microsoft.com/office/drawing/2014/main" id="{787E28E6-FDC5-9643-909A-1E6335A0D3D3}"/>
                </a:ext>
              </a:extLst>
            </p:cNvPr>
            <p:cNvSpPr txBox="1"/>
            <p:nvPr/>
          </p:nvSpPr>
          <p:spPr>
            <a:xfrm>
              <a:off x="947135" y="5459546"/>
              <a:ext cx="1144138" cy="830997"/>
            </a:xfrm>
            <a:prstGeom prst="rect">
              <a:avLst/>
            </a:prstGeom>
            <a:noFill/>
          </p:spPr>
          <p:txBody>
            <a:bodyPr wrap="square" rtlCol="0" anchor="t">
              <a:spAutoFit/>
            </a:bodyPr>
            <a:lstStyle/>
            <a:p>
              <a:pPr algn="ctr"/>
              <a:r>
                <a:rPr lang="en-CA" sz="1200" b="1" dirty="0"/>
                <a:t>Overall customer service experience</a:t>
              </a:r>
            </a:p>
          </p:txBody>
        </p:sp>
      </p:grpSp>
      <p:grpSp>
        <p:nvGrpSpPr>
          <p:cNvPr id="230" name="Group 229">
            <a:extLst>
              <a:ext uri="{FF2B5EF4-FFF2-40B4-BE49-F238E27FC236}">
                <a16:creationId xmlns:a16="http://schemas.microsoft.com/office/drawing/2014/main" id="{3204E215-1AAD-FD4B-B3D7-F3AC482F95B5}"/>
              </a:ext>
            </a:extLst>
          </p:cNvPr>
          <p:cNvGrpSpPr/>
          <p:nvPr/>
        </p:nvGrpSpPr>
        <p:grpSpPr>
          <a:xfrm>
            <a:off x="6834405" y="3891316"/>
            <a:ext cx="1341764" cy="2449983"/>
            <a:chOff x="905357" y="4214441"/>
            <a:chExt cx="1202274" cy="2449983"/>
          </a:xfrm>
        </p:grpSpPr>
        <p:sp>
          <p:nvSpPr>
            <p:cNvPr id="231" name="Round Same Side Corner Rectangle 230">
              <a:extLst>
                <a:ext uri="{FF2B5EF4-FFF2-40B4-BE49-F238E27FC236}">
                  <a16:creationId xmlns:a16="http://schemas.microsoft.com/office/drawing/2014/main" id="{235AFC36-6FBD-CC4E-B0D0-D9A177D18D02}"/>
                </a:ext>
              </a:extLst>
            </p:cNvPr>
            <p:cNvSpPr/>
            <p:nvPr/>
          </p:nvSpPr>
          <p:spPr>
            <a:xfrm>
              <a:off x="1189029" y="4214441"/>
              <a:ext cx="660348" cy="670757"/>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dirty="0">
                  <a:latin typeface="Arial"/>
                  <a:ea typeface="Arial" charset="0"/>
                  <a:cs typeface="Arial"/>
                </a:rPr>
                <a:t>54%</a:t>
              </a:r>
            </a:p>
          </p:txBody>
        </p:sp>
        <p:sp>
          <p:nvSpPr>
            <p:cNvPr id="232" name="TextBox 231">
              <a:extLst>
                <a:ext uri="{FF2B5EF4-FFF2-40B4-BE49-F238E27FC236}">
                  <a16:creationId xmlns:a16="http://schemas.microsoft.com/office/drawing/2014/main" id="{203A6B55-E23B-1B4C-AB24-3E3F0A34119B}"/>
                </a:ext>
              </a:extLst>
            </p:cNvPr>
            <p:cNvSpPr txBox="1"/>
            <p:nvPr/>
          </p:nvSpPr>
          <p:spPr>
            <a:xfrm>
              <a:off x="905357" y="5464095"/>
              <a:ext cx="1202274" cy="1200329"/>
            </a:xfrm>
            <a:prstGeom prst="rect">
              <a:avLst/>
            </a:prstGeom>
            <a:noFill/>
          </p:spPr>
          <p:txBody>
            <a:bodyPr wrap="square" rtlCol="0">
              <a:spAutoFit/>
            </a:bodyPr>
            <a:lstStyle/>
            <a:p>
              <a:pPr algn="ctr"/>
              <a:r>
                <a:rPr lang="en-CA" sz="1200" dirty="0"/>
                <a:t>Provides proactive </a:t>
              </a:r>
            </a:p>
            <a:p>
              <a:pPr algn="ctr"/>
              <a:r>
                <a:rPr lang="en-CA" sz="1200" dirty="0"/>
                <a:t>&amp; relevant comm.</a:t>
              </a:r>
            </a:p>
            <a:p>
              <a:pPr algn="ctr"/>
              <a:r>
                <a:rPr lang="en-CA" sz="1200" dirty="0"/>
                <a:t>that keep me informed </a:t>
              </a:r>
            </a:p>
          </p:txBody>
        </p:sp>
      </p:grpSp>
      <p:grpSp>
        <p:nvGrpSpPr>
          <p:cNvPr id="234" name="Group 233">
            <a:extLst>
              <a:ext uri="{FF2B5EF4-FFF2-40B4-BE49-F238E27FC236}">
                <a16:creationId xmlns:a16="http://schemas.microsoft.com/office/drawing/2014/main" id="{B4F47740-0769-E445-8EA7-CEDB7BEEE7F6}"/>
              </a:ext>
            </a:extLst>
          </p:cNvPr>
          <p:cNvGrpSpPr/>
          <p:nvPr/>
        </p:nvGrpSpPr>
        <p:grpSpPr>
          <a:xfrm>
            <a:off x="4234569" y="3782102"/>
            <a:ext cx="1276883" cy="2180769"/>
            <a:chOff x="947135" y="4105227"/>
            <a:chExt cx="1144138" cy="2180769"/>
          </a:xfrm>
        </p:grpSpPr>
        <p:sp>
          <p:nvSpPr>
            <p:cNvPr id="235" name="Round Same Side Corner Rectangle 234">
              <a:extLst>
                <a:ext uri="{FF2B5EF4-FFF2-40B4-BE49-F238E27FC236}">
                  <a16:creationId xmlns:a16="http://schemas.microsoft.com/office/drawing/2014/main" id="{D7FEAE54-ADE4-974F-AC9E-D3A4143FC648}"/>
                </a:ext>
              </a:extLst>
            </p:cNvPr>
            <p:cNvSpPr/>
            <p:nvPr/>
          </p:nvSpPr>
          <p:spPr>
            <a:xfrm>
              <a:off x="1189029" y="4105227"/>
              <a:ext cx="660348" cy="785103"/>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56%</a:t>
              </a:r>
            </a:p>
          </p:txBody>
        </p:sp>
        <p:sp>
          <p:nvSpPr>
            <p:cNvPr id="236" name="TextBox 235">
              <a:extLst>
                <a:ext uri="{FF2B5EF4-FFF2-40B4-BE49-F238E27FC236}">
                  <a16:creationId xmlns:a16="http://schemas.microsoft.com/office/drawing/2014/main" id="{F93F11E3-B6E4-274B-A493-7412EE6D33BC}"/>
                </a:ext>
              </a:extLst>
            </p:cNvPr>
            <p:cNvSpPr txBox="1"/>
            <p:nvPr/>
          </p:nvSpPr>
          <p:spPr>
            <a:xfrm>
              <a:off x="947135" y="5454999"/>
              <a:ext cx="1144138" cy="830997"/>
            </a:xfrm>
            <a:prstGeom prst="rect">
              <a:avLst/>
            </a:prstGeom>
            <a:noFill/>
          </p:spPr>
          <p:txBody>
            <a:bodyPr wrap="square" rtlCol="0">
              <a:spAutoFit/>
            </a:bodyPr>
            <a:lstStyle/>
            <a:p>
              <a:pPr algn="ctr"/>
              <a:r>
                <a:rPr lang="en-CA" sz="1200" dirty="0"/>
                <a:t>Helps me achieve </a:t>
              </a:r>
            </a:p>
            <a:p>
              <a:pPr algn="ctr"/>
              <a:r>
                <a:rPr lang="en-CA" sz="1200" dirty="0"/>
                <a:t>my </a:t>
              </a:r>
            </a:p>
            <a:p>
              <a:pPr algn="ctr"/>
              <a:r>
                <a:rPr lang="en-CA" sz="1200" dirty="0"/>
                <a:t>goals</a:t>
              </a:r>
            </a:p>
          </p:txBody>
        </p:sp>
      </p:grpSp>
      <p:grpSp>
        <p:nvGrpSpPr>
          <p:cNvPr id="238" name="Group 237">
            <a:extLst>
              <a:ext uri="{FF2B5EF4-FFF2-40B4-BE49-F238E27FC236}">
                <a16:creationId xmlns:a16="http://schemas.microsoft.com/office/drawing/2014/main" id="{1664C5B3-74DE-C948-9B1C-C1B228529ADC}"/>
              </a:ext>
            </a:extLst>
          </p:cNvPr>
          <p:cNvGrpSpPr/>
          <p:nvPr/>
        </p:nvGrpSpPr>
        <p:grpSpPr>
          <a:xfrm>
            <a:off x="5986081" y="3802104"/>
            <a:ext cx="1276883" cy="1989748"/>
            <a:chOff x="947135" y="4125229"/>
            <a:chExt cx="1144138" cy="1989748"/>
          </a:xfrm>
        </p:grpSpPr>
        <p:sp>
          <p:nvSpPr>
            <p:cNvPr id="239" name="Round Same Side Corner Rectangle 238">
              <a:extLst>
                <a:ext uri="{FF2B5EF4-FFF2-40B4-BE49-F238E27FC236}">
                  <a16:creationId xmlns:a16="http://schemas.microsoft.com/office/drawing/2014/main" id="{F3EE46F5-9193-DB40-AE5E-51FBF09FF36F}"/>
                </a:ext>
              </a:extLst>
            </p:cNvPr>
            <p:cNvSpPr/>
            <p:nvPr/>
          </p:nvSpPr>
          <p:spPr>
            <a:xfrm>
              <a:off x="1189029" y="4125229"/>
              <a:ext cx="660348" cy="765100"/>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56%</a:t>
              </a:r>
            </a:p>
          </p:txBody>
        </p:sp>
        <p:sp>
          <p:nvSpPr>
            <p:cNvPr id="240" name="TextBox 239">
              <a:extLst>
                <a:ext uri="{FF2B5EF4-FFF2-40B4-BE49-F238E27FC236}">
                  <a16:creationId xmlns:a16="http://schemas.microsoft.com/office/drawing/2014/main" id="{355F6523-2169-FD46-85A6-591EC4B248BD}"/>
                </a:ext>
              </a:extLst>
            </p:cNvPr>
            <p:cNvSpPr txBox="1"/>
            <p:nvPr/>
          </p:nvSpPr>
          <p:spPr>
            <a:xfrm>
              <a:off x="947135" y="5468646"/>
              <a:ext cx="1144138" cy="646331"/>
            </a:xfrm>
            <a:prstGeom prst="rect">
              <a:avLst/>
            </a:prstGeom>
            <a:noFill/>
          </p:spPr>
          <p:txBody>
            <a:bodyPr wrap="square" rtlCol="0">
              <a:spAutoFit/>
            </a:bodyPr>
            <a:lstStyle/>
            <a:p>
              <a:pPr algn="ctr"/>
              <a:r>
                <a:rPr lang="en-CA" sz="1200" dirty="0"/>
                <a:t>Acts in </a:t>
              </a:r>
            </a:p>
            <a:p>
              <a:pPr algn="ctr"/>
              <a:r>
                <a:rPr lang="en-CA" sz="1200" dirty="0"/>
                <a:t>my best </a:t>
              </a:r>
            </a:p>
            <a:p>
              <a:pPr algn="ctr"/>
              <a:r>
                <a:rPr lang="en-CA" sz="1200" dirty="0"/>
                <a:t>interest </a:t>
              </a:r>
            </a:p>
          </p:txBody>
        </p:sp>
      </p:grpSp>
      <p:grpSp>
        <p:nvGrpSpPr>
          <p:cNvPr id="242" name="Group 241">
            <a:extLst>
              <a:ext uri="{FF2B5EF4-FFF2-40B4-BE49-F238E27FC236}">
                <a16:creationId xmlns:a16="http://schemas.microsoft.com/office/drawing/2014/main" id="{E2F599F9-2BF3-344F-B98B-9DD6F7A60068}"/>
              </a:ext>
            </a:extLst>
          </p:cNvPr>
          <p:cNvGrpSpPr/>
          <p:nvPr/>
        </p:nvGrpSpPr>
        <p:grpSpPr>
          <a:xfrm>
            <a:off x="2483057" y="3241555"/>
            <a:ext cx="1276883" cy="2725864"/>
            <a:chOff x="947135" y="3564680"/>
            <a:chExt cx="1144138" cy="2725864"/>
          </a:xfrm>
        </p:grpSpPr>
        <p:sp>
          <p:nvSpPr>
            <p:cNvPr id="243" name="Round Same Side Corner Rectangle 242">
              <a:extLst>
                <a:ext uri="{FF2B5EF4-FFF2-40B4-BE49-F238E27FC236}">
                  <a16:creationId xmlns:a16="http://schemas.microsoft.com/office/drawing/2014/main" id="{952B88DF-97CB-044D-892D-70A4B8A29978}"/>
                </a:ext>
              </a:extLst>
            </p:cNvPr>
            <p:cNvSpPr/>
            <p:nvPr/>
          </p:nvSpPr>
          <p:spPr>
            <a:xfrm>
              <a:off x="1189029" y="3564680"/>
              <a:ext cx="660348" cy="1320518"/>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dirty="0">
                  <a:latin typeface="Arial"/>
                  <a:ea typeface="Arial" charset="0"/>
                  <a:cs typeface="Arial"/>
                </a:rPr>
                <a:t>65%</a:t>
              </a:r>
            </a:p>
          </p:txBody>
        </p:sp>
        <p:sp>
          <p:nvSpPr>
            <p:cNvPr id="244" name="TextBox 243">
              <a:extLst>
                <a:ext uri="{FF2B5EF4-FFF2-40B4-BE49-F238E27FC236}">
                  <a16:creationId xmlns:a16="http://schemas.microsoft.com/office/drawing/2014/main" id="{F90272CF-40E2-604B-954C-CC92D48BEF13}"/>
                </a:ext>
              </a:extLst>
            </p:cNvPr>
            <p:cNvSpPr txBox="1"/>
            <p:nvPr/>
          </p:nvSpPr>
          <p:spPr>
            <a:xfrm>
              <a:off x="947135" y="5459547"/>
              <a:ext cx="1144138" cy="830997"/>
            </a:xfrm>
            <a:prstGeom prst="rect">
              <a:avLst/>
            </a:prstGeom>
            <a:noFill/>
          </p:spPr>
          <p:txBody>
            <a:bodyPr wrap="square" rtlCol="0">
              <a:spAutoFit/>
            </a:bodyPr>
            <a:lstStyle/>
            <a:p>
              <a:pPr algn="ctr"/>
              <a:r>
                <a:rPr lang="en-CA" sz="1200" dirty="0"/>
                <a:t>Friendliness </a:t>
              </a:r>
            </a:p>
            <a:p>
              <a:pPr algn="ctr"/>
              <a:r>
                <a:rPr lang="en-CA" sz="1200" dirty="0"/>
                <a:t>of the </a:t>
              </a:r>
            </a:p>
            <a:p>
              <a:pPr algn="ctr"/>
              <a:r>
                <a:rPr lang="en-CA" sz="1200" dirty="0"/>
                <a:t>banking </a:t>
              </a:r>
            </a:p>
            <a:p>
              <a:pPr algn="ctr"/>
              <a:r>
                <a:rPr lang="en-CA" sz="1200" dirty="0"/>
                <a:t>staff </a:t>
              </a:r>
            </a:p>
          </p:txBody>
        </p:sp>
      </p:grpSp>
      <p:grpSp>
        <p:nvGrpSpPr>
          <p:cNvPr id="246" name="Group 245">
            <a:extLst>
              <a:ext uri="{FF2B5EF4-FFF2-40B4-BE49-F238E27FC236}">
                <a16:creationId xmlns:a16="http://schemas.microsoft.com/office/drawing/2014/main" id="{C8D68E56-E351-B44A-9634-687BAE7666E9}"/>
              </a:ext>
            </a:extLst>
          </p:cNvPr>
          <p:cNvGrpSpPr/>
          <p:nvPr/>
        </p:nvGrpSpPr>
        <p:grpSpPr>
          <a:xfrm>
            <a:off x="1607301" y="3437118"/>
            <a:ext cx="1276883" cy="2345639"/>
            <a:chOff x="947135" y="3760243"/>
            <a:chExt cx="1144138" cy="2345639"/>
          </a:xfrm>
        </p:grpSpPr>
        <p:sp>
          <p:nvSpPr>
            <p:cNvPr id="247" name="Round Same Side Corner Rectangle 246">
              <a:extLst>
                <a:ext uri="{FF2B5EF4-FFF2-40B4-BE49-F238E27FC236}">
                  <a16:creationId xmlns:a16="http://schemas.microsoft.com/office/drawing/2014/main" id="{CE00C1C6-6D88-C946-A3FE-8CE52B20E3FB}"/>
                </a:ext>
              </a:extLst>
            </p:cNvPr>
            <p:cNvSpPr/>
            <p:nvPr/>
          </p:nvSpPr>
          <p:spPr>
            <a:xfrm>
              <a:off x="1189029" y="3760243"/>
              <a:ext cx="660348" cy="1130088"/>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60%</a:t>
              </a:r>
            </a:p>
          </p:txBody>
        </p:sp>
        <p:sp>
          <p:nvSpPr>
            <p:cNvPr id="248" name="TextBox 247">
              <a:extLst>
                <a:ext uri="{FF2B5EF4-FFF2-40B4-BE49-F238E27FC236}">
                  <a16:creationId xmlns:a16="http://schemas.microsoft.com/office/drawing/2014/main" id="{72EC2AB9-6583-B743-8DEB-96CC8E443C52}"/>
                </a:ext>
              </a:extLst>
            </p:cNvPr>
            <p:cNvSpPr txBox="1"/>
            <p:nvPr/>
          </p:nvSpPr>
          <p:spPr>
            <a:xfrm>
              <a:off x="947135" y="5459551"/>
              <a:ext cx="1144138" cy="646331"/>
            </a:xfrm>
            <a:prstGeom prst="rect">
              <a:avLst/>
            </a:prstGeom>
            <a:noFill/>
          </p:spPr>
          <p:txBody>
            <a:bodyPr wrap="square" rtlCol="0">
              <a:spAutoFit/>
            </a:bodyPr>
            <a:lstStyle/>
            <a:p>
              <a:pPr algn="ctr"/>
              <a:r>
                <a:rPr lang="en-CA" sz="1200" dirty="0"/>
                <a:t>Meets </a:t>
              </a:r>
            </a:p>
            <a:p>
              <a:pPr algn="ctr"/>
              <a:r>
                <a:rPr lang="en-CA" sz="1200" dirty="0"/>
                <a:t>my expectations</a:t>
              </a:r>
            </a:p>
          </p:txBody>
        </p:sp>
      </p:grpSp>
      <p:grpSp>
        <p:nvGrpSpPr>
          <p:cNvPr id="250" name="Group 249">
            <a:extLst>
              <a:ext uri="{FF2B5EF4-FFF2-40B4-BE49-F238E27FC236}">
                <a16:creationId xmlns:a16="http://schemas.microsoft.com/office/drawing/2014/main" id="{E85ED0C4-33C9-384E-89B2-37BCD08B5C33}"/>
              </a:ext>
            </a:extLst>
          </p:cNvPr>
          <p:cNvGrpSpPr/>
          <p:nvPr/>
        </p:nvGrpSpPr>
        <p:grpSpPr>
          <a:xfrm>
            <a:off x="5110325" y="3638446"/>
            <a:ext cx="1276883" cy="2698302"/>
            <a:chOff x="947135" y="3961571"/>
            <a:chExt cx="1144138" cy="2698302"/>
          </a:xfrm>
        </p:grpSpPr>
        <p:sp>
          <p:nvSpPr>
            <p:cNvPr id="251" name="Round Same Side Corner Rectangle 250">
              <a:extLst>
                <a:ext uri="{FF2B5EF4-FFF2-40B4-BE49-F238E27FC236}">
                  <a16:creationId xmlns:a16="http://schemas.microsoft.com/office/drawing/2014/main" id="{0CF1AAC4-4588-E842-8D7A-76F8D3D52AB9}"/>
                </a:ext>
              </a:extLst>
            </p:cNvPr>
            <p:cNvSpPr/>
            <p:nvPr/>
          </p:nvSpPr>
          <p:spPr>
            <a:xfrm>
              <a:off x="1189029" y="3961571"/>
              <a:ext cx="660348" cy="928759"/>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58%</a:t>
              </a:r>
            </a:p>
          </p:txBody>
        </p:sp>
        <p:sp>
          <p:nvSpPr>
            <p:cNvPr id="252" name="TextBox 251">
              <a:extLst>
                <a:ext uri="{FF2B5EF4-FFF2-40B4-BE49-F238E27FC236}">
                  <a16:creationId xmlns:a16="http://schemas.microsoft.com/office/drawing/2014/main" id="{F6365467-7554-E747-B5E1-48C433346395}"/>
                </a:ext>
              </a:extLst>
            </p:cNvPr>
            <p:cNvSpPr txBox="1"/>
            <p:nvPr/>
          </p:nvSpPr>
          <p:spPr>
            <a:xfrm>
              <a:off x="947135" y="5459544"/>
              <a:ext cx="1144138" cy="1200329"/>
            </a:xfrm>
            <a:prstGeom prst="rect">
              <a:avLst/>
            </a:prstGeom>
            <a:noFill/>
          </p:spPr>
          <p:txBody>
            <a:bodyPr wrap="square" rtlCol="0">
              <a:spAutoFit/>
            </a:bodyPr>
            <a:lstStyle/>
            <a:p>
              <a:pPr algn="ctr"/>
              <a:r>
                <a:rPr lang="en-CA" sz="1200" dirty="0"/>
                <a:t>Speed of response </a:t>
              </a:r>
            </a:p>
            <a:p>
              <a:pPr algn="ctr"/>
              <a:r>
                <a:rPr lang="en-CA" sz="1200" dirty="0"/>
                <a:t>call </a:t>
              </a:r>
            </a:p>
            <a:p>
              <a:pPr algn="ctr"/>
              <a:r>
                <a:rPr lang="en-CA" sz="1200" dirty="0"/>
                <a:t>center </a:t>
              </a:r>
            </a:p>
            <a:p>
              <a:pPr algn="ctr"/>
              <a:r>
                <a:rPr lang="en-CA" sz="1200" dirty="0"/>
                <a:t>customer service reps</a:t>
              </a:r>
            </a:p>
          </p:txBody>
        </p:sp>
      </p:grpSp>
      <p:grpSp>
        <p:nvGrpSpPr>
          <p:cNvPr id="260" name="Group 259">
            <a:extLst>
              <a:ext uri="{FF2B5EF4-FFF2-40B4-BE49-F238E27FC236}">
                <a16:creationId xmlns:a16="http://schemas.microsoft.com/office/drawing/2014/main" id="{8FB94A8B-66A4-DF4C-8271-E65ABFC4299C}"/>
              </a:ext>
            </a:extLst>
          </p:cNvPr>
          <p:cNvGrpSpPr/>
          <p:nvPr/>
        </p:nvGrpSpPr>
        <p:grpSpPr>
          <a:xfrm>
            <a:off x="3358813" y="3560623"/>
            <a:ext cx="1276883" cy="2406796"/>
            <a:chOff x="947135" y="3883748"/>
            <a:chExt cx="1144138" cy="2406796"/>
          </a:xfrm>
        </p:grpSpPr>
        <p:sp>
          <p:nvSpPr>
            <p:cNvPr id="261" name="Round Same Side Corner Rectangle 260">
              <a:extLst>
                <a:ext uri="{FF2B5EF4-FFF2-40B4-BE49-F238E27FC236}">
                  <a16:creationId xmlns:a16="http://schemas.microsoft.com/office/drawing/2014/main" id="{A45DACEF-D1F8-BD4F-96AF-BC8CD7D22406}"/>
                </a:ext>
              </a:extLst>
            </p:cNvPr>
            <p:cNvSpPr/>
            <p:nvPr/>
          </p:nvSpPr>
          <p:spPr>
            <a:xfrm>
              <a:off x="1189029" y="3883748"/>
              <a:ext cx="660348" cy="1006582"/>
            </a:xfrm>
            <a:prstGeom prst="round2SameRect">
              <a:avLst>
                <a:gd name="adj1" fmla="val 13559"/>
                <a:gd name="adj2" fmla="val 0"/>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400">
                  <a:latin typeface="Arial"/>
                  <a:ea typeface="Arial" charset="0"/>
                  <a:cs typeface="Arial"/>
                </a:rPr>
                <a:t>59%</a:t>
              </a:r>
            </a:p>
          </p:txBody>
        </p:sp>
        <p:sp>
          <p:nvSpPr>
            <p:cNvPr id="262" name="TextBox 261">
              <a:extLst>
                <a:ext uri="{FF2B5EF4-FFF2-40B4-BE49-F238E27FC236}">
                  <a16:creationId xmlns:a16="http://schemas.microsoft.com/office/drawing/2014/main" id="{0C2B7629-A88E-EF49-879F-02497C6820E5}"/>
                </a:ext>
              </a:extLst>
            </p:cNvPr>
            <p:cNvSpPr txBox="1"/>
            <p:nvPr/>
          </p:nvSpPr>
          <p:spPr>
            <a:xfrm>
              <a:off x="947135" y="5459547"/>
              <a:ext cx="1144138" cy="830997"/>
            </a:xfrm>
            <a:prstGeom prst="rect">
              <a:avLst/>
            </a:prstGeom>
            <a:noFill/>
          </p:spPr>
          <p:txBody>
            <a:bodyPr wrap="square" rtlCol="0" anchor="t">
              <a:spAutoFit/>
            </a:bodyPr>
            <a:lstStyle/>
            <a:p>
              <a:pPr algn="ctr"/>
              <a:r>
                <a:rPr lang="en-CA" sz="1200" dirty="0"/>
                <a:t>Makes me</a:t>
              </a:r>
            </a:p>
            <a:p>
              <a:pPr algn="ctr"/>
              <a:r>
                <a:rPr lang="en-CA" sz="1200" dirty="0"/>
                <a:t>feel valued</a:t>
              </a:r>
            </a:p>
            <a:p>
              <a:pPr algn="ctr"/>
              <a:r>
                <a:rPr lang="en-CA" sz="1200" dirty="0"/>
                <a:t>as a </a:t>
              </a:r>
            </a:p>
            <a:p>
              <a:pPr algn="ctr"/>
              <a:r>
                <a:rPr lang="en-CA" sz="1200" dirty="0"/>
                <a:t>customer</a:t>
              </a:r>
            </a:p>
          </p:txBody>
        </p:sp>
      </p:grpSp>
      <p:sp>
        <p:nvSpPr>
          <p:cNvPr id="46" name="Title 5">
            <a:extLst>
              <a:ext uri="{FF2B5EF4-FFF2-40B4-BE49-F238E27FC236}">
                <a16:creationId xmlns:a16="http://schemas.microsoft.com/office/drawing/2014/main" id="{9071A9EF-C2F1-4A4D-997E-03DE0960EACC}"/>
              </a:ext>
            </a:extLst>
          </p:cNvPr>
          <p:cNvSpPr>
            <a:spLocks noGrp="1"/>
          </p:cNvSpPr>
          <p:nvPr>
            <p:ph type="title"/>
          </p:nvPr>
        </p:nvSpPr>
        <p:spPr/>
        <p:txBody>
          <a:bodyPr lIns="0" anchor="t"/>
          <a:lstStyle/>
          <a:p>
            <a:r>
              <a:rPr lang="en-US" dirty="0">
                <a:latin typeface="Arial"/>
                <a:cs typeface="Arial"/>
              </a:rPr>
              <a:t>Customer Service – relevant communications with SBO goals in mind</a:t>
            </a:r>
            <a:endParaRPr lang="en-CA" dirty="0"/>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13</a:t>
            </a:fld>
            <a:endParaRPr lang="en-CA"/>
          </a:p>
        </p:txBody>
      </p:sp>
      <p:sp>
        <p:nvSpPr>
          <p:cNvPr id="254" name="Rectangle 253">
            <a:extLst>
              <a:ext uri="{FF2B5EF4-FFF2-40B4-BE49-F238E27FC236}">
                <a16:creationId xmlns:a16="http://schemas.microsoft.com/office/drawing/2014/main" id="{65AB351C-FA29-2B45-ABFE-92BBC13DD5FC}"/>
              </a:ext>
            </a:extLst>
          </p:cNvPr>
          <p:cNvSpPr/>
          <p:nvPr/>
        </p:nvSpPr>
        <p:spPr>
          <a:xfrm>
            <a:off x="8148320" y="3176957"/>
            <a:ext cx="3668710" cy="2862322"/>
          </a:xfrm>
          <a:prstGeom prst="rect">
            <a:avLst/>
          </a:prstGeom>
        </p:spPr>
        <p:txBody>
          <a:bodyPr wrap="square" anchor="t">
            <a:spAutoFit/>
          </a:bodyPr>
          <a:lstStyle/>
          <a:p>
            <a:r>
              <a:rPr lang="en-CA" sz="1800" dirty="0"/>
              <a:t>SBOs are pretty happy with customer service, but is there </a:t>
            </a:r>
            <a:r>
              <a:rPr lang="en-CA" sz="1800" b="1" dirty="0"/>
              <a:t>opportunity for improvement?</a:t>
            </a:r>
            <a:r>
              <a:rPr lang="en-CA" sz="1800" dirty="0"/>
              <a:t>  </a:t>
            </a:r>
          </a:p>
          <a:p>
            <a:endParaRPr lang="en-CA" sz="1800" dirty="0"/>
          </a:p>
          <a:p>
            <a:r>
              <a:rPr lang="en-CA" sz="1800" dirty="0"/>
              <a:t>Throw out the cookie cutter. Banks that approach business customers with </a:t>
            </a:r>
            <a:r>
              <a:rPr lang="en-CA" sz="1800" b="1" dirty="0"/>
              <a:t>relevant communications focused on the SBO’s own goals </a:t>
            </a:r>
            <a:r>
              <a:rPr lang="en-CA" sz="1800" dirty="0"/>
              <a:t>may be able to pull away from the crowd.</a:t>
            </a:r>
            <a:endParaRPr lang="en-US" sz="1800" b="1" dirty="0"/>
          </a:p>
        </p:txBody>
      </p:sp>
      <p:sp>
        <p:nvSpPr>
          <p:cNvPr id="256" name="Round Same Side Corner Rectangle 255">
            <a:extLst>
              <a:ext uri="{FF2B5EF4-FFF2-40B4-BE49-F238E27FC236}">
                <a16:creationId xmlns:a16="http://schemas.microsoft.com/office/drawing/2014/main" id="{841A9379-39CA-B648-99FB-3DC0D4B42961}"/>
              </a:ext>
            </a:extLst>
          </p:cNvPr>
          <p:cNvSpPr/>
          <p:nvPr/>
        </p:nvSpPr>
        <p:spPr>
          <a:xfrm>
            <a:off x="477600" y="3222006"/>
            <a:ext cx="480716" cy="532695"/>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r>
              <a:rPr lang="en-CA" sz="1200">
                <a:solidFill>
                  <a:schemeClr val="tx1"/>
                </a:solidFill>
                <a:latin typeface="Arial" charset="0"/>
                <a:ea typeface="Arial" charset="0"/>
                <a:cs typeface="Arial" charset="0"/>
              </a:rPr>
              <a:t>Top Two</a:t>
            </a:r>
          </a:p>
        </p:txBody>
      </p:sp>
      <p:grpSp>
        <p:nvGrpSpPr>
          <p:cNvPr id="257" name="Group 256">
            <a:extLst>
              <a:ext uri="{FF2B5EF4-FFF2-40B4-BE49-F238E27FC236}">
                <a16:creationId xmlns:a16="http://schemas.microsoft.com/office/drawing/2014/main" id="{5EB0D93B-CE97-2B45-9671-C08100CB71C0}"/>
              </a:ext>
            </a:extLst>
          </p:cNvPr>
          <p:cNvGrpSpPr/>
          <p:nvPr/>
        </p:nvGrpSpPr>
        <p:grpSpPr>
          <a:xfrm>
            <a:off x="396320" y="3206192"/>
            <a:ext cx="7609759" cy="1355970"/>
            <a:chOff x="396321" y="3506374"/>
            <a:chExt cx="7401600" cy="1355970"/>
          </a:xfrm>
        </p:grpSpPr>
        <p:cxnSp>
          <p:nvCxnSpPr>
            <p:cNvPr id="258" name="Straight Connector 257">
              <a:extLst>
                <a:ext uri="{FF2B5EF4-FFF2-40B4-BE49-F238E27FC236}">
                  <a16:creationId xmlns:a16="http://schemas.microsoft.com/office/drawing/2014/main" id="{A98C9D20-5C8F-6243-9F7D-A6FFF192D384}"/>
                </a:ext>
              </a:extLst>
            </p:cNvPr>
            <p:cNvCxnSpPr>
              <a:cxnSpLocks/>
            </p:cNvCxnSpPr>
            <p:nvPr/>
          </p:nvCxnSpPr>
          <p:spPr>
            <a:xfrm>
              <a:off x="396321" y="4862344"/>
              <a:ext cx="7401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0F98EFEC-4B63-F841-8A2A-B5C5275C477F}"/>
                </a:ext>
              </a:extLst>
            </p:cNvPr>
            <p:cNvCxnSpPr>
              <a:cxnSpLocks/>
            </p:cNvCxnSpPr>
            <p:nvPr/>
          </p:nvCxnSpPr>
          <p:spPr>
            <a:xfrm>
              <a:off x="396321" y="3506374"/>
              <a:ext cx="7401600" cy="27400"/>
            </a:xfrm>
            <a:prstGeom prst="line">
              <a:avLst/>
            </a:prstGeom>
            <a:ln w="19050">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45" name="Picture 44" descr="A group of people sitting at a table with a computer&#10;&#10;Description automatically generated">
            <a:extLst>
              <a:ext uri="{FF2B5EF4-FFF2-40B4-BE49-F238E27FC236}">
                <a16:creationId xmlns:a16="http://schemas.microsoft.com/office/drawing/2014/main" id="{B7EE74C4-53BA-194D-A173-1096054FA916}"/>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396319" y="685383"/>
            <a:ext cx="11420710" cy="2225300"/>
          </a:xfrm>
          <a:custGeom>
            <a:avLst/>
            <a:gdLst>
              <a:gd name="connsiteX0" fmla="*/ 0 w 11420710"/>
              <a:gd name="connsiteY0" fmla="*/ 0 h 2225300"/>
              <a:gd name="connsiteX1" fmla="*/ 11420710 w 11420710"/>
              <a:gd name="connsiteY1" fmla="*/ 0 h 2225300"/>
              <a:gd name="connsiteX2" fmla="*/ 11420710 w 11420710"/>
              <a:gd name="connsiteY2" fmla="*/ 2225300 h 2225300"/>
              <a:gd name="connsiteX3" fmla="*/ 0 w 11420710"/>
              <a:gd name="connsiteY3" fmla="*/ 2225300 h 2225300"/>
            </a:gdLst>
            <a:ahLst/>
            <a:cxnLst>
              <a:cxn ang="0">
                <a:pos x="connsiteX0" y="connsiteY0"/>
              </a:cxn>
              <a:cxn ang="0">
                <a:pos x="connsiteX1" y="connsiteY1"/>
              </a:cxn>
              <a:cxn ang="0">
                <a:pos x="connsiteX2" y="connsiteY2"/>
              </a:cxn>
              <a:cxn ang="0">
                <a:pos x="connsiteX3" y="connsiteY3"/>
              </a:cxn>
            </a:cxnLst>
            <a:rect l="l" t="t" r="r" b="b"/>
            <a:pathLst>
              <a:path w="11420710" h="2225300">
                <a:moveTo>
                  <a:pt x="0" y="0"/>
                </a:moveTo>
                <a:lnTo>
                  <a:pt x="11420710" y="0"/>
                </a:lnTo>
                <a:lnTo>
                  <a:pt x="11420710" y="2225300"/>
                </a:lnTo>
                <a:lnTo>
                  <a:pt x="0" y="2225300"/>
                </a:lnTo>
                <a:close/>
              </a:path>
            </a:pathLst>
          </a:custGeom>
        </p:spPr>
      </p:pic>
      <p:sp>
        <p:nvSpPr>
          <p:cNvPr id="7" name="Round Same Side Corner Rectangle 210">
            <a:extLst>
              <a:ext uri="{FF2B5EF4-FFF2-40B4-BE49-F238E27FC236}">
                <a16:creationId xmlns:a16="http://schemas.microsoft.com/office/drawing/2014/main" id="{EEE13A8A-67CA-4687-8203-47297D78D0A3}"/>
              </a:ext>
            </a:extLst>
          </p:cNvPr>
          <p:cNvSpPr/>
          <p:nvPr/>
        </p:nvSpPr>
        <p:spPr>
          <a:xfrm>
            <a:off x="477599" y="4528246"/>
            <a:ext cx="480716" cy="532695"/>
          </a:xfrm>
          <a:prstGeom prst="round2SameRect">
            <a:avLst>
              <a:gd name="adj1" fmla="val 0"/>
              <a:gd name="adj2"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r>
              <a:rPr lang="en-CA" sz="1200" dirty="0">
                <a:solidFill>
                  <a:schemeClr val="tx1"/>
                </a:solidFill>
                <a:latin typeface="Arial" charset="0"/>
                <a:ea typeface="Arial" charset="0"/>
                <a:cs typeface="Arial" charset="0"/>
              </a:rPr>
              <a:t>6 or below</a:t>
            </a:r>
          </a:p>
        </p:txBody>
      </p:sp>
    </p:spTree>
    <p:extLst>
      <p:ext uri="{BB962C8B-B14F-4D97-AF65-F5344CB8AC3E}">
        <p14:creationId xmlns:p14="http://schemas.microsoft.com/office/powerpoint/2010/main" val="29394756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37E97-2409-40B6-9C0A-EB985BB7C046}"/>
              </a:ext>
            </a:extLst>
          </p:cNvPr>
          <p:cNvSpPr>
            <a:spLocks noGrp="1"/>
          </p:cNvSpPr>
          <p:nvPr>
            <p:ph type="title"/>
          </p:nvPr>
        </p:nvSpPr>
        <p:spPr>
          <a:xfrm>
            <a:off x="415223" y="274023"/>
            <a:ext cx="5540961" cy="576064"/>
          </a:xfrm>
        </p:spPr>
        <p:txBody>
          <a:bodyPr/>
          <a:lstStyle/>
          <a:p>
            <a:r>
              <a:rPr lang="en-CA" dirty="0">
                <a:solidFill>
                  <a:srgbClr val="95C540"/>
                </a:solidFill>
                <a:latin typeface="+mn-lt"/>
                <a:ea typeface="+mj-ea"/>
                <a:cs typeface="Arial" panose="020B0604020202020204" pitchFamily="34" charset="0"/>
              </a:rPr>
              <a:t>What does customer service mean?</a:t>
            </a:r>
          </a:p>
        </p:txBody>
      </p:sp>
      <p:sp>
        <p:nvSpPr>
          <p:cNvPr id="3" name="Slide Number Placeholder 2">
            <a:extLst>
              <a:ext uri="{FF2B5EF4-FFF2-40B4-BE49-F238E27FC236}">
                <a16:creationId xmlns:a16="http://schemas.microsoft.com/office/drawing/2014/main" id="{10C642C8-BC25-4B58-9683-FE1C46F2A08D}"/>
              </a:ext>
            </a:extLst>
          </p:cNvPr>
          <p:cNvSpPr>
            <a:spLocks noGrp="1"/>
          </p:cNvSpPr>
          <p:nvPr>
            <p:ph type="sldNum" sz="quarter" idx="12"/>
          </p:nvPr>
        </p:nvSpPr>
        <p:spPr/>
        <p:txBody>
          <a:bodyPr/>
          <a:lstStyle/>
          <a:p>
            <a:fld id="{5C80F023-E63B-4AB5-8D35-7189DEB9BB65}" type="slidenum">
              <a:rPr lang="en-CA" smtClean="0"/>
              <a:pPr/>
              <a:t>14</a:t>
            </a:fld>
            <a:endParaRPr lang="en-CA"/>
          </a:p>
        </p:txBody>
      </p:sp>
      <p:sp>
        <p:nvSpPr>
          <p:cNvPr id="5" name="TextBox 4">
            <a:extLst>
              <a:ext uri="{FF2B5EF4-FFF2-40B4-BE49-F238E27FC236}">
                <a16:creationId xmlns:a16="http://schemas.microsoft.com/office/drawing/2014/main" id="{1F3F0BC4-FC98-4AC9-81BB-56819746772F}"/>
              </a:ext>
            </a:extLst>
          </p:cNvPr>
          <p:cNvSpPr txBox="1"/>
          <p:nvPr/>
        </p:nvSpPr>
        <p:spPr>
          <a:xfrm>
            <a:off x="356500" y="1231979"/>
            <a:ext cx="6237248" cy="4108817"/>
          </a:xfrm>
          <a:prstGeom prst="rect">
            <a:avLst/>
          </a:prstGeom>
          <a:noFill/>
        </p:spPr>
        <p:txBody>
          <a:bodyPr wrap="square" rtlCol="0" anchor="t">
            <a:spAutoFit/>
          </a:bodyPr>
          <a:lstStyle/>
          <a:p>
            <a:r>
              <a:rPr lang="en-CA" sz="1800" dirty="0">
                <a:latin typeface="+mj-lt"/>
              </a:rPr>
              <a:t>When business banking customers think about what makes their bank customer focused, it is more about the quality of their interactions with people than with products or technology, even if technology has enabled the interaction.</a:t>
            </a:r>
          </a:p>
          <a:p>
            <a:endParaRPr lang="en-CA" sz="1800" b="1" dirty="0">
              <a:latin typeface="+mj-lt"/>
            </a:endParaRPr>
          </a:p>
          <a:p>
            <a:pPr marL="834390" lvl="1" indent="-285750">
              <a:spcBef>
                <a:spcPts val="1800"/>
              </a:spcBef>
              <a:buFont typeface="Arial" panose="020B0604020202020204" pitchFamily="34" charset="0"/>
              <a:buChar char="•"/>
            </a:pPr>
            <a:r>
              <a:rPr lang="en-CA" sz="1800" dirty="0"/>
              <a:t>Friendly, approachable, take interest in the customer’s business</a:t>
            </a:r>
          </a:p>
          <a:p>
            <a:pPr marL="834390" lvl="1" indent="-285750">
              <a:spcBef>
                <a:spcPts val="1800"/>
              </a:spcBef>
              <a:buFont typeface="Arial" panose="020B0604020202020204" pitchFamily="34" charset="0"/>
              <a:buChar char="•"/>
            </a:pPr>
            <a:r>
              <a:rPr lang="en-CA" sz="1800" dirty="0"/>
              <a:t>Proactive, targeted recommendations</a:t>
            </a:r>
          </a:p>
          <a:p>
            <a:pPr marL="834390" lvl="1" indent="-285750">
              <a:spcBef>
                <a:spcPts val="1800"/>
              </a:spcBef>
              <a:buFont typeface="Arial" panose="020B0604020202020204" pitchFamily="34" charset="0"/>
              <a:buChar char="•"/>
            </a:pPr>
            <a:r>
              <a:rPr lang="en-CA" sz="1800" dirty="0"/>
              <a:t>Issues resolved quickly (whether bank or customer error)</a:t>
            </a:r>
          </a:p>
          <a:p>
            <a:pPr marL="171450" indent="-171450">
              <a:buFont typeface="Courier New" panose="02070309020205020404" pitchFamily="49" charset="0"/>
              <a:buChar char="o"/>
            </a:pPr>
            <a:endParaRPr lang="en-CA" sz="1800" dirty="0">
              <a:latin typeface="+mj-lt"/>
            </a:endParaRPr>
          </a:p>
          <a:p>
            <a:endParaRPr lang="en-CA" sz="1800" b="1" i="1" dirty="0">
              <a:solidFill>
                <a:schemeClr val="accent1">
                  <a:lumMod val="75000"/>
                </a:schemeClr>
              </a:solidFill>
              <a:latin typeface="+mj-lt"/>
            </a:endParaRPr>
          </a:p>
        </p:txBody>
      </p:sp>
      <p:pic>
        <p:nvPicPr>
          <p:cNvPr id="6" name="Picture 5" descr="Two people sitting on a counter&#10;&#10;Description automatically generated">
            <a:extLst>
              <a:ext uri="{FF2B5EF4-FFF2-40B4-BE49-F238E27FC236}">
                <a16:creationId xmlns:a16="http://schemas.microsoft.com/office/drawing/2014/main" id="{A971B264-B6AA-44D8-9B4E-24F813FC4D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242" r="29205"/>
          <a:stretch/>
        </p:blipFill>
        <p:spPr>
          <a:xfrm>
            <a:off x="6925628" y="0"/>
            <a:ext cx="5266372" cy="6858000"/>
          </a:xfrm>
          <a:prstGeom prst="rect">
            <a:avLst/>
          </a:prstGeom>
        </p:spPr>
      </p:pic>
    </p:spTree>
    <p:extLst>
      <p:ext uri="{BB962C8B-B14F-4D97-AF65-F5344CB8AC3E}">
        <p14:creationId xmlns:p14="http://schemas.microsoft.com/office/powerpoint/2010/main" val="20148405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sitting on a counter&#10;&#10;Description automatically generated">
            <a:extLst>
              <a:ext uri="{FF2B5EF4-FFF2-40B4-BE49-F238E27FC236}">
                <a16:creationId xmlns:a16="http://schemas.microsoft.com/office/drawing/2014/main" id="{354B36E3-DB1E-4981-94AF-DA73A7192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 t="1837" r="105" b="20423"/>
          <a:stretch/>
        </p:blipFill>
        <p:spPr>
          <a:xfrm>
            <a:off x="-75501" y="0"/>
            <a:ext cx="12259112" cy="6149130"/>
          </a:xfrm>
          <a:prstGeom prst="rect">
            <a:avLst/>
          </a:prstGeom>
        </p:spPr>
      </p:pic>
      <p:sp>
        <p:nvSpPr>
          <p:cNvPr id="10" name="Rectangle 9">
            <a:extLst>
              <a:ext uri="{FF2B5EF4-FFF2-40B4-BE49-F238E27FC236}">
                <a16:creationId xmlns:a16="http://schemas.microsoft.com/office/drawing/2014/main" id="{52E6A996-983B-4566-AEC6-9DE380E8A8DA}"/>
              </a:ext>
            </a:extLst>
          </p:cNvPr>
          <p:cNvSpPr/>
          <p:nvPr/>
        </p:nvSpPr>
        <p:spPr>
          <a:xfrm>
            <a:off x="-58723" y="0"/>
            <a:ext cx="12242334" cy="61491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00" dirty="0">
              <a:latin typeface="Arial" charset="0"/>
              <a:ea typeface="Arial" charset="0"/>
              <a:cs typeface="Arial" charset="0"/>
            </a:endParaRPr>
          </a:p>
        </p:txBody>
      </p:sp>
      <p:sp>
        <p:nvSpPr>
          <p:cNvPr id="3" name="Slide Number Placeholder 2">
            <a:extLst>
              <a:ext uri="{FF2B5EF4-FFF2-40B4-BE49-F238E27FC236}">
                <a16:creationId xmlns:a16="http://schemas.microsoft.com/office/drawing/2014/main" id="{10C642C8-BC25-4B58-9683-FE1C46F2A08D}"/>
              </a:ext>
            </a:extLst>
          </p:cNvPr>
          <p:cNvSpPr>
            <a:spLocks noGrp="1"/>
          </p:cNvSpPr>
          <p:nvPr>
            <p:ph type="sldNum" sz="quarter" idx="12"/>
          </p:nvPr>
        </p:nvSpPr>
        <p:spPr/>
        <p:txBody>
          <a:bodyPr/>
          <a:lstStyle/>
          <a:p>
            <a:fld id="{5C80F023-E63B-4AB5-8D35-7189DEB9BB65}" type="slidenum">
              <a:rPr lang="en-CA" smtClean="0"/>
              <a:pPr/>
              <a:t>15</a:t>
            </a:fld>
            <a:endParaRPr lang="en-CA"/>
          </a:p>
        </p:txBody>
      </p:sp>
      <p:grpSp>
        <p:nvGrpSpPr>
          <p:cNvPr id="11" name="Group 10">
            <a:extLst>
              <a:ext uri="{FF2B5EF4-FFF2-40B4-BE49-F238E27FC236}">
                <a16:creationId xmlns:a16="http://schemas.microsoft.com/office/drawing/2014/main" id="{EA820255-57BA-4392-A5E2-38C5F44E857D}"/>
              </a:ext>
            </a:extLst>
          </p:cNvPr>
          <p:cNvGrpSpPr/>
          <p:nvPr/>
        </p:nvGrpSpPr>
        <p:grpSpPr>
          <a:xfrm>
            <a:off x="1473634" y="1624271"/>
            <a:ext cx="3885401" cy="2265026"/>
            <a:chOff x="6893468" y="2241781"/>
            <a:chExt cx="3885401" cy="2265026"/>
          </a:xfrm>
        </p:grpSpPr>
        <p:sp>
          <p:nvSpPr>
            <p:cNvPr id="12" name="Rectangle 11">
              <a:extLst>
                <a:ext uri="{FF2B5EF4-FFF2-40B4-BE49-F238E27FC236}">
                  <a16:creationId xmlns:a16="http://schemas.microsoft.com/office/drawing/2014/main" id="{E2F43602-A848-4D50-B2A2-E19D6B0D8B41}"/>
                </a:ext>
              </a:extLst>
            </p:cNvPr>
            <p:cNvSpPr/>
            <p:nvPr/>
          </p:nvSpPr>
          <p:spPr>
            <a:xfrm>
              <a:off x="7076632" y="2635630"/>
              <a:ext cx="3702237" cy="1477328"/>
            </a:xfrm>
            <a:prstGeom prst="rect">
              <a:avLst/>
            </a:prstGeom>
            <a:noFill/>
          </p:spPr>
          <p:txBody>
            <a:bodyPr wrap="square" rtlCol="0">
              <a:spAutoFit/>
            </a:bodyPr>
            <a:lstStyle/>
            <a:p>
              <a:r>
                <a:rPr lang="en-US" sz="1800" dirty="0">
                  <a:solidFill>
                    <a:schemeClr val="bg1"/>
                  </a:solidFill>
                </a:rPr>
                <a:t>Our business is nothing special, but they know us when we walk in.  When we ask about anything or they suggest a service, it fits our business</a:t>
              </a:r>
              <a:endParaRPr lang="en-CA" sz="1800" dirty="0">
                <a:solidFill>
                  <a:schemeClr val="bg1"/>
                </a:solidFill>
              </a:endParaRPr>
            </a:p>
          </p:txBody>
        </p:sp>
        <p:pic>
          <p:nvPicPr>
            <p:cNvPr id="13" name="Graphic 12">
              <a:extLst>
                <a:ext uri="{FF2B5EF4-FFF2-40B4-BE49-F238E27FC236}">
                  <a16:creationId xmlns:a16="http://schemas.microsoft.com/office/drawing/2014/main" id="{ED983708-A505-401B-A4B2-824CBBCE86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14" name="Straight Connector 13">
              <a:extLst>
                <a:ext uri="{FF2B5EF4-FFF2-40B4-BE49-F238E27FC236}">
                  <a16:creationId xmlns:a16="http://schemas.microsoft.com/office/drawing/2014/main" id="{AF127C03-083A-4C53-ACE3-BA2A6D561819}"/>
                </a:ext>
              </a:extLst>
            </p:cNvPr>
            <p:cNvCxnSpPr>
              <a:cxnSpLocks/>
            </p:cNvCxnSpPr>
            <p:nvPr/>
          </p:nvCxnSpPr>
          <p:spPr>
            <a:xfrm>
              <a:off x="7144470" y="2420045"/>
              <a:ext cx="3314089"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E29DCB4A-5CE3-4A12-8808-FEE6E650E9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222541" y="4173539"/>
              <a:ext cx="466575" cy="333268"/>
            </a:xfrm>
            <a:prstGeom prst="rect">
              <a:avLst/>
            </a:prstGeom>
          </p:spPr>
        </p:pic>
        <p:cxnSp>
          <p:nvCxnSpPr>
            <p:cNvPr id="16" name="Straight Connector 15">
              <a:extLst>
                <a:ext uri="{FF2B5EF4-FFF2-40B4-BE49-F238E27FC236}">
                  <a16:creationId xmlns:a16="http://schemas.microsoft.com/office/drawing/2014/main" id="{4933D94B-2283-48F7-9327-9FB795B52B8E}"/>
                </a:ext>
              </a:extLst>
            </p:cNvPr>
            <p:cNvCxnSpPr>
              <a:cxnSpLocks/>
            </p:cNvCxnSpPr>
            <p:nvPr/>
          </p:nvCxnSpPr>
          <p:spPr>
            <a:xfrm>
              <a:off x="7144470" y="4335672"/>
              <a:ext cx="320834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F9E3148-421A-410F-A9FA-EB6746A536DF}"/>
              </a:ext>
            </a:extLst>
          </p:cNvPr>
          <p:cNvGrpSpPr/>
          <p:nvPr/>
        </p:nvGrpSpPr>
        <p:grpSpPr>
          <a:xfrm>
            <a:off x="6649800" y="1624271"/>
            <a:ext cx="3885401" cy="3039413"/>
            <a:chOff x="6649800" y="1624271"/>
            <a:chExt cx="3885401" cy="3039413"/>
          </a:xfrm>
        </p:grpSpPr>
        <p:grpSp>
          <p:nvGrpSpPr>
            <p:cNvPr id="18" name="Group 17">
              <a:extLst>
                <a:ext uri="{FF2B5EF4-FFF2-40B4-BE49-F238E27FC236}">
                  <a16:creationId xmlns:a16="http://schemas.microsoft.com/office/drawing/2014/main" id="{F8F8F0EA-D8FC-482A-8F5F-3E3197267C06}"/>
                </a:ext>
              </a:extLst>
            </p:cNvPr>
            <p:cNvGrpSpPr/>
            <p:nvPr/>
          </p:nvGrpSpPr>
          <p:grpSpPr>
            <a:xfrm>
              <a:off x="6649800" y="1624271"/>
              <a:ext cx="3885401" cy="2702173"/>
              <a:chOff x="6893468" y="2241781"/>
              <a:chExt cx="3885401" cy="2702173"/>
            </a:xfrm>
          </p:grpSpPr>
          <p:sp>
            <p:nvSpPr>
              <p:cNvPr id="21" name="Rectangle 20">
                <a:extLst>
                  <a:ext uri="{FF2B5EF4-FFF2-40B4-BE49-F238E27FC236}">
                    <a16:creationId xmlns:a16="http://schemas.microsoft.com/office/drawing/2014/main" id="{630C4F7E-EEEF-4394-877F-29FA9F587B0C}"/>
                  </a:ext>
                </a:extLst>
              </p:cNvPr>
              <p:cNvSpPr/>
              <p:nvPr/>
            </p:nvSpPr>
            <p:spPr>
              <a:xfrm>
                <a:off x="7076632" y="2635630"/>
                <a:ext cx="3702237" cy="2308324"/>
              </a:xfrm>
              <a:prstGeom prst="rect">
                <a:avLst/>
              </a:prstGeom>
              <a:noFill/>
            </p:spPr>
            <p:txBody>
              <a:bodyPr wrap="square" rtlCol="0">
                <a:spAutoFit/>
              </a:bodyPr>
              <a:lstStyle/>
              <a:p>
                <a:r>
                  <a:rPr lang="en-US" sz="1800" dirty="0">
                    <a:solidFill>
                      <a:schemeClr val="bg1"/>
                    </a:solidFill>
                  </a:rPr>
                  <a:t>One big example, recently things got screwy with some services. They emailed continuously, keeping customers up to date on what was going on, how they were fixing it, what their expected timeline was for having things fixed, things like that</a:t>
                </a:r>
                <a:endParaRPr lang="en-CA" sz="1800" dirty="0">
                  <a:solidFill>
                    <a:schemeClr val="bg1"/>
                  </a:solidFill>
                </a:endParaRPr>
              </a:p>
            </p:txBody>
          </p:sp>
          <p:pic>
            <p:nvPicPr>
              <p:cNvPr id="22" name="Graphic 21">
                <a:extLst>
                  <a:ext uri="{FF2B5EF4-FFF2-40B4-BE49-F238E27FC236}">
                    <a16:creationId xmlns:a16="http://schemas.microsoft.com/office/drawing/2014/main" id="{93B3927C-82D0-402A-8AFA-27D61582B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23" name="Straight Connector 22">
                <a:extLst>
                  <a:ext uri="{FF2B5EF4-FFF2-40B4-BE49-F238E27FC236}">
                    <a16:creationId xmlns:a16="http://schemas.microsoft.com/office/drawing/2014/main" id="{C5D3C0EB-C7E8-43F2-863C-1FE18D36823F}"/>
                  </a:ext>
                </a:extLst>
              </p:cNvPr>
              <p:cNvCxnSpPr>
                <a:cxnSpLocks/>
              </p:cNvCxnSpPr>
              <p:nvPr/>
            </p:nvCxnSpPr>
            <p:spPr>
              <a:xfrm>
                <a:off x="7144470" y="2420045"/>
                <a:ext cx="3314089"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pic>
          <p:nvPicPr>
            <p:cNvPr id="19" name="Graphic 18">
              <a:extLst>
                <a:ext uri="{FF2B5EF4-FFF2-40B4-BE49-F238E27FC236}">
                  <a16:creationId xmlns:a16="http://schemas.microsoft.com/office/drawing/2014/main" id="{FB4F5155-23F5-43C6-80CD-EB658F5BD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978873" y="4330416"/>
              <a:ext cx="466575" cy="333268"/>
            </a:xfrm>
            <a:prstGeom prst="rect">
              <a:avLst/>
            </a:prstGeom>
          </p:spPr>
        </p:pic>
        <p:cxnSp>
          <p:nvCxnSpPr>
            <p:cNvPr id="20" name="Straight Connector 19">
              <a:extLst>
                <a:ext uri="{FF2B5EF4-FFF2-40B4-BE49-F238E27FC236}">
                  <a16:creationId xmlns:a16="http://schemas.microsoft.com/office/drawing/2014/main" id="{729794FE-EF18-45A3-9CC7-260C57E3EA64}"/>
                </a:ext>
              </a:extLst>
            </p:cNvPr>
            <p:cNvCxnSpPr>
              <a:cxnSpLocks/>
            </p:cNvCxnSpPr>
            <p:nvPr/>
          </p:nvCxnSpPr>
          <p:spPr>
            <a:xfrm>
              <a:off x="6900802" y="4492549"/>
              <a:ext cx="320834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3563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37E97-2409-40B6-9C0A-EB985BB7C046}"/>
              </a:ext>
            </a:extLst>
          </p:cNvPr>
          <p:cNvSpPr>
            <a:spLocks noGrp="1"/>
          </p:cNvSpPr>
          <p:nvPr>
            <p:ph type="title"/>
          </p:nvPr>
        </p:nvSpPr>
        <p:spPr>
          <a:xfrm>
            <a:off x="491871" y="317680"/>
            <a:ext cx="11246358" cy="576064"/>
          </a:xfrm>
        </p:spPr>
        <p:txBody>
          <a:bodyPr/>
          <a:lstStyle/>
          <a:p>
            <a:r>
              <a:rPr lang="en-CA" dirty="0">
                <a:solidFill>
                  <a:srgbClr val="95C540"/>
                </a:solidFill>
                <a:latin typeface="+mn-lt"/>
                <a:ea typeface="+mj-ea"/>
                <a:cs typeface="Arial" panose="020B0604020202020204" pitchFamily="34" charset="0"/>
              </a:rPr>
              <a:t>Keeping up with customer service</a:t>
            </a:r>
          </a:p>
        </p:txBody>
      </p:sp>
      <p:sp>
        <p:nvSpPr>
          <p:cNvPr id="3" name="Slide Number Placeholder 2">
            <a:extLst>
              <a:ext uri="{FF2B5EF4-FFF2-40B4-BE49-F238E27FC236}">
                <a16:creationId xmlns:a16="http://schemas.microsoft.com/office/drawing/2014/main" id="{10C642C8-BC25-4B58-9683-FE1C46F2A08D}"/>
              </a:ext>
            </a:extLst>
          </p:cNvPr>
          <p:cNvSpPr>
            <a:spLocks noGrp="1"/>
          </p:cNvSpPr>
          <p:nvPr>
            <p:ph type="sldNum" sz="quarter" idx="12"/>
          </p:nvPr>
        </p:nvSpPr>
        <p:spPr/>
        <p:txBody>
          <a:bodyPr/>
          <a:lstStyle/>
          <a:p>
            <a:fld id="{5C80F023-E63B-4AB5-8D35-7189DEB9BB65}" type="slidenum">
              <a:rPr lang="en-CA" smtClean="0"/>
              <a:pPr/>
              <a:t>16</a:t>
            </a:fld>
            <a:endParaRPr lang="en-CA"/>
          </a:p>
        </p:txBody>
      </p:sp>
      <p:sp>
        <p:nvSpPr>
          <p:cNvPr id="5" name="TextBox 4">
            <a:extLst>
              <a:ext uri="{FF2B5EF4-FFF2-40B4-BE49-F238E27FC236}">
                <a16:creationId xmlns:a16="http://schemas.microsoft.com/office/drawing/2014/main" id="{1F3F0BC4-FC98-4AC9-81BB-56819746772F}"/>
              </a:ext>
            </a:extLst>
          </p:cNvPr>
          <p:cNvSpPr txBox="1"/>
          <p:nvPr/>
        </p:nvSpPr>
        <p:spPr>
          <a:xfrm>
            <a:off x="432000" y="929143"/>
            <a:ext cx="11246357" cy="923330"/>
          </a:xfrm>
          <a:prstGeom prst="rect">
            <a:avLst/>
          </a:prstGeom>
          <a:noFill/>
        </p:spPr>
        <p:txBody>
          <a:bodyPr wrap="square" rtlCol="0" anchor="t">
            <a:spAutoFit/>
          </a:bodyPr>
          <a:lstStyle/>
          <a:p>
            <a:r>
              <a:rPr lang="en-CA" sz="1800" dirty="0">
                <a:latin typeface="+mj-lt"/>
              </a:rPr>
              <a:t>Customer service is more than being friendly and polite. Business banking customers are looking to their bank to be proactive in offering and developing services to meet their needs. </a:t>
            </a:r>
          </a:p>
          <a:p>
            <a:endParaRPr lang="en-CA" sz="1800" dirty="0">
              <a:latin typeface="+mj-lt"/>
            </a:endParaRPr>
          </a:p>
        </p:txBody>
      </p:sp>
      <p:grpSp>
        <p:nvGrpSpPr>
          <p:cNvPr id="6" name="Group 5">
            <a:extLst>
              <a:ext uri="{FF2B5EF4-FFF2-40B4-BE49-F238E27FC236}">
                <a16:creationId xmlns:a16="http://schemas.microsoft.com/office/drawing/2014/main" id="{57610F9B-D052-48E5-AC6E-E74670772769}"/>
              </a:ext>
            </a:extLst>
          </p:cNvPr>
          <p:cNvGrpSpPr/>
          <p:nvPr/>
        </p:nvGrpSpPr>
        <p:grpSpPr>
          <a:xfrm>
            <a:off x="6601296" y="1819640"/>
            <a:ext cx="4466572" cy="4538573"/>
            <a:chOff x="1177108" y="1916263"/>
            <a:chExt cx="4466572" cy="4538573"/>
          </a:xfrm>
        </p:grpSpPr>
        <p:pic>
          <p:nvPicPr>
            <p:cNvPr id="7" name="Picture 6" descr="A person standing in a room&#10;&#10;Description automatically generated">
              <a:extLst>
                <a:ext uri="{FF2B5EF4-FFF2-40B4-BE49-F238E27FC236}">
                  <a16:creationId xmlns:a16="http://schemas.microsoft.com/office/drawing/2014/main" id="{7D58E658-7AE0-4FAE-AB89-D374DE7F650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21761" y="2953092"/>
              <a:ext cx="4389890" cy="2139654"/>
            </a:xfrm>
            <a:prstGeom prst="rect">
              <a:avLst/>
            </a:prstGeom>
          </p:spPr>
        </p:pic>
        <p:grpSp>
          <p:nvGrpSpPr>
            <p:cNvPr id="8" name="Group 7">
              <a:extLst>
                <a:ext uri="{FF2B5EF4-FFF2-40B4-BE49-F238E27FC236}">
                  <a16:creationId xmlns:a16="http://schemas.microsoft.com/office/drawing/2014/main" id="{9C9BCD44-C99E-48A9-B018-8A601F29052B}"/>
                </a:ext>
              </a:extLst>
            </p:cNvPr>
            <p:cNvGrpSpPr/>
            <p:nvPr/>
          </p:nvGrpSpPr>
          <p:grpSpPr>
            <a:xfrm>
              <a:off x="1177108" y="1916263"/>
              <a:ext cx="4466572" cy="4538573"/>
              <a:chOff x="-234018" y="1949063"/>
              <a:chExt cx="4466572" cy="4133096"/>
            </a:xfrm>
          </p:grpSpPr>
          <p:grpSp>
            <p:nvGrpSpPr>
              <p:cNvPr id="9" name="Group 8">
                <a:extLst>
                  <a:ext uri="{FF2B5EF4-FFF2-40B4-BE49-F238E27FC236}">
                    <a16:creationId xmlns:a16="http://schemas.microsoft.com/office/drawing/2014/main" id="{990DA81B-FCFF-4DB7-A78C-31079A1EE06B}"/>
                  </a:ext>
                </a:extLst>
              </p:cNvPr>
              <p:cNvGrpSpPr/>
              <p:nvPr/>
            </p:nvGrpSpPr>
            <p:grpSpPr>
              <a:xfrm>
                <a:off x="-211180" y="1949063"/>
                <a:ext cx="4427719" cy="3863157"/>
                <a:chOff x="2176420" y="3028563"/>
                <a:chExt cx="4427719" cy="3863157"/>
              </a:xfrm>
            </p:grpSpPr>
            <p:sp>
              <p:nvSpPr>
                <p:cNvPr id="13" name="Rectangle 12">
                  <a:extLst>
                    <a:ext uri="{FF2B5EF4-FFF2-40B4-BE49-F238E27FC236}">
                      <a16:creationId xmlns:a16="http://schemas.microsoft.com/office/drawing/2014/main" id="{8AB4E17C-64DC-437B-828F-97532456D765}"/>
                    </a:ext>
                  </a:extLst>
                </p:cNvPr>
                <p:cNvSpPr/>
                <p:nvPr/>
              </p:nvSpPr>
              <p:spPr>
                <a:xfrm>
                  <a:off x="2346626" y="5993035"/>
                  <a:ext cx="4044685" cy="898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90000"/>
                          <a:lumOff val="10000"/>
                        </a:schemeClr>
                      </a:solidFill>
                    </a:rPr>
                    <a:t>It would be nice if they have more customer service people to talk to you about their different products instead of just trying to get you in the door</a:t>
                  </a:r>
                </a:p>
              </p:txBody>
            </p:sp>
            <p:grpSp>
              <p:nvGrpSpPr>
                <p:cNvPr id="14" name="Group 13">
                  <a:extLst>
                    <a:ext uri="{FF2B5EF4-FFF2-40B4-BE49-F238E27FC236}">
                      <a16:creationId xmlns:a16="http://schemas.microsoft.com/office/drawing/2014/main" id="{04CE6FF7-838D-4FE0-B3A9-FD5A4BD3F864}"/>
                    </a:ext>
                  </a:extLst>
                </p:cNvPr>
                <p:cNvGrpSpPr/>
                <p:nvPr/>
              </p:nvGrpSpPr>
              <p:grpSpPr>
                <a:xfrm>
                  <a:off x="2176420" y="3028563"/>
                  <a:ext cx="4427719" cy="3826952"/>
                  <a:chOff x="3954420" y="2004912"/>
                  <a:chExt cx="4427719" cy="3826952"/>
                </a:xfrm>
              </p:grpSpPr>
              <p:sp>
                <p:nvSpPr>
                  <p:cNvPr id="15" name="TextBox 14">
                    <a:extLst>
                      <a:ext uri="{FF2B5EF4-FFF2-40B4-BE49-F238E27FC236}">
                        <a16:creationId xmlns:a16="http://schemas.microsoft.com/office/drawing/2014/main" id="{ECBB4BBA-623F-4B8E-9A36-0C48E5429B9E}"/>
                      </a:ext>
                    </a:extLst>
                  </p:cNvPr>
                  <p:cNvSpPr txBox="1"/>
                  <p:nvPr/>
                </p:nvSpPr>
                <p:spPr>
                  <a:xfrm>
                    <a:off x="4246505" y="2262418"/>
                    <a:ext cx="3843547" cy="308308"/>
                  </a:xfrm>
                  <a:prstGeom prst="rect">
                    <a:avLst/>
                  </a:prstGeom>
                  <a:noFill/>
                </p:spPr>
                <p:txBody>
                  <a:bodyPr wrap="square" rtlCol="0">
                    <a:spAutoFit/>
                  </a:bodyPr>
                  <a:lstStyle/>
                  <a:p>
                    <a:pPr algn="ctr"/>
                    <a:r>
                      <a:rPr lang="en-GB" sz="1600" dirty="0">
                        <a:latin typeface="+mj-lt"/>
                      </a:rPr>
                      <a:t>Keeping up with products and advice</a:t>
                    </a:r>
                  </a:p>
                </p:txBody>
              </p:sp>
              <p:grpSp>
                <p:nvGrpSpPr>
                  <p:cNvPr id="16" name="Group 15">
                    <a:extLst>
                      <a:ext uri="{FF2B5EF4-FFF2-40B4-BE49-F238E27FC236}">
                        <a16:creationId xmlns:a16="http://schemas.microsoft.com/office/drawing/2014/main" id="{BE2C9ADB-3685-4760-9F4D-6801068205F7}"/>
                      </a:ext>
                    </a:extLst>
                  </p:cNvPr>
                  <p:cNvGrpSpPr/>
                  <p:nvPr/>
                </p:nvGrpSpPr>
                <p:grpSpPr>
                  <a:xfrm>
                    <a:off x="3954420" y="2004912"/>
                    <a:ext cx="4427719" cy="3826952"/>
                    <a:chOff x="4970420" y="1322042"/>
                    <a:chExt cx="4427719" cy="3826952"/>
                  </a:xfrm>
                  <a:noFill/>
                </p:grpSpPr>
                <p:sp>
                  <p:nvSpPr>
                    <p:cNvPr id="17" name="Rectangle 16">
                      <a:extLst>
                        <a:ext uri="{FF2B5EF4-FFF2-40B4-BE49-F238E27FC236}">
                          <a16:creationId xmlns:a16="http://schemas.microsoft.com/office/drawing/2014/main" id="{A72DF395-05F4-479E-BC00-8BC85AB0F2A9}"/>
                        </a:ext>
                      </a:extLst>
                    </p:cNvPr>
                    <p:cNvSpPr/>
                    <p:nvPr/>
                  </p:nvSpPr>
                  <p:spPr>
                    <a:xfrm>
                      <a:off x="4970420" y="1322042"/>
                      <a:ext cx="4427719" cy="3826952"/>
                    </a:xfrm>
                    <a:prstGeom prst="rect">
                      <a:avLst/>
                    </a:prstGeom>
                    <a:grpFill/>
                    <a:ln w="38100">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cxnSp>
                  <p:nvCxnSpPr>
                    <p:cNvPr id="18" name="Straight Connector 17">
                      <a:extLst>
                        <a:ext uri="{FF2B5EF4-FFF2-40B4-BE49-F238E27FC236}">
                          <a16:creationId xmlns:a16="http://schemas.microsoft.com/office/drawing/2014/main" id="{A9BE98FC-4BD0-49B5-9250-157DD2DE8CE8}"/>
                        </a:ext>
                      </a:extLst>
                    </p:cNvPr>
                    <p:cNvCxnSpPr>
                      <a:cxnSpLocks/>
                    </p:cNvCxnSpPr>
                    <p:nvPr/>
                  </p:nvCxnSpPr>
                  <p:spPr>
                    <a:xfrm>
                      <a:off x="4970420" y="2248139"/>
                      <a:ext cx="4411705" cy="0"/>
                    </a:xfrm>
                    <a:prstGeom prst="line">
                      <a:avLst/>
                    </a:prstGeom>
                    <a:grpFill/>
                    <a:ln w="38100">
                      <a:solidFill>
                        <a:srgbClr val="95C540"/>
                      </a:solidFill>
                    </a:ln>
                  </p:spPr>
                  <p:style>
                    <a:lnRef idx="1">
                      <a:schemeClr val="accent1"/>
                    </a:lnRef>
                    <a:fillRef idx="0">
                      <a:schemeClr val="accent1"/>
                    </a:fillRef>
                    <a:effectRef idx="0">
                      <a:schemeClr val="accent1"/>
                    </a:effectRef>
                    <a:fontRef idx="minor">
                      <a:schemeClr val="tx1"/>
                    </a:fontRef>
                  </p:style>
                </p:cxnSp>
              </p:grpSp>
            </p:grpSp>
          </p:grpSp>
          <p:grpSp>
            <p:nvGrpSpPr>
              <p:cNvPr id="10" name="Group 9">
                <a:extLst>
                  <a:ext uri="{FF2B5EF4-FFF2-40B4-BE49-F238E27FC236}">
                    <a16:creationId xmlns:a16="http://schemas.microsoft.com/office/drawing/2014/main" id="{0D0D0850-969A-4070-BE5A-B04298E96B12}"/>
                  </a:ext>
                </a:extLst>
              </p:cNvPr>
              <p:cNvGrpSpPr/>
              <p:nvPr/>
            </p:nvGrpSpPr>
            <p:grpSpPr>
              <a:xfrm>
                <a:off x="-234018" y="4570398"/>
                <a:ext cx="4466572" cy="1511761"/>
                <a:chOff x="-234018" y="4570398"/>
                <a:chExt cx="4466572" cy="1511761"/>
              </a:xfrm>
            </p:grpSpPr>
            <p:pic>
              <p:nvPicPr>
                <p:cNvPr id="11" name="Picture 10" descr="A close up of a logo&#10;&#10;Description automatically generated">
                  <a:extLst>
                    <a:ext uri="{FF2B5EF4-FFF2-40B4-BE49-F238E27FC236}">
                      <a16:creationId xmlns:a16="http://schemas.microsoft.com/office/drawing/2014/main" id="{8A6DF4CE-CD33-4FA8-A11F-7F74CA1F187A}"/>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4018" y="4570398"/>
                  <a:ext cx="882650" cy="569309"/>
                </a:xfrm>
                <a:prstGeom prst="rect">
                  <a:avLst/>
                </a:prstGeom>
              </p:spPr>
            </p:pic>
            <p:pic>
              <p:nvPicPr>
                <p:cNvPr id="12" name="Picture 11" descr="A close up of a logo&#10;&#10;Description automatically generated">
                  <a:extLst>
                    <a:ext uri="{FF2B5EF4-FFF2-40B4-BE49-F238E27FC236}">
                      <a16:creationId xmlns:a16="http://schemas.microsoft.com/office/drawing/2014/main" id="{7A025812-D1F7-4DD4-B1DA-F7136E35B2F3}"/>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a:off x="3349904" y="5512850"/>
                  <a:ext cx="882650" cy="569309"/>
                </a:xfrm>
                <a:prstGeom prst="rect">
                  <a:avLst/>
                </a:prstGeom>
              </p:spPr>
            </p:pic>
          </p:grpSp>
        </p:grpSp>
      </p:grpSp>
      <p:grpSp>
        <p:nvGrpSpPr>
          <p:cNvPr id="31" name="Group 30">
            <a:extLst>
              <a:ext uri="{FF2B5EF4-FFF2-40B4-BE49-F238E27FC236}">
                <a16:creationId xmlns:a16="http://schemas.microsoft.com/office/drawing/2014/main" id="{74C2C567-B005-483E-82BF-003659AA1359}"/>
              </a:ext>
            </a:extLst>
          </p:cNvPr>
          <p:cNvGrpSpPr/>
          <p:nvPr/>
        </p:nvGrpSpPr>
        <p:grpSpPr>
          <a:xfrm>
            <a:off x="1113414" y="1827482"/>
            <a:ext cx="4473395" cy="4530732"/>
            <a:chOff x="6357166" y="1799053"/>
            <a:chExt cx="4473395" cy="4530732"/>
          </a:xfrm>
        </p:grpSpPr>
        <p:pic>
          <p:nvPicPr>
            <p:cNvPr id="4" name="Picture 3" descr="A person in a kitchen&#10;&#10;Description automatically generated">
              <a:extLst>
                <a:ext uri="{FF2B5EF4-FFF2-40B4-BE49-F238E27FC236}">
                  <a16:creationId xmlns:a16="http://schemas.microsoft.com/office/drawing/2014/main" id="{64F4F5C4-33F5-4CE0-861F-112CDA8AAC7D}"/>
                </a:ext>
              </a:extLst>
            </p:cNvPr>
            <p:cNvPicPr>
              <a:picLocks noChangeAspect="1"/>
            </p:cNvPicPr>
            <p:nvPr/>
          </p:nvPicPr>
          <p:blipFill rotWithShape="1">
            <a:blip r:embed="rId4">
              <a:extLst>
                <a:ext uri="{28A0092B-C50C-407E-A947-70E740481C1C}">
                  <a14:useLocalDpi xmlns:a14="http://schemas.microsoft.com/office/drawing/2010/main"/>
                </a:ext>
              </a:extLst>
            </a:blip>
            <a:srcRect t="10644"/>
            <a:stretch/>
          </p:blipFill>
          <p:spPr>
            <a:xfrm>
              <a:off x="6398914" y="2827003"/>
              <a:ext cx="4389895" cy="2170010"/>
            </a:xfrm>
            <a:prstGeom prst="rect">
              <a:avLst/>
            </a:prstGeom>
          </p:spPr>
        </p:pic>
        <p:grpSp>
          <p:nvGrpSpPr>
            <p:cNvPr id="19" name="Group 18">
              <a:extLst>
                <a:ext uri="{FF2B5EF4-FFF2-40B4-BE49-F238E27FC236}">
                  <a16:creationId xmlns:a16="http://schemas.microsoft.com/office/drawing/2014/main" id="{3304D52D-EE2B-4FA3-950A-A790DFDD1070}"/>
                </a:ext>
              </a:extLst>
            </p:cNvPr>
            <p:cNvGrpSpPr/>
            <p:nvPr/>
          </p:nvGrpSpPr>
          <p:grpSpPr>
            <a:xfrm>
              <a:off x="6357166" y="1799053"/>
              <a:ext cx="4473395" cy="4530732"/>
              <a:chOff x="-234018" y="2020438"/>
              <a:chExt cx="4473395" cy="4125956"/>
            </a:xfrm>
          </p:grpSpPr>
          <p:grpSp>
            <p:nvGrpSpPr>
              <p:cNvPr id="20" name="Group 19">
                <a:extLst>
                  <a:ext uri="{FF2B5EF4-FFF2-40B4-BE49-F238E27FC236}">
                    <a16:creationId xmlns:a16="http://schemas.microsoft.com/office/drawing/2014/main" id="{3966CB4D-8EB0-4707-A1BB-647E96301FF7}"/>
                  </a:ext>
                </a:extLst>
              </p:cNvPr>
              <p:cNvGrpSpPr/>
              <p:nvPr/>
            </p:nvGrpSpPr>
            <p:grpSpPr>
              <a:xfrm>
                <a:off x="-211180" y="2020438"/>
                <a:ext cx="4427719" cy="3826953"/>
                <a:chOff x="2176420" y="3099938"/>
                <a:chExt cx="4427719" cy="3826953"/>
              </a:xfrm>
            </p:grpSpPr>
            <p:sp>
              <p:nvSpPr>
                <p:cNvPr id="24" name="Rectangle 23">
                  <a:extLst>
                    <a:ext uri="{FF2B5EF4-FFF2-40B4-BE49-F238E27FC236}">
                      <a16:creationId xmlns:a16="http://schemas.microsoft.com/office/drawing/2014/main" id="{561CB26C-69FD-44F4-8D53-565AEE579CFD}"/>
                    </a:ext>
                  </a:extLst>
                </p:cNvPr>
                <p:cNvSpPr/>
                <p:nvPr/>
              </p:nvSpPr>
              <p:spPr>
                <a:xfrm>
                  <a:off x="2248021" y="6139410"/>
                  <a:ext cx="4300530" cy="71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90000"/>
                          <a:lumOff val="10000"/>
                        </a:schemeClr>
                      </a:solidFill>
                    </a:rPr>
                    <a:t>When I first opened my account they acted like they had all the technology and they were truly interested in my business but after time went by I don't feel like they are as good as they were in the beginning</a:t>
                  </a:r>
                </a:p>
              </p:txBody>
            </p:sp>
            <p:grpSp>
              <p:nvGrpSpPr>
                <p:cNvPr id="25" name="Group 24">
                  <a:extLst>
                    <a:ext uri="{FF2B5EF4-FFF2-40B4-BE49-F238E27FC236}">
                      <a16:creationId xmlns:a16="http://schemas.microsoft.com/office/drawing/2014/main" id="{FFD0D4CE-D0AF-4E01-A680-CA2805017287}"/>
                    </a:ext>
                  </a:extLst>
                </p:cNvPr>
                <p:cNvGrpSpPr/>
                <p:nvPr/>
              </p:nvGrpSpPr>
              <p:grpSpPr>
                <a:xfrm>
                  <a:off x="2176420" y="3099938"/>
                  <a:ext cx="4427719" cy="3826953"/>
                  <a:chOff x="3954420" y="2076287"/>
                  <a:chExt cx="4427719" cy="3826953"/>
                </a:xfrm>
              </p:grpSpPr>
              <p:sp>
                <p:nvSpPr>
                  <p:cNvPr id="26" name="TextBox 25">
                    <a:extLst>
                      <a:ext uri="{FF2B5EF4-FFF2-40B4-BE49-F238E27FC236}">
                        <a16:creationId xmlns:a16="http://schemas.microsoft.com/office/drawing/2014/main" id="{E61734BD-70D7-436F-9A11-BDFC5A535AFD}"/>
                      </a:ext>
                    </a:extLst>
                  </p:cNvPr>
                  <p:cNvSpPr txBox="1"/>
                  <p:nvPr/>
                </p:nvSpPr>
                <p:spPr>
                  <a:xfrm>
                    <a:off x="4238498" y="2333798"/>
                    <a:ext cx="3843547" cy="308308"/>
                  </a:xfrm>
                  <a:prstGeom prst="rect">
                    <a:avLst/>
                  </a:prstGeom>
                  <a:noFill/>
                </p:spPr>
                <p:txBody>
                  <a:bodyPr wrap="square" rtlCol="0">
                    <a:spAutoFit/>
                  </a:bodyPr>
                  <a:lstStyle/>
                  <a:p>
                    <a:pPr algn="ctr"/>
                    <a:r>
                      <a:rPr lang="en-CA" sz="1600" dirty="0">
                        <a:latin typeface="+mj-lt"/>
                      </a:rPr>
                      <a:t>Keeping up with technology</a:t>
                    </a:r>
                  </a:p>
                </p:txBody>
              </p:sp>
              <p:grpSp>
                <p:nvGrpSpPr>
                  <p:cNvPr id="27" name="Group 26">
                    <a:extLst>
                      <a:ext uri="{FF2B5EF4-FFF2-40B4-BE49-F238E27FC236}">
                        <a16:creationId xmlns:a16="http://schemas.microsoft.com/office/drawing/2014/main" id="{607ED163-0110-45D9-AC70-CD1F8B8E04A8}"/>
                      </a:ext>
                    </a:extLst>
                  </p:cNvPr>
                  <p:cNvGrpSpPr/>
                  <p:nvPr/>
                </p:nvGrpSpPr>
                <p:grpSpPr>
                  <a:xfrm>
                    <a:off x="3954420" y="2076287"/>
                    <a:ext cx="4427719" cy="3826953"/>
                    <a:chOff x="4970420" y="1393417"/>
                    <a:chExt cx="4427719" cy="3826953"/>
                  </a:xfrm>
                  <a:noFill/>
                </p:grpSpPr>
                <p:sp>
                  <p:nvSpPr>
                    <p:cNvPr id="28" name="Rectangle 27">
                      <a:extLst>
                        <a:ext uri="{FF2B5EF4-FFF2-40B4-BE49-F238E27FC236}">
                          <a16:creationId xmlns:a16="http://schemas.microsoft.com/office/drawing/2014/main" id="{4FBC9C40-6ECE-4452-A54E-A3B32C3A3E8F}"/>
                        </a:ext>
                      </a:extLst>
                    </p:cNvPr>
                    <p:cNvSpPr/>
                    <p:nvPr/>
                  </p:nvSpPr>
                  <p:spPr>
                    <a:xfrm>
                      <a:off x="4970420" y="1393417"/>
                      <a:ext cx="4427719" cy="3826953"/>
                    </a:xfrm>
                    <a:prstGeom prst="rect">
                      <a:avLst/>
                    </a:prstGeom>
                    <a:grpFill/>
                    <a:ln w="38100">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cxnSp>
                  <p:nvCxnSpPr>
                    <p:cNvPr id="29" name="Straight Connector 28">
                      <a:extLst>
                        <a:ext uri="{FF2B5EF4-FFF2-40B4-BE49-F238E27FC236}">
                          <a16:creationId xmlns:a16="http://schemas.microsoft.com/office/drawing/2014/main" id="{479DB442-B416-4184-940A-82BA942B1245}"/>
                        </a:ext>
                      </a:extLst>
                    </p:cNvPr>
                    <p:cNvCxnSpPr>
                      <a:cxnSpLocks/>
                    </p:cNvCxnSpPr>
                    <p:nvPr/>
                  </p:nvCxnSpPr>
                  <p:spPr>
                    <a:xfrm>
                      <a:off x="4970420" y="2318080"/>
                      <a:ext cx="4411705" cy="0"/>
                    </a:xfrm>
                    <a:prstGeom prst="line">
                      <a:avLst/>
                    </a:prstGeom>
                    <a:grpFill/>
                    <a:ln w="38100">
                      <a:solidFill>
                        <a:srgbClr val="95C540"/>
                      </a:solidFill>
                    </a:ln>
                  </p:spPr>
                  <p:style>
                    <a:lnRef idx="1">
                      <a:schemeClr val="accent1"/>
                    </a:lnRef>
                    <a:fillRef idx="0">
                      <a:schemeClr val="accent1"/>
                    </a:fillRef>
                    <a:effectRef idx="0">
                      <a:schemeClr val="accent1"/>
                    </a:effectRef>
                    <a:fontRef idx="minor">
                      <a:schemeClr val="tx1"/>
                    </a:fontRef>
                  </p:style>
                </p:cxnSp>
              </p:grpSp>
            </p:grpSp>
          </p:grpSp>
          <p:grpSp>
            <p:nvGrpSpPr>
              <p:cNvPr id="21" name="Group 20">
                <a:extLst>
                  <a:ext uri="{FF2B5EF4-FFF2-40B4-BE49-F238E27FC236}">
                    <a16:creationId xmlns:a16="http://schemas.microsoft.com/office/drawing/2014/main" id="{BDE736BE-E423-48D9-9944-20320D8D4F56}"/>
                  </a:ext>
                </a:extLst>
              </p:cNvPr>
              <p:cNvGrpSpPr/>
              <p:nvPr/>
            </p:nvGrpSpPr>
            <p:grpSpPr>
              <a:xfrm>
                <a:off x="-234018" y="4602122"/>
                <a:ext cx="4473395" cy="1544272"/>
                <a:chOff x="-234018" y="4602122"/>
                <a:chExt cx="4473395" cy="1544272"/>
              </a:xfrm>
            </p:grpSpPr>
            <p:pic>
              <p:nvPicPr>
                <p:cNvPr id="22" name="Picture 21" descr="A close up of a logo&#10;&#10;Description automatically generated">
                  <a:extLst>
                    <a:ext uri="{FF2B5EF4-FFF2-40B4-BE49-F238E27FC236}">
                      <a16:creationId xmlns:a16="http://schemas.microsoft.com/office/drawing/2014/main" id="{A99A571D-14C1-4018-AEB1-EE39DB8799C3}"/>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4018" y="4602122"/>
                  <a:ext cx="882650" cy="569309"/>
                </a:xfrm>
                <a:prstGeom prst="rect">
                  <a:avLst/>
                </a:prstGeom>
              </p:spPr>
            </p:pic>
            <p:pic>
              <p:nvPicPr>
                <p:cNvPr id="23" name="Picture 22" descr="A close up of a logo&#10;&#10;Description automatically generated">
                  <a:extLst>
                    <a:ext uri="{FF2B5EF4-FFF2-40B4-BE49-F238E27FC236}">
                      <a16:creationId xmlns:a16="http://schemas.microsoft.com/office/drawing/2014/main" id="{3CC925BC-46B5-4967-B3D2-8996E141068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a:off x="3356727" y="5577085"/>
                  <a:ext cx="882650" cy="569309"/>
                </a:xfrm>
                <a:prstGeom prst="rect">
                  <a:avLst/>
                </a:prstGeom>
              </p:spPr>
            </p:pic>
          </p:grpSp>
        </p:grpSp>
      </p:grpSp>
    </p:spTree>
    <p:extLst>
      <p:ext uri="{BB962C8B-B14F-4D97-AF65-F5344CB8AC3E}">
        <p14:creationId xmlns:p14="http://schemas.microsoft.com/office/powerpoint/2010/main" val="18975448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s using his cell phone&#10;&#10;Description automatically generated">
            <a:extLst>
              <a:ext uri="{FF2B5EF4-FFF2-40B4-BE49-F238E27FC236}">
                <a16:creationId xmlns:a16="http://schemas.microsoft.com/office/drawing/2014/main" id="{0BFF3616-8DA9-4A1C-B45C-45F50A6EED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27" b="16874"/>
          <a:stretch/>
        </p:blipFill>
        <p:spPr>
          <a:xfrm>
            <a:off x="1" y="0"/>
            <a:ext cx="12201442" cy="6128118"/>
          </a:xfrm>
          <a:prstGeom prst="rect">
            <a:avLst/>
          </a:prstGeom>
        </p:spPr>
      </p:pic>
      <p:sp>
        <p:nvSpPr>
          <p:cNvPr id="9" name="Rectangle 8">
            <a:extLst>
              <a:ext uri="{FF2B5EF4-FFF2-40B4-BE49-F238E27FC236}">
                <a16:creationId xmlns:a16="http://schemas.microsoft.com/office/drawing/2014/main" id="{81AAABE8-7ED9-4DC7-9E5B-9EC593647089}"/>
              </a:ext>
            </a:extLst>
          </p:cNvPr>
          <p:cNvSpPr/>
          <p:nvPr/>
        </p:nvSpPr>
        <p:spPr>
          <a:xfrm>
            <a:off x="0" y="1"/>
            <a:ext cx="12192000" cy="61281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00" dirty="0">
              <a:latin typeface="Arial" charset="0"/>
              <a:ea typeface="Arial" charset="0"/>
              <a:cs typeface="Arial" charset="0"/>
            </a:endParaRPr>
          </a:p>
        </p:txBody>
      </p:sp>
      <p:sp>
        <p:nvSpPr>
          <p:cNvPr id="4" name="Slide Number Placeholder 3">
            <a:extLst>
              <a:ext uri="{FF2B5EF4-FFF2-40B4-BE49-F238E27FC236}">
                <a16:creationId xmlns:a16="http://schemas.microsoft.com/office/drawing/2014/main" id="{51BEBB1C-DF00-42F6-811E-F10C5A851A74}"/>
              </a:ext>
            </a:extLst>
          </p:cNvPr>
          <p:cNvSpPr>
            <a:spLocks noGrp="1"/>
          </p:cNvSpPr>
          <p:nvPr>
            <p:ph type="sldNum" sz="quarter" idx="12"/>
          </p:nvPr>
        </p:nvSpPr>
        <p:spPr/>
        <p:txBody>
          <a:bodyPr/>
          <a:lstStyle/>
          <a:p>
            <a:fld id="{5C80F023-E63B-4AB5-8D35-7189DEB9BB65}" type="slidenum">
              <a:rPr lang="en-CA" smtClean="0"/>
              <a:pPr/>
              <a:t>17</a:t>
            </a:fld>
            <a:endParaRPr lang="en-CA"/>
          </a:p>
        </p:txBody>
      </p:sp>
      <p:sp>
        <p:nvSpPr>
          <p:cNvPr id="7" name="TextBox 6">
            <a:extLst>
              <a:ext uri="{FF2B5EF4-FFF2-40B4-BE49-F238E27FC236}">
                <a16:creationId xmlns:a16="http://schemas.microsoft.com/office/drawing/2014/main" id="{D419C9FB-1C0A-45BE-B092-D824F66BA616}"/>
              </a:ext>
            </a:extLst>
          </p:cNvPr>
          <p:cNvSpPr txBox="1"/>
          <p:nvPr/>
        </p:nvSpPr>
        <p:spPr>
          <a:xfrm>
            <a:off x="491184" y="1150942"/>
            <a:ext cx="11246357" cy="1200329"/>
          </a:xfrm>
          <a:prstGeom prst="rect">
            <a:avLst/>
          </a:prstGeom>
          <a:noFill/>
        </p:spPr>
        <p:txBody>
          <a:bodyPr wrap="square" rtlCol="0" anchor="t">
            <a:spAutoFit/>
          </a:bodyPr>
          <a:lstStyle/>
          <a:p>
            <a:r>
              <a:rPr lang="en-CA" sz="1800" dirty="0">
                <a:solidFill>
                  <a:schemeClr val="bg1"/>
                </a:solidFill>
              </a:rPr>
              <a:t>Business customers want the reassurance that they will interact with a human when they need it. But more and more they are expecting that technology should enable them to get tasks done quickly and easily.  </a:t>
            </a:r>
          </a:p>
          <a:p>
            <a:endParaRPr lang="en-CA" sz="1800" dirty="0">
              <a:solidFill>
                <a:schemeClr val="bg1"/>
              </a:solidFill>
            </a:endParaRPr>
          </a:p>
          <a:p>
            <a:endParaRPr lang="en-CA" sz="1800" dirty="0">
              <a:solidFill>
                <a:schemeClr val="bg1"/>
              </a:solidFill>
            </a:endParaRPr>
          </a:p>
        </p:txBody>
      </p:sp>
      <p:sp>
        <p:nvSpPr>
          <p:cNvPr id="6" name="TextBox 5">
            <a:extLst>
              <a:ext uri="{FF2B5EF4-FFF2-40B4-BE49-F238E27FC236}">
                <a16:creationId xmlns:a16="http://schemas.microsoft.com/office/drawing/2014/main" id="{942514C8-B96B-40CC-AE7D-25BF248FD91B}"/>
              </a:ext>
            </a:extLst>
          </p:cNvPr>
          <p:cNvSpPr txBox="1"/>
          <p:nvPr/>
        </p:nvSpPr>
        <p:spPr>
          <a:xfrm>
            <a:off x="-3109279" y="2935453"/>
            <a:ext cx="3582099" cy="1384995"/>
          </a:xfrm>
          <a:prstGeom prst="rect">
            <a:avLst/>
          </a:prstGeom>
          <a:noFill/>
        </p:spPr>
        <p:txBody>
          <a:bodyPr wrap="square" rtlCol="0">
            <a:spAutoFit/>
          </a:bodyPr>
          <a:lstStyle/>
          <a:p>
            <a:r>
              <a:rPr lang="en-GB" sz="1400" dirty="0">
                <a:solidFill>
                  <a:schemeClr val="bg1"/>
                </a:solidFill>
                <a:latin typeface="+mj-lt"/>
              </a:rPr>
              <a:t>“”</a:t>
            </a:r>
          </a:p>
          <a:p>
            <a:endParaRPr lang="en-GB" sz="1400" dirty="0">
              <a:solidFill>
                <a:schemeClr val="bg1"/>
              </a:solidFill>
              <a:latin typeface="+mj-lt"/>
            </a:endParaRPr>
          </a:p>
          <a:p>
            <a:r>
              <a:rPr lang="en-GB" sz="1400" dirty="0">
                <a:solidFill>
                  <a:schemeClr val="bg1"/>
                </a:solidFill>
                <a:latin typeface="+mj-lt"/>
              </a:rPr>
              <a:t>“”</a:t>
            </a:r>
          </a:p>
          <a:p>
            <a:endParaRPr lang="en-GB" sz="1400" dirty="0">
              <a:solidFill>
                <a:schemeClr val="bg1"/>
              </a:solidFill>
              <a:latin typeface="+mj-lt"/>
            </a:endParaRPr>
          </a:p>
          <a:p>
            <a:r>
              <a:rPr lang="en-GB" sz="1400" dirty="0">
                <a:solidFill>
                  <a:schemeClr val="bg1"/>
                </a:solidFill>
                <a:latin typeface="+mj-lt"/>
              </a:rPr>
              <a:t>“”</a:t>
            </a:r>
            <a:endParaRPr lang="en-CA" sz="1400" dirty="0">
              <a:solidFill>
                <a:schemeClr val="bg1"/>
              </a:solidFill>
              <a:latin typeface="+mj-lt"/>
            </a:endParaRPr>
          </a:p>
          <a:p>
            <a:endParaRPr lang="en-CA" sz="1400" dirty="0"/>
          </a:p>
        </p:txBody>
      </p:sp>
      <p:grpSp>
        <p:nvGrpSpPr>
          <p:cNvPr id="10" name="Group 9">
            <a:extLst>
              <a:ext uri="{FF2B5EF4-FFF2-40B4-BE49-F238E27FC236}">
                <a16:creationId xmlns:a16="http://schemas.microsoft.com/office/drawing/2014/main" id="{F188FA2E-17E1-4DF7-A603-BCAD06179A50}"/>
              </a:ext>
            </a:extLst>
          </p:cNvPr>
          <p:cNvGrpSpPr/>
          <p:nvPr/>
        </p:nvGrpSpPr>
        <p:grpSpPr>
          <a:xfrm>
            <a:off x="4229923" y="2303294"/>
            <a:ext cx="3725492" cy="2676189"/>
            <a:chOff x="6893468" y="2241781"/>
            <a:chExt cx="3725492" cy="2676189"/>
          </a:xfrm>
        </p:grpSpPr>
        <p:sp>
          <p:nvSpPr>
            <p:cNvPr id="11" name="Rectangle 10">
              <a:extLst>
                <a:ext uri="{FF2B5EF4-FFF2-40B4-BE49-F238E27FC236}">
                  <a16:creationId xmlns:a16="http://schemas.microsoft.com/office/drawing/2014/main" id="{51BF99F9-C6F8-4729-B65E-E4CE24F479B5}"/>
                </a:ext>
              </a:extLst>
            </p:cNvPr>
            <p:cNvSpPr/>
            <p:nvPr/>
          </p:nvSpPr>
          <p:spPr>
            <a:xfrm>
              <a:off x="7076633" y="2635630"/>
              <a:ext cx="3158919" cy="1923604"/>
            </a:xfrm>
            <a:prstGeom prst="rect">
              <a:avLst/>
            </a:prstGeom>
            <a:noFill/>
          </p:spPr>
          <p:txBody>
            <a:bodyPr wrap="square" rtlCol="0">
              <a:spAutoFit/>
            </a:bodyPr>
            <a:lstStyle/>
            <a:p>
              <a:r>
                <a:rPr lang="en-GB" sz="1700" dirty="0">
                  <a:solidFill>
                    <a:schemeClr val="bg1"/>
                  </a:solidFill>
                  <a:latin typeface="+mj-lt"/>
                </a:rPr>
                <a:t>Being able to handle almost every banking need via an app saves small business owners like me so much time which is a direct correlation to actual money for us! I'd say just keep perfecting that product</a:t>
              </a:r>
              <a:endParaRPr lang="en-CA" sz="1700" dirty="0">
                <a:solidFill>
                  <a:schemeClr val="bg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8EA8AA0A-36BA-4AE1-9F0D-FCD500A447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13" name="Straight Connector 12">
              <a:extLst>
                <a:ext uri="{FF2B5EF4-FFF2-40B4-BE49-F238E27FC236}">
                  <a16:creationId xmlns:a16="http://schemas.microsoft.com/office/drawing/2014/main" id="{713FA1D2-C5EA-4DD4-BE00-2BF541FDF639}"/>
                </a:ext>
              </a:extLst>
            </p:cNvPr>
            <p:cNvCxnSpPr>
              <a:cxnSpLocks/>
            </p:cNvCxnSpPr>
            <p:nvPr/>
          </p:nvCxnSpPr>
          <p:spPr>
            <a:xfrm>
              <a:off x="7144470" y="2420045"/>
              <a:ext cx="296295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2A9B2B9-C6E1-4F15-8371-DEE1534AA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152385" y="4584702"/>
              <a:ext cx="466575" cy="333268"/>
            </a:xfrm>
            <a:prstGeom prst="rect">
              <a:avLst/>
            </a:prstGeom>
          </p:spPr>
        </p:pic>
        <p:cxnSp>
          <p:nvCxnSpPr>
            <p:cNvPr id="15" name="Straight Connector 14">
              <a:extLst>
                <a:ext uri="{FF2B5EF4-FFF2-40B4-BE49-F238E27FC236}">
                  <a16:creationId xmlns:a16="http://schemas.microsoft.com/office/drawing/2014/main" id="{F305B54F-9C92-4175-91EE-4A3E5B7D7065}"/>
                </a:ext>
              </a:extLst>
            </p:cNvPr>
            <p:cNvCxnSpPr>
              <a:cxnSpLocks/>
            </p:cNvCxnSpPr>
            <p:nvPr/>
          </p:nvCxnSpPr>
          <p:spPr>
            <a:xfrm>
              <a:off x="7179089" y="4746835"/>
              <a:ext cx="3032290"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450E057-55CF-4D1B-88D0-DDF6E0DA27BD}"/>
              </a:ext>
            </a:extLst>
          </p:cNvPr>
          <p:cNvGrpSpPr/>
          <p:nvPr/>
        </p:nvGrpSpPr>
        <p:grpSpPr>
          <a:xfrm>
            <a:off x="8060260" y="2303294"/>
            <a:ext cx="3699891" cy="2655841"/>
            <a:chOff x="6893468" y="2241781"/>
            <a:chExt cx="3699891" cy="2655841"/>
          </a:xfrm>
        </p:grpSpPr>
        <p:sp>
          <p:nvSpPr>
            <p:cNvPr id="17" name="Rectangle 16">
              <a:extLst>
                <a:ext uri="{FF2B5EF4-FFF2-40B4-BE49-F238E27FC236}">
                  <a16:creationId xmlns:a16="http://schemas.microsoft.com/office/drawing/2014/main" id="{FC61F79D-E8AB-4C19-991A-AA7DE6BDCEFE}"/>
                </a:ext>
              </a:extLst>
            </p:cNvPr>
            <p:cNvSpPr/>
            <p:nvPr/>
          </p:nvSpPr>
          <p:spPr>
            <a:xfrm>
              <a:off x="7076633" y="2635630"/>
              <a:ext cx="3158919" cy="1923604"/>
            </a:xfrm>
            <a:prstGeom prst="rect">
              <a:avLst/>
            </a:prstGeom>
            <a:noFill/>
          </p:spPr>
          <p:txBody>
            <a:bodyPr wrap="square" rtlCol="0">
              <a:spAutoFit/>
            </a:bodyPr>
            <a:lstStyle/>
            <a:p>
              <a:r>
                <a:rPr lang="en-GB" sz="1700" dirty="0">
                  <a:solidFill>
                    <a:schemeClr val="bg1"/>
                  </a:solidFill>
                  <a:latin typeface="+mj-lt"/>
                </a:rPr>
                <a:t>Focus on having the best app with the most ability to bank mobile. I use my banking app daily. Just keep growing and expanding on more easy high tech ways to do banking more efficiently</a:t>
              </a:r>
              <a:endParaRPr lang="en-CA" sz="1700" dirty="0">
                <a:solidFill>
                  <a:schemeClr val="bg1"/>
                </a:solidFill>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95FE1E0F-FA5C-4E09-88C6-B8F6003E2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19" name="Straight Connector 18">
              <a:extLst>
                <a:ext uri="{FF2B5EF4-FFF2-40B4-BE49-F238E27FC236}">
                  <a16:creationId xmlns:a16="http://schemas.microsoft.com/office/drawing/2014/main" id="{1680EB22-7C79-4844-B10A-2537747C280E}"/>
                </a:ext>
              </a:extLst>
            </p:cNvPr>
            <p:cNvCxnSpPr>
              <a:cxnSpLocks/>
            </p:cNvCxnSpPr>
            <p:nvPr/>
          </p:nvCxnSpPr>
          <p:spPr>
            <a:xfrm>
              <a:off x="7144470" y="2420045"/>
              <a:ext cx="296295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49E644C3-CF1A-4A57-BCE1-5C00F66FF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126784" y="4564354"/>
              <a:ext cx="466575" cy="333268"/>
            </a:xfrm>
            <a:prstGeom prst="rect">
              <a:avLst/>
            </a:prstGeom>
          </p:spPr>
        </p:pic>
        <p:cxnSp>
          <p:nvCxnSpPr>
            <p:cNvPr id="21" name="Straight Connector 20">
              <a:extLst>
                <a:ext uri="{FF2B5EF4-FFF2-40B4-BE49-F238E27FC236}">
                  <a16:creationId xmlns:a16="http://schemas.microsoft.com/office/drawing/2014/main" id="{8CDEB007-D5C6-4076-A9BC-3658618DB9A5}"/>
                </a:ext>
              </a:extLst>
            </p:cNvPr>
            <p:cNvCxnSpPr>
              <a:cxnSpLocks/>
            </p:cNvCxnSpPr>
            <p:nvPr/>
          </p:nvCxnSpPr>
          <p:spPr>
            <a:xfrm>
              <a:off x="7153488" y="4726487"/>
              <a:ext cx="3032290"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630AB3F-D5EE-42EA-8D45-0AEF3ED0C1EF}"/>
              </a:ext>
            </a:extLst>
          </p:cNvPr>
          <p:cNvGrpSpPr/>
          <p:nvPr/>
        </p:nvGrpSpPr>
        <p:grpSpPr>
          <a:xfrm>
            <a:off x="454459" y="2303294"/>
            <a:ext cx="3713282" cy="1903848"/>
            <a:chOff x="6893468" y="2241781"/>
            <a:chExt cx="3713282" cy="1903848"/>
          </a:xfrm>
        </p:grpSpPr>
        <p:sp>
          <p:nvSpPr>
            <p:cNvPr id="23" name="Rectangle 22">
              <a:extLst>
                <a:ext uri="{FF2B5EF4-FFF2-40B4-BE49-F238E27FC236}">
                  <a16:creationId xmlns:a16="http://schemas.microsoft.com/office/drawing/2014/main" id="{65F57EEB-4BCA-4C31-95D9-8A1A09B179D7}"/>
                </a:ext>
              </a:extLst>
            </p:cNvPr>
            <p:cNvSpPr/>
            <p:nvPr/>
          </p:nvSpPr>
          <p:spPr>
            <a:xfrm>
              <a:off x="7076633" y="2635630"/>
              <a:ext cx="3158919" cy="1138773"/>
            </a:xfrm>
            <a:prstGeom prst="rect">
              <a:avLst/>
            </a:prstGeom>
            <a:noFill/>
          </p:spPr>
          <p:txBody>
            <a:bodyPr wrap="square" rtlCol="0">
              <a:spAutoFit/>
            </a:bodyPr>
            <a:lstStyle/>
            <a:p>
              <a:r>
                <a:rPr lang="en-GB" sz="1700" dirty="0">
                  <a:solidFill>
                    <a:schemeClr val="bg1"/>
                  </a:solidFill>
                  <a:latin typeface="+mj-lt"/>
                </a:rPr>
                <a:t>If we could do everything online, including creating and closing accounts, that would be great</a:t>
              </a:r>
              <a:endParaRPr lang="en-CA" sz="1700" dirty="0">
                <a:solidFill>
                  <a:schemeClr val="bg1"/>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A2827ED3-C75F-4FC4-AC99-AB4C9B35AD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25" name="Straight Connector 24">
              <a:extLst>
                <a:ext uri="{FF2B5EF4-FFF2-40B4-BE49-F238E27FC236}">
                  <a16:creationId xmlns:a16="http://schemas.microsoft.com/office/drawing/2014/main" id="{A2AE48EB-DADC-4697-83F8-BC516C4F291F}"/>
                </a:ext>
              </a:extLst>
            </p:cNvPr>
            <p:cNvCxnSpPr>
              <a:cxnSpLocks/>
            </p:cNvCxnSpPr>
            <p:nvPr/>
          </p:nvCxnSpPr>
          <p:spPr>
            <a:xfrm>
              <a:off x="7144470" y="2420045"/>
              <a:ext cx="296295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6C18CC4B-1B42-4C35-A316-994DD62A6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140175" y="3812361"/>
              <a:ext cx="466575" cy="333268"/>
            </a:xfrm>
            <a:prstGeom prst="rect">
              <a:avLst/>
            </a:prstGeom>
          </p:spPr>
        </p:pic>
        <p:cxnSp>
          <p:nvCxnSpPr>
            <p:cNvPr id="27" name="Straight Connector 26">
              <a:extLst>
                <a:ext uri="{FF2B5EF4-FFF2-40B4-BE49-F238E27FC236}">
                  <a16:creationId xmlns:a16="http://schemas.microsoft.com/office/drawing/2014/main" id="{D03D6606-AFD4-4EA4-81BF-B484A5387956}"/>
                </a:ext>
              </a:extLst>
            </p:cNvPr>
            <p:cNvCxnSpPr>
              <a:cxnSpLocks/>
            </p:cNvCxnSpPr>
            <p:nvPr/>
          </p:nvCxnSpPr>
          <p:spPr>
            <a:xfrm>
              <a:off x="7166879" y="3974494"/>
              <a:ext cx="3032290"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27459247-92D1-4C4D-A256-855D7312F1D7}"/>
              </a:ext>
            </a:extLst>
          </p:cNvPr>
          <p:cNvSpPr txBox="1">
            <a:spLocks/>
          </p:cNvSpPr>
          <p:nvPr/>
        </p:nvSpPr>
        <p:spPr>
          <a:xfrm>
            <a:off x="472820" y="407813"/>
            <a:ext cx="11246358" cy="576064"/>
          </a:xfrm>
          <a:prstGeom prst="rect">
            <a:avLst/>
          </a:prstGeom>
        </p:spPr>
        <p:txBody>
          <a:bodyPr vert="horz" lIns="91440" tIns="45720" rIns="91440" bIns="45720" rtlCol="0" anchor="ctr">
            <a:noAutofit/>
          </a:bodyPr>
          <a:lstStyle>
            <a:lvl1pPr algn="l" defTabSz="1219188" rtl="0" eaLnBrk="1" latinLnBrk="0" hangingPunct="1">
              <a:spcBef>
                <a:spcPct val="0"/>
              </a:spcBef>
              <a:buNone/>
              <a:defRPr sz="2400" b="1" i="0" kern="1200" spc="-100" baseline="0">
                <a:solidFill>
                  <a:schemeClr val="accent1"/>
                </a:solidFill>
                <a:latin typeface="Arial" charset="0"/>
                <a:ea typeface="Arial" charset="0"/>
                <a:cs typeface="Arial" charset="0"/>
              </a:defRPr>
            </a:lvl1pPr>
          </a:lstStyle>
          <a:p>
            <a:pPr defTabSz="914400">
              <a:lnSpc>
                <a:spcPct val="90000"/>
              </a:lnSpc>
            </a:pPr>
            <a:r>
              <a:rPr lang="en-GB">
                <a:solidFill>
                  <a:srgbClr val="95C540"/>
                </a:solidFill>
                <a:latin typeface="+mn-lt"/>
                <a:ea typeface="+mj-ea"/>
                <a:cs typeface="Arial" panose="020B0604020202020204" pitchFamily="34" charset="0"/>
              </a:rPr>
              <a:t>Technology as an enabler</a:t>
            </a:r>
            <a:endParaRPr lang="en-CA" dirty="0">
              <a:solidFill>
                <a:srgbClr val="95C540"/>
              </a:solidFill>
              <a:latin typeface="+mn-lt"/>
              <a:ea typeface="+mj-ea"/>
              <a:cs typeface="Arial" panose="020B0604020202020204" pitchFamily="34" charset="0"/>
            </a:endParaRPr>
          </a:p>
        </p:txBody>
      </p:sp>
    </p:spTree>
    <p:extLst>
      <p:ext uri="{BB962C8B-B14F-4D97-AF65-F5344CB8AC3E}">
        <p14:creationId xmlns:p14="http://schemas.microsoft.com/office/powerpoint/2010/main" val="3160414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erson sitting at a table looking at a phone&#10;&#10;Description automatically generated">
            <a:extLst>
              <a:ext uri="{FF2B5EF4-FFF2-40B4-BE49-F238E27FC236}">
                <a16:creationId xmlns:a16="http://schemas.microsoft.com/office/drawing/2014/main" id="{C8C351A4-9034-4499-A65A-89130DE2D2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1" b="4453"/>
          <a:stretch/>
        </p:blipFill>
        <p:spPr>
          <a:xfrm>
            <a:off x="6626652" y="2501870"/>
            <a:ext cx="4389890" cy="2227308"/>
          </a:xfrm>
          <a:prstGeom prst="rect">
            <a:avLst/>
          </a:prstGeom>
        </p:spPr>
      </p:pic>
      <p:pic>
        <p:nvPicPr>
          <p:cNvPr id="33" name="Picture 32" descr="A person standing in front of a computer&#10;&#10;Description automatically generated">
            <a:extLst>
              <a:ext uri="{FF2B5EF4-FFF2-40B4-BE49-F238E27FC236}">
                <a16:creationId xmlns:a16="http://schemas.microsoft.com/office/drawing/2014/main" id="{BCFB0C17-06B1-46EC-BBA7-BE203EC39E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57" b="8354"/>
          <a:stretch/>
        </p:blipFill>
        <p:spPr>
          <a:xfrm>
            <a:off x="1132515" y="2525141"/>
            <a:ext cx="4408274" cy="2197909"/>
          </a:xfrm>
          <a:prstGeom prst="rect">
            <a:avLst/>
          </a:prstGeom>
        </p:spPr>
      </p:pic>
      <p:sp>
        <p:nvSpPr>
          <p:cNvPr id="2" name="Title 1">
            <a:extLst>
              <a:ext uri="{FF2B5EF4-FFF2-40B4-BE49-F238E27FC236}">
                <a16:creationId xmlns:a16="http://schemas.microsoft.com/office/drawing/2014/main" id="{AEBDDDA8-EF94-4276-9345-651B895F8270}"/>
              </a:ext>
            </a:extLst>
          </p:cNvPr>
          <p:cNvSpPr>
            <a:spLocks noGrp="1"/>
          </p:cNvSpPr>
          <p:nvPr>
            <p:ph type="title"/>
          </p:nvPr>
        </p:nvSpPr>
        <p:spPr>
          <a:xfrm>
            <a:off x="472820" y="407813"/>
            <a:ext cx="11246358" cy="576064"/>
          </a:xfrm>
        </p:spPr>
        <p:txBody>
          <a:bodyPr vert="horz" lIns="91440" tIns="45720" rIns="91440" bIns="45720" rtlCol="0" anchor="ctr">
            <a:noAutofit/>
          </a:bodyPr>
          <a:lstStyle/>
          <a:p>
            <a:pPr defTabSz="914400">
              <a:lnSpc>
                <a:spcPct val="90000"/>
              </a:lnSpc>
            </a:pPr>
            <a:r>
              <a:rPr lang="en-GB" sz="2400" dirty="0">
                <a:solidFill>
                  <a:srgbClr val="95C540"/>
                </a:solidFill>
                <a:latin typeface="+mn-lt"/>
                <a:ea typeface="+mj-ea"/>
                <a:cs typeface="Arial" panose="020B0604020202020204" pitchFamily="34" charset="0"/>
              </a:rPr>
              <a:t>Risk in lagging technology</a:t>
            </a:r>
            <a:endParaRPr lang="en-CA" sz="2400" dirty="0">
              <a:solidFill>
                <a:srgbClr val="95C540"/>
              </a:solidFill>
              <a:latin typeface="+mn-lt"/>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51BEBB1C-DF00-42F6-811E-F10C5A851A74}"/>
              </a:ext>
            </a:extLst>
          </p:cNvPr>
          <p:cNvSpPr>
            <a:spLocks noGrp="1"/>
          </p:cNvSpPr>
          <p:nvPr>
            <p:ph type="sldNum" sz="quarter" idx="12"/>
          </p:nvPr>
        </p:nvSpPr>
        <p:spPr/>
        <p:txBody>
          <a:bodyPr/>
          <a:lstStyle/>
          <a:p>
            <a:fld id="{5C80F023-E63B-4AB5-8D35-7189DEB9BB65}" type="slidenum">
              <a:rPr lang="en-CA" smtClean="0"/>
              <a:pPr/>
              <a:t>18</a:t>
            </a:fld>
            <a:endParaRPr lang="en-CA"/>
          </a:p>
        </p:txBody>
      </p:sp>
      <p:grpSp>
        <p:nvGrpSpPr>
          <p:cNvPr id="9" name="Group 8">
            <a:extLst>
              <a:ext uri="{FF2B5EF4-FFF2-40B4-BE49-F238E27FC236}">
                <a16:creationId xmlns:a16="http://schemas.microsoft.com/office/drawing/2014/main" id="{D27A226C-EF5C-49B3-9A01-17CE3FD28031}"/>
              </a:ext>
            </a:extLst>
          </p:cNvPr>
          <p:cNvGrpSpPr/>
          <p:nvPr/>
        </p:nvGrpSpPr>
        <p:grpSpPr>
          <a:xfrm>
            <a:off x="6592907" y="1484080"/>
            <a:ext cx="4466572" cy="4538573"/>
            <a:chOff x="-234018" y="1949063"/>
            <a:chExt cx="4466572" cy="4133096"/>
          </a:xfrm>
        </p:grpSpPr>
        <p:grpSp>
          <p:nvGrpSpPr>
            <p:cNvPr id="10" name="Group 9">
              <a:extLst>
                <a:ext uri="{FF2B5EF4-FFF2-40B4-BE49-F238E27FC236}">
                  <a16:creationId xmlns:a16="http://schemas.microsoft.com/office/drawing/2014/main" id="{4F692932-1C27-4B6B-8C47-326D03EB7628}"/>
                </a:ext>
              </a:extLst>
            </p:cNvPr>
            <p:cNvGrpSpPr/>
            <p:nvPr/>
          </p:nvGrpSpPr>
          <p:grpSpPr>
            <a:xfrm>
              <a:off x="-211180" y="1949063"/>
              <a:ext cx="4427719" cy="3826952"/>
              <a:chOff x="2176420" y="3028563"/>
              <a:chExt cx="4427719" cy="3826952"/>
            </a:xfrm>
          </p:grpSpPr>
          <p:sp>
            <p:nvSpPr>
              <p:cNvPr id="14" name="Rectangle 13">
                <a:extLst>
                  <a:ext uri="{FF2B5EF4-FFF2-40B4-BE49-F238E27FC236}">
                    <a16:creationId xmlns:a16="http://schemas.microsoft.com/office/drawing/2014/main" id="{4D9E34F6-6930-4382-8B60-90E0A82CD10F}"/>
                  </a:ext>
                </a:extLst>
              </p:cNvPr>
              <p:cNvSpPr/>
              <p:nvPr/>
            </p:nvSpPr>
            <p:spPr>
              <a:xfrm>
                <a:off x="2346551" y="6010943"/>
                <a:ext cx="4044685" cy="75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90000"/>
                        <a:lumOff val="10000"/>
                      </a:schemeClr>
                    </a:solidFill>
                  </a:rPr>
                  <a:t>I was supposed to sit for a 20-minute video chat to apply for a credit card. I said, never mind</a:t>
                </a:r>
              </a:p>
            </p:txBody>
          </p:sp>
          <p:grpSp>
            <p:nvGrpSpPr>
              <p:cNvPr id="15" name="Group 14">
                <a:extLst>
                  <a:ext uri="{FF2B5EF4-FFF2-40B4-BE49-F238E27FC236}">
                    <a16:creationId xmlns:a16="http://schemas.microsoft.com/office/drawing/2014/main" id="{D8298079-3436-4220-B950-10D11C83F0BC}"/>
                  </a:ext>
                </a:extLst>
              </p:cNvPr>
              <p:cNvGrpSpPr/>
              <p:nvPr/>
            </p:nvGrpSpPr>
            <p:grpSpPr>
              <a:xfrm>
                <a:off x="2176420" y="3028563"/>
                <a:ext cx="4427719" cy="3826952"/>
                <a:chOff x="3954420" y="2004912"/>
                <a:chExt cx="4427719" cy="3826952"/>
              </a:xfrm>
            </p:grpSpPr>
            <p:sp>
              <p:nvSpPr>
                <p:cNvPr id="16" name="TextBox 15">
                  <a:extLst>
                    <a:ext uri="{FF2B5EF4-FFF2-40B4-BE49-F238E27FC236}">
                      <a16:creationId xmlns:a16="http://schemas.microsoft.com/office/drawing/2014/main" id="{5BDA8305-C9DE-4DE1-AC8D-184F54B3BE94}"/>
                    </a:ext>
                  </a:extLst>
                </p:cNvPr>
                <p:cNvSpPr txBox="1"/>
                <p:nvPr/>
              </p:nvSpPr>
              <p:spPr>
                <a:xfrm>
                  <a:off x="4246505" y="2262418"/>
                  <a:ext cx="3843547" cy="308308"/>
                </a:xfrm>
                <a:prstGeom prst="rect">
                  <a:avLst/>
                </a:prstGeom>
                <a:noFill/>
              </p:spPr>
              <p:txBody>
                <a:bodyPr wrap="square" rtlCol="0">
                  <a:spAutoFit/>
                </a:bodyPr>
                <a:lstStyle/>
                <a:p>
                  <a:pPr algn="ctr"/>
                  <a:r>
                    <a:rPr lang="en-CA" sz="1600" dirty="0"/>
                    <a:t>… or they may move on</a:t>
                  </a:r>
                </a:p>
              </p:txBody>
            </p:sp>
            <p:grpSp>
              <p:nvGrpSpPr>
                <p:cNvPr id="17" name="Group 16">
                  <a:extLst>
                    <a:ext uri="{FF2B5EF4-FFF2-40B4-BE49-F238E27FC236}">
                      <a16:creationId xmlns:a16="http://schemas.microsoft.com/office/drawing/2014/main" id="{1B4A4BDD-54DE-427A-8855-1822DF0968D4}"/>
                    </a:ext>
                  </a:extLst>
                </p:cNvPr>
                <p:cNvGrpSpPr/>
                <p:nvPr/>
              </p:nvGrpSpPr>
              <p:grpSpPr>
                <a:xfrm>
                  <a:off x="3954420" y="2004912"/>
                  <a:ext cx="4427719" cy="3826952"/>
                  <a:chOff x="4970420" y="1322042"/>
                  <a:chExt cx="4427719" cy="3826952"/>
                </a:xfrm>
                <a:noFill/>
              </p:grpSpPr>
              <p:sp>
                <p:nvSpPr>
                  <p:cNvPr id="18" name="Rectangle 17">
                    <a:extLst>
                      <a:ext uri="{FF2B5EF4-FFF2-40B4-BE49-F238E27FC236}">
                        <a16:creationId xmlns:a16="http://schemas.microsoft.com/office/drawing/2014/main" id="{B98622A2-D6A4-4A4B-AC6A-6772BE0BC039}"/>
                      </a:ext>
                    </a:extLst>
                  </p:cNvPr>
                  <p:cNvSpPr/>
                  <p:nvPr/>
                </p:nvSpPr>
                <p:spPr>
                  <a:xfrm>
                    <a:off x="4970420" y="1322042"/>
                    <a:ext cx="4427719" cy="3826952"/>
                  </a:xfrm>
                  <a:prstGeom prst="rect">
                    <a:avLst/>
                  </a:prstGeom>
                  <a:grpFill/>
                  <a:ln w="38100">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cxnSp>
                <p:nvCxnSpPr>
                  <p:cNvPr id="19" name="Straight Connector 18">
                    <a:extLst>
                      <a:ext uri="{FF2B5EF4-FFF2-40B4-BE49-F238E27FC236}">
                        <a16:creationId xmlns:a16="http://schemas.microsoft.com/office/drawing/2014/main" id="{82D875DF-6501-4D7B-A587-F102E57A414C}"/>
                      </a:ext>
                    </a:extLst>
                  </p:cNvPr>
                  <p:cNvCxnSpPr>
                    <a:cxnSpLocks/>
                  </p:cNvCxnSpPr>
                  <p:nvPr/>
                </p:nvCxnSpPr>
                <p:spPr>
                  <a:xfrm>
                    <a:off x="4970420" y="2248139"/>
                    <a:ext cx="4411705" cy="0"/>
                  </a:xfrm>
                  <a:prstGeom prst="line">
                    <a:avLst/>
                  </a:prstGeom>
                  <a:grpFill/>
                  <a:ln w="38100">
                    <a:solidFill>
                      <a:srgbClr val="95C540"/>
                    </a:solidFill>
                  </a:ln>
                </p:spPr>
                <p:style>
                  <a:lnRef idx="1">
                    <a:schemeClr val="accent1"/>
                  </a:lnRef>
                  <a:fillRef idx="0">
                    <a:schemeClr val="accent1"/>
                  </a:fillRef>
                  <a:effectRef idx="0">
                    <a:schemeClr val="accent1"/>
                  </a:effectRef>
                  <a:fontRef idx="minor">
                    <a:schemeClr val="tx1"/>
                  </a:fontRef>
                </p:style>
              </p:cxnSp>
            </p:grpSp>
          </p:grpSp>
        </p:grpSp>
        <p:grpSp>
          <p:nvGrpSpPr>
            <p:cNvPr id="11" name="Group 10">
              <a:extLst>
                <a:ext uri="{FF2B5EF4-FFF2-40B4-BE49-F238E27FC236}">
                  <a16:creationId xmlns:a16="http://schemas.microsoft.com/office/drawing/2014/main" id="{AB9CDF75-22CA-489A-BC1A-917117AA87DF}"/>
                </a:ext>
              </a:extLst>
            </p:cNvPr>
            <p:cNvGrpSpPr/>
            <p:nvPr/>
          </p:nvGrpSpPr>
          <p:grpSpPr>
            <a:xfrm>
              <a:off x="-234018" y="4570398"/>
              <a:ext cx="4466572" cy="1511761"/>
              <a:chOff x="-234018" y="4570398"/>
              <a:chExt cx="4466572" cy="1511761"/>
            </a:xfrm>
          </p:grpSpPr>
          <p:pic>
            <p:nvPicPr>
              <p:cNvPr id="12" name="Picture 11" descr="A close up of a logo&#10;&#10;Description automatically generated">
                <a:extLst>
                  <a:ext uri="{FF2B5EF4-FFF2-40B4-BE49-F238E27FC236}">
                    <a16:creationId xmlns:a16="http://schemas.microsoft.com/office/drawing/2014/main" id="{BAEC606E-6E79-4C77-AD1F-2C847055835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4018" y="4570398"/>
                <a:ext cx="882650" cy="5693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FC8A1A2D-EE8C-41A7-A3DF-A128C06287B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a:off x="3349904" y="5512850"/>
                <a:ext cx="882650" cy="569309"/>
              </a:xfrm>
              <a:prstGeom prst="rect">
                <a:avLst/>
              </a:prstGeom>
            </p:spPr>
          </p:pic>
        </p:grpSp>
      </p:grpSp>
      <p:grpSp>
        <p:nvGrpSpPr>
          <p:cNvPr id="22" name="Group 21">
            <a:extLst>
              <a:ext uri="{FF2B5EF4-FFF2-40B4-BE49-F238E27FC236}">
                <a16:creationId xmlns:a16="http://schemas.microsoft.com/office/drawing/2014/main" id="{1B8DBA22-C8E7-4DD2-B81F-D33509C64B19}"/>
              </a:ext>
            </a:extLst>
          </p:cNvPr>
          <p:cNvGrpSpPr/>
          <p:nvPr/>
        </p:nvGrpSpPr>
        <p:grpSpPr>
          <a:xfrm>
            <a:off x="1105025" y="1491922"/>
            <a:ext cx="4473395" cy="4530732"/>
            <a:chOff x="-234018" y="2020438"/>
            <a:chExt cx="4473395" cy="4125956"/>
          </a:xfrm>
        </p:grpSpPr>
        <p:grpSp>
          <p:nvGrpSpPr>
            <p:cNvPr id="23" name="Group 22">
              <a:extLst>
                <a:ext uri="{FF2B5EF4-FFF2-40B4-BE49-F238E27FC236}">
                  <a16:creationId xmlns:a16="http://schemas.microsoft.com/office/drawing/2014/main" id="{D261E3FA-3F76-4686-8E59-94DC3A07B5DE}"/>
                </a:ext>
              </a:extLst>
            </p:cNvPr>
            <p:cNvGrpSpPr/>
            <p:nvPr/>
          </p:nvGrpSpPr>
          <p:grpSpPr>
            <a:xfrm>
              <a:off x="-211180" y="2020438"/>
              <a:ext cx="4427719" cy="3826953"/>
              <a:chOff x="2176420" y="3099938"/>
              <a:chExt cx="4427719" cy="3826953"/>
            </a:xfrm>
          </p:grpSpPr>
          <p:sp>
            <p:nvSpPr>
              <p:cNvPr id="27" name="Rectangle 26">
                <a:extLst>
                  <a:ext uri="{FF2B5EF4-FFF2-40B4-BE49-F238E27FC236}">
                    <a16:creationId xmlns:a16="http://schemas.microsoft.com/office/drawing/2014/main" id="{9D586B50-EC87-4FF1-9660-9EFDC64645B8}"/>
                  </a:ext>
                </a:extLst>
              </p:cNvPr>
              <p:cNvSpPr/>
              <p:nvPr/>
            </p:nvSpPr>
            <p:spPr>
              <a:xfrm>
                <a:off x="2248021" y="6139410"/>
                <a:ext cx="4300530" cy="71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90000"/>
                        <a:lumOff val="10000"/>
                      </a:schemeClr>
                    </a:solidFill>
                  </a:rPr>
                  <a:t>I have terrible service through the unreliable ATM machines. So I avoid using any of the machines located at the branches. Very poor quality</a:t>
                </a:r>
              </a:p>
            </p:txBody>
          </p:sp>
          <p:grpSp>
            <p:nvGrpSpPr>
              <p:cNvPr id="28" name="Group 27">
                <a:extLst>
                  <a:ext uri="{FF2B5EF4-FFF2-40B4-BE49-F238E27FC236}">
                    <a16:creationId xmlns:a16="http://schemas.microsoft.com/office/drawing/2014/main" id="{92C11780-18A6-480B-BD1C-DE8BD9F8A043}"/>
                  </a:ext>
                </a:extLst>
              </p:cNvPr>
              <p:cNvGrpSpPr/>
              <p:nvPr/>
            </p:nvGrpSpPr>
            <p:grpSpPr>
              <a:xfrm>
                <a:off x="2176420" y="3099938"/>
                <a:ext cx="4427719" cy="3826953"/>
                <a:chOff x="3954420" y="2076287"/>
                <a:chExt cx="4427719" cy="3826953"/>
              </a:xfrm>
            </p:grpSpPr>
            <p:sp>
              <p:nvSpPr>
                <p:cNvPr id="29" name="TextBox 28">
                  <a:extLst>
                    <a:ext uri="{FF2B5EF4-FFF2-40B4-BE49-F238E27FC236}">
                      <a16:creationId xmlns:a16="http://schemas.microsoft.com/office/drawing/2014/main" id="{84F94952-A716-4CA1-9A9D-8947BE13FD72}"/>
                    </a:ext>
                  </a:extLst>
                </p:cNvPr>
                <p:cNvSpPr txBox="1"/>
                <p:nvPr/>
              </p:nvSpPr>
              <p:spPr>
                <a:xfrm>
                  <a:off x="4238498" y="2173856"/>
                  <a:ext cx="3843547" cy="980979"/>
                </a:xfrm>
                <a:prstGeom prst="rect">
                  <a:avLst/>
                </a:prstGeom>
                <a:noFill/>
              </p:spPr>
              <p:txBody>
                <a:bodyPr wrap="square" rtlCol="0">
                  <a:spAutoFit/>
                </a:bodyPr>
                <a:lstStyle/>
                <a:p>
                  <a:pPr algn="ctr"/>
                  <a:r>
                    <a:rPr lang="en-CA" sz="1600" dirty="0"/>
                    <a:t>When technology doesn’t work, business customers may be driven to more expensive channels…</a:t>
                  </a:r>
                </a:p>
                <a:p>
                  <a:pPr algn="ctr"/>
                  <a:endParaRPr lang="en-CA" sz="1600" dirty="0">
                    <a:latin typeface="+mj-lt"/>
                  </a:endParaRPr>
                </a:p>
              </p:txBody>
            </p:sp>
            <p:grpSp>
              <p:nvGrpSpPr>
                <p:cNvPr id="30" name="Group 29">
                  <a:extLst>
                    <a:ext uri="{FF2B5EF4-FFF2-40B4-BE49-F238E27FC236}">
                      <a16:creationId xmlns:a16="http://schemas.microsoft.com/office/drawing/2014/main" id="{414037B4-F099-4640-A92F-643F55B075A3}"/>
                    </a:ext>
                  </a:extLst>
                </p:cNvPr>
                <p:cNvGrpSpPr/>
                <p:nvPr/>
              </p:nvGrpSpPr>
              <p:grpSpPr>
                <a:xfrm>
                  <a:off x="3954420" y="2076287"/>
                  <a:ext cx="4427719" cy="3826953"/>
                  <a:chOff x="4970420" y="1393417"/>
                  <a:chExt cx="4427719" cy="3826953"/>
                </a:xfrm>
                <a:noFill/>
              </p:grpSpPr>
              <p:sp>
                <p:nvSpPr>
                  <p:cNvPr id="31" name="Rectangle 30">
                    <a:extLst>
                      <a:ext uri="{FF2B5EF4-FFF2-40B4-BE49-F238E27FC236}">
                        <a16:creationId xmlns:a16="http://schemas.microsoft.com/office/drawing/2014/main" id="{9108B2DF-1835-4EE0-AD03-95ABDE01CCF9}"/>
                      </a:ext>
                    </a:extLst>
                  </p:cNvPr>
                  <p:cNvSpPr/>
                  <p:nvPr/>
                </p:nvSpPr>
                <p:spPr>
                  <a:xfrm>
                    <a:off x="4970420" y="1393417"/>
                    <a:ext cx="4427719" cy="3826953"/>
                  </a:xfrm>
                  <a:prstGeom prst="rect">
                    <a:avLst/>
                  </a:prstGeom>
                  <a:grpFill/>
                  <a:ln w="38100">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cxnSp>
                <p:nvCxnSpPr>
                  <p:cNvPr id="32" name="Straight Connector 31">
                    <a:extLst>
                      <a:ext uri="{FF2B5EF4-FFF2-40B4-BE49-F238E27FC236}">
                        <a16:creationId xmlns:a16="http://schemas.microsoft.com/office/drawing/2014/main" id="{DFB746FB-1F25-4930-87E3-2122B02EB158}"/>
                      </a:ext>
                    </a:extLst>
                  </p:cNvPr>
                  <p:cNvCxnSpPr>
                    <a:cxnSpLocks/>
                  </p:cNvCxnSpPr>
                  <p:nvPr/>
                </p:nvCxnSpPr>
                <p:spPr>
                  <a:xfrm>
                    <a:off x="4970420" y="2318080"/>
                    <a:ext cx="4411705" cy="0"/>
                  </a:xfrm>
                  <a:prstGeom prst="line">
                    <a:avLst/>
                  </a:prstGeom>
                  <a:grpFill/>
                  <a:ln w="38100">
                    <a:solidFill>
                      <a:srgbClr val="95C540"/>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23">
              <a:extLst>
                <a:ext uri="{FF2B5EF4-FFF2-40B4-BE49-F238E27FC236}">
                  <a16:creationId xmlns:a16="http://schemas.microsoft.com/office/drawing/2014/main" id="{C6E222DE-DF58-4230-9862-772086D9753D}"/>
                </a:ext>
              </a:extLst>
            </p:cNvPr>
            <p:cNvGrpSpPr/>
            <p:nvPr/>
          </p:nvGrpSpPr>
          <p:grpSpPr>
            <a:xfrm>
              <a:off x="-234018" y="4602122"/>
              <a:ext cx="4473395" cy="1544272"/>
              <a:chOff x="-234018" y="4602122"/>
              <a:chExt cx="4473395" cy="1544272"/>
            </a:xfrm>
          </p:grpSpPr>
          <p:pic>
            <p:nvPicPr>
              <p:cNvPr id="25" name="Picture 24" descr="A close up of a logo&#10;&#10;Description automatically generated">
                <a:extLst>
                  <a:ext uri="{FF2B5EF4-FFF2-40B4-BE49-F238E27FC236}">
                    <a16:creationId xmlns:a16="http://schemas.microsoft.com/office/drawing/2014/main" id="{CD39AE08-1E10-4E0B-846E-AF95F220441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4018" y="4602122"/>
                <a:ext cx="882650" cy="569309"/>
              </a:xfrm>
              <a:prstGeom prst="rect">
                <a:avLst/>
              </a:prstGeom>
            </p:spPr>
          </p:pic>
          <p:pic>
            <p:nvPicPr>
              <p:cNvPr id="26" name="Picture 25" descr="A close up of a logo&#10;&#10;Description automatically generated">
                <a:extLst>
                  <a:ext uri="{FF2B5EF4-FFF2-40B4-BE49-F238E27FC236}">
                    <a16:creationId xmlns:a16="http://schemas.microsoft.com/office/drawing/2014/main" id="{652AA64F-11E2-4D25-994C-B2B2A95652C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a:off x="3356727" y="5577085"/>
                <a:ext cx="882650" cy="569309"/>
              </a:xfrm>
              <a:prstGeom prst="rect">
                <a:avLst/>
              </a:prstGeom>
            </p:spPr>
          </p:pic>
        </p:grpSp>
      </p:grpSp>
    </p:spTree>
    <p:extLst>
      <p:ext uri="{BB962C8B-B14F-4D97-AF65-F5344CB8AC3E}">
        <p14:creationId xmlns:p14="http://schemas.microsoft.com/office/powerpoint/2010/main" val="7939582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AE3CD57-F4A9-49C2-97F4-69F2DF5CF377}"/>
              </a:ext>
            </a:extLst>
          </p:cNvPr>
          <p:cNvSpPr>
            <a:spLocks noGrp="1"/>
          </p:cNvSpPr>
          <p:nvPr>
            <p:ph type="title"/>
          </p:nvPr>
        </p:nvSpPr>
        <p:spPr>
          <a:xfrm>
            <a:off x="472821" y="411137"/>
            <a:ext cx="11246358" cy="576064"/>
          </a:xfrm>
        </p:spPr>
        <p:txBody>
          <a:bodyPr vert="horz" lIns="91440" tIns="45720" rIns="91440" bIns="45720" rtlCol="0" anchor="ctr">
            <a:noAutofit/>
          </a:bodyPr>
          <a:lstStyle/>
          <a:p>
            <a:pPr defTabSz="914400">
              <a:lnSpc>
                <a:spcPct val="90000"/>
              </a:lnSpc>
              <a:spcBef>
                <a:spcPts val="1200"/>
              </a:spcBef>
            </a:pPr>
            <a:r>
              <a:rPr lang="en-GB" dirty="0">
                <a:solidFill>
                  <a:srgbClr val="95C540"/>
                </a:solidFill>
                <a:latin typeface="+mn-lt"/>
                <a:ea typeface="+mj-ea"/>
                <a:cs typeface="Arial" panose="020B0604020202020204" pitchFamily="34" charset="0"/>
              </a:rPr>
              <a:t>Fraud as a moment of truth</a:t>
            </a:r>
            <a:endParaRPr lang="en-CA" dirty="0">
              <a:solidFill>
                <a:srgbClr val="95C540"/>
              </a:solidFill>
              <a:latin typeface="+mn-lt"/>
              <a:ea typeface="+mj-ea"/>
              <a:cs typeface="Arial" panose="020B0604020202020204" pitchFamily="34" charset="0"/>
            </a:endParaRPr>
          </a:p>
        </p:txBody>
      </p:sp>
      <p:sp>
        <p:nvSpPr>
          <p:cNvPr id="15" name="TextBox 14">
            <a:extLst>
              <a:ext uri="{FF2B5EF4-FFF2-40B4-BE49-F238E27FC236}">
                <a16:creationId xmlns:a16="http://schemas.microsoft.com/office/drawing/2014/main" id="{5F428FA0-2999-46A0-B3D7-F5EFF45EE6ED}"/>
              </a:ext>
            </a:extLst>
          </p:cNvPr>
          <p:cNvSpPr txBox="1"/>
          <p:nvPr/>
        </p:nvSpPr>
        <p:spPr>
          <a:xfrm>
            <a:off x="432000" y="1359537"/>
            <a:ext cx="5892600" cy="1200329"/>
          </a:xfrm>
          <a:prstGeom prst="rect">
            <a:avLst/>
          </a:prstGeom>
          <a:noFill/>
        </p:spPr>
        <p:txBody>
          <a:bodyPr wrap="square" rtlCol="0">
            <a:spAutoFit/>
          </a:bodyPr>
          <a:lstStyle/>
          <a:p>
            <a:r>
              <a:rPr lang="en-CA" sz="1800" dirty="0"/>
              <a:t>Fraud is an opportunity to demonstrate that the bank is looking out for their business customers. Banks impress with:</a:t>
            </a:r>
          </a:p>
          <a:p>
            <a:endParaRPr lang="en-CA" sz="1800" dirty="0">
              <a:solidFill>
                <a:schemeClr val="tx1">
                  <a:lumMod val="90000"/>
                  <a:lumOff val="10000"/>
                </a:schemeClr>
              </a:solidFill>
            </a:endParaRPr>
          </a:p>
        </p:txBody>
      </p:sp>
      <p:sp>
        <p:nvSpPr>
          <p:cNvPr id="21" name="Rectangle 20">
            <a:extLst>
              <a:ext uri="{FF2B5EF4-FFF2-40B4-BE49-F238E27FC236}">
                <a16:creationId xmlns:a16="http://schemas.microsoft.com/office/drawing/2014/main" id="{3501FA8E-48FE-44A6-9B8C-7339DE1EB2A3}"/>
              </a:ext>
            </a:extLst>
          </p:cNvPr>
          <p:cNvSpPr/>
          <p:nvPr/>
        </p:nvSpPr>
        <p:spPr>
          <a:xfrm>
            <a:off x="0" y="2728474"/>
            <a:ext cx="6734175" cy="1661993"/>
          </a:xfrm>
          <a:prstGeom prst="rect">
            <a:avLst/>
          </a:prstGeom>
        </p:spPr>
        <p:txBody>
          <a:bodyPr wrap="square">
            <a:spAutoFit/>
          </a:bodyPr>
          <a:lstStyle/>
          <a:p>
            <a:pPr marL="834390" lvl="1" indent="-285750">
              <a:spcBef>
                <a:spcPts val="1800"/>
              </a:spcBef>
              <a:buFont typeface="Arial" panose="020B0604020202020204" pitchFamily="34" charset="0"/>
              <a:buChar char="•"/>
            </a:pPr>
            <a:r>
              <a:rPr lang="en-CA" sz="1800" dirty="0"/>
              <a:t>Proactive contact about suspected fraud</a:t>
            </a:r>
          </a:p>
          <a:p>
            <a:pPr marL="834390" lvl="1" indent="-285750">
              <a:spcBef>
                <a:spcPts val="1800"/>
              </a:spcBef>
              <a:buFont typeface="Arial" panose="020B0604020202020204" pitchFamily="34" charset="0"/>
              <a:buChar char="•"/>
            </a:pPr>
            <a:r>
              <a:rPr lang="en-CA" sz="1800" dirty="0"/>
              <a:t>Measures to help the business keep going during investigation</a:t>
            </a:r>
          </a:p>
          <a:p>
            <a:pPr marL="834390" lvl="1" indent="-285750">
              <a:spcBef>
                <a:spcPts val="1800"/>
              </a:spcBef>
              <a:buFont typeface="Arial" panose="020B0604020202020204" pitchFamily="34" charset="0"/>
              <a:buChar char="•"/>
            </a:pPr>
            <a:r>
              <a:rPr lang="en-CA" sz="1800" dirty="0"/>
              <a:t>Efficient resolution</a:t>
            </a:r>
          </a:p>
        </p:txBody>
      </p:sp>
      <p:pic>
        <p:nvPicPr>
          <p:cNvPr id="7" name="Picture 6" descr="A picture containing table, indoor, wooden, sitting&#10;&#10;Description automatically generated">
            <a:extLst>
              <a:ext uri="{FF2B5EF4-FFF2-40B4-BE49-F238E27FC236}">
                <a16:creationId xmlns:a16="http://schemas.microsoft.com/office/drawing/2014/main" id="{555A73FA-E832-4CCC-9A8A-49E54AB392F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08135" y="0"/>
            <a:ext cx="5583865" cy="6862100"/>
          </a:xfrm>
          <a:prstGeom prst="rect">
            <a:avLst/>
          </a:prstGeom>
        </p:spPr>
      </p:pic>
      <p:sp>
        <p:nvSpPr>
          <p:cNvPr id="3" name="Slide Number Placeholder 2">
            <a:extLst>
              <a:ext uri="{FF2B5EF4-FFF2-40B4-BE49-F238E27FC236}">
                <a16:creationId xmlns:a16="http://schemas.microsoft.com/office/drawing/2014/main" id="{944D0FD8-25E2-934A-94A5-FACA37A6205F}"/>
              </a:ext>
            </a:extLst>
          </p:cNvPr>
          <p:cNvSpPr>
            <a:spLocks noGrp="1"/>
          </p:cNvSpPr>
          <p:nvPr>
            <p:ph type="sldNum" sz="quarter" idx="12"/>
          </p:nvPr>
        </p:nvSpPr>
        <p:spPr/>
        <p:txBody>
          <a:bodyPr/>
          <a:lstStyle/>
          <a:p>
            <a:fld id="{5C80F023-E63B-4AB5-8D35-7189DEB9BB65}" type="slidenum">
              <a:rPr lang="en-CA" smtClean="0"/>
              <a:pPr/>
              <a:t>19</a:t>
            </a:fld>
            <a:endParaRPr lang="en-CA"/>
          </a:p>
        </p:txBody>
      </p:sp>
    </p:spTree>
    <p:extLst>
      <p:ext uri="{BB962C8B-B14F-4D97-AF65-F5344CB8AC3E}">
        <p14:creationId xmlns:p14="http://schemas.microsoft.com/office/powerpoint/2010/main" val="1218307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EE6BD3C-FB68-4BE9-9D6B-5534EB4CC344}"/>
              </a:ext>
            </a:extLst>
          </p:cNvPr>
          <p:cNvSpPr>
            <a:spLocks noGrp="1"/>
          </p:cNvSpPr>
          <p:nvPr>
            <p:ph idx="4294967295"/>
          </p:nvPr>
        </p:nvSpPr>
        <p:spPr>
          <a:xfrm>
            <a:off x="951238" y="2549695"/>
            <a:ext cx="3931479" cy="757237"/>
          </a:xfrm>
        </p:spPr>
        <p:txBody>
          <a:bodyPr/>
          <a:lstStyle/>
          <a:p>
            <a:pPr marL="0" indent="0">
              <a:buNone/>
            </a:pPr>
            <a:r>
              <a:rPr lang="en-CA" sz="4800" b="1" spc="-100">
                <a:solidFill>
                  <a:srgbClr val="95C540"/>
                </a:solidFill>
                <a:latin typeface="+mn-lt"/>
                <a:ea typeface="+mj-ea"/>
                <a:cs typeface="Arial" panose="020B0604020202020204" pitchFamily="34" charset="0"/>
              </a:rPr>
              <a:t>Welcome</a:t>
            </a:r>
          </a:p>
        </p:txBody>
      </p:sp>
      <p:cxnSp>
        <p:nvCxnSpPr>
          <p:cNvPr id="27" name="Straight Connector 26">
            <a:extLst>
              <a:ext uri="{FF2B5EF4-FFF2-40B4-BE49-F238E27FC236}">
                <a16:creationId xmlns:a16="http://schemas.microsoft.com/office/drawing/2014/main" id="{BAFC4F25-42F8-4E14-8624-6187FC2E6923}"/>
              </a:ext>
            </a:extLst>
          </p:cNvPr>
          <p:cNvCxnSpPr/>
          <p:nvPr/>
        </p:nvCxnSpPr>
        <p:spPr>
          <a:xfrm>
            <a:off x="1118586" y="3551068"/>
            <a:ext cx="683581" cy="0"/>
          </a:xfrm>
          <a:prstGeom prst="line">
            <a:avLst/>
          </a:prstGeom>
          <a:ln w="38100">
            <a:solidFill>
              <a:srgbClr val="95C54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8A79956-6D20-46DF-9DF5-838656C82812}"/>
              </a:ext>
            </a:extLst>
          </p:cNvPr>
          <p:cNvSpPr/>
          <p:nvPr/>
        </p:nvSpPr>
        <p:spPr>
          <a:xfrm>
            <a:off x="7617041" y="0"/>
            <a:ext cx="4574959" cy="6858000"/>
          </a:xfrm>
          <a:prstGeom prst="rect">
            <a:avLst/>
          </a:prstGeom>
          <a:solidFill>
            <a:srgbClr val="95C540"/>
          </a:solidFill>
          <a:ln>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pic>
        <p:nvPicPr>
          <p:cNvPr id="46" name="Picture 45" descr="A person standing in front of a window posing for the camera&#10;&#10;Description automatically generated">
            <a:extLst>
              <a:ext uri="{FF2B5EF4-FFF2-40B4-BE49-F238E27FC236}">
                <a16:creationId xmlns:a16="http://schemas.microsoft.com/office/drawing/2014/main" id="{2E1426C2-53C2-4798-9651-FFE80E1C9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771" y="1056442"/>
            <a:ext cx="2861498" cy="2861498"/>
          </a:xfrm>
          <a:prstGeom prst="rect">
            <a:avLst/>
          </a:prstGeom>
        </p:spPr>
      </p:pic>
      <p:sp>
        <p:nvSpPr>
          <p:cNvPr id="48" name="TextBox 47">
            <a:extLst>
              <a:ext uri="{FF2B5EF4-FFF2-40B4-BE49-F238E27FC236}">
                <a16:creationId xmlns:a16="http://schemas.microsoft.com/office/drawing/2014/main" id="{484031A6-96E4-4C1C-AC71-AC7475B46436}"/>
              </a:ext>
            </a:extLst>
          </p:cNvPr>
          <p:cNvSpPr txBox="1"/>
          <p:nvPr/>
        </p:nvSpPr>
        <p:spPr>
          <a:xfrm>
            <a:off x="8615014" y="4281142"/>
            <a:ext cx="2579011" cy="1520416"/>
          </a:xfrm>
          <a:prstGeom prst="rect">
            <a:avLst/>
          </a:prstGeom>
          <a:noFill/>
        </p:spPr>
        <p:txBody>
          <a:bodyPr wrap="square" rtlCol="0">
            <a:spAutoFit/>
          </a:bodyPr>
          <a:lstStyle/>
          <a:p>
            <a:pPr algn="ctr"/>
            <a:r>
              <a:rPr lang="en-CA" sz="2800" b="1">
                <a:solidFill>
                  <a:schemeClr val="bg1"/>
                </a:solidFill>
              </a:rPr>
              <a:t>Steve Mast</a:t>
            </a:r>
          </a:p>
          <a:p>
            <a:pPr algn="ctr"/>
            <a:r>
              <a:rPr lang="en-CA">
                <a:solidFill>
                  <a:schemeClr val="bg1"/>
                </a:solidFill>
              </a:rPr>
              <a:t>President &amp; Chief Innovation Officer,</a:t>
            </a:r>
          </a:p>
          <a:p>
            <a:pPr algn="ctr"/>
            <a:r>
              <a:rPr lang="en-CA">
                <a:solidFill>
                  <a:schemeClr val="bg1"/>
                </a:solidFill>
              </a:rPr>
              <a:t>Delvinia</a:t>
            </a:r>
          </a:p>
        </p:txBody>
      </p:sp>
    </p:spTree>
    <p:extLst>
      <p:ext uri="{BB962C8B-B14F-4D97-AF65-F5344CB8AC3E}">
        <p14:creationId xmlns:p14="http://schemas.microsoft.com/office/powerpoint/2010/main" val="23053376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wooden, sitting&#10;&#10;Description automatically generated">
            <a:extLst>
              <a:ext uri="{FF2B5EF4-FFF2-40B4-BE49-F238E27FC236}">
                <a16:creationId xmlns:a16="http://schemas.microsoft.com/office/drawing/2014/main" id="{B46DC2A9-D2AC-4A64-9A56-7542DB40801D}"/>
              </a:ext>
            </a:extLst>
          </p:cNvPr>
          <p:cNvPicPr>
            <a:picLocks noChangeAspect="1"/>
          </p:cNvPicPr>
          <p:nvPr/>
        </p:nvPicPr>
        <p:blipFill rotWithShape="1">
          <a:blip r:embed="rId2">
            <a:extLst>
              <a:ext uri="{28A0092B-C50C-407E-A947-70E740481C1C}">
                <a14:useLocalDpi xmlns:a14="http://schemas.microsoft.com/office/drawing/2010/main"/>
              </a:ext>
            </a:extLst>
          </a:blip>
          <a:srcRect r="-28"/>
          <a:stretch/>
        </p:blipFill>
        <p:spPr>
          <a:xfrm>
            <a:off x="0" y="0"/>
            <a:ext cx="12192000" cy="6128119"/>
          </a:xfrm>
          <a:prstGeom prst="rect">
            <a:avLst/>
          </a:prstGeom>
        </p:spPr>
      </p:pic>
      <p:sp>
        <p:nvSpPr>
          <p:cNvPr id="13" name="Rectangle 12">
            <a:extLst>
              <a:ext uri="{FF2B5EF4-FFF2-40B4-BE49-F238E27FC236}">
                <a16:creationId xmlns:a16="http://schemas.microsoft.com/office/drawing/2014/main" id="{41BB1679-5BAE-45D6-96C6-BDBF7895E78E}"/>
              </a:ext>
            </a:extLst>
          </p:cNvPr>
          <p:cNvSpPr/>
          <p:nvPr/>
        </p:nvSpPr>
        <p:spPr>
          <a:xfrm>
            <a:off x="0" y="1"/>
            <a:ext cx="12192000" cy="61281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nvGrpSpPr>
          <p:cNvPr id="33" name="Group 32">
            <a:extLst>
              <a:ext uri="{FF2B5EF4-FFF2-40B4-BE49-F238E27FC236}">
                <a16:creationId xmlns:a16="http://schemas.microsoft.com/office/drawing/2014/main" id="{4EDCFD98-72E4-45B5-8CE6-C3AE65763FA0}"/>
              </a:ext>
            </a:extLst>
          </p:cNvPr>
          <p:cNvGrpSpPr/>
          <p:nvPr/>
        </p:nvGrpSpPr>
        <p:grpSpPr>
          <a:xfrm>
            <a:off x="1473634" y="1624271"/>
            <a:ext cx="3885401" cy="2602719"/>
            <a:chOff x="6893468" y="2241781"/>
            <a:chExt cx="3885401" cy="2602719"/>
          </a:xfrm>
        </p:grpSpPr>
        <p:sp>
          <p:nvSpPr>
            <p:cNvPr id="34" name="Rectangle 33">
              <a:extLst>
                <a:ext uri="{FF2B5EF4-FFF2-40B4-BE49-F238E27FC236}">
                  <a16:creationId xmlns:a16="http://schemas.microsoft.com/office/drawing/2014/main" id="{F0CDC089-AE40-4674-B544-56D99B848CEE}"/>
                </a:ext>
              </a:extLst>
            </p:cNvPr>
            <p:cNvSpPr/>
            <p:nvPr/>
          </p:nvSpPr>
          <p:spPr>
            <a:xfrm>
              <a:off x="7076632" y="2635630"/>
              <a:ext cx="3702237" cy="1754326"/>
            </a:xfrm>
            <a:prstGeom prst="rect">
              <a:avLst/>
            </a:prstGeom>
            <a:noFill/>
          </p:spPr>
          <p:txBody>
            <a:bodyPr wrap="square" rtlCol="0">
              <a:spAutoFit/>
            </a:bodyPr>
            <a:lstStyle/>
            <a:p>
              <a:r>
                <a:rPr lang="en-CA" sz="1800">
                  <a:solidFill>
                    <a:schemeClr val="bg1"/>
                  </a:solidFill>
                </a:rPr>
                <a:t>We were the victims of a cyber crime and had to call the bank on a Saturday afternoon.  They had temporary funds in our account by that Monday and had the issue resolved by the end of the week</a:t>
              </a:r>
              <a:endParaRPr lang="en-CA" sz="1800">
                <a:solidFill>
                  <a:schemeClr val="bg1"/>
                </a:solidFill>
                <a:latin typeface="Arial" panose="020B0604020202020204" pitchFamily="34" charset="0"/>
                <a:cs typeface="Arial" panose="020B0604020202020204" pitchFamily="34" charset="0"/>
              </a:endParaRPr>
            </a:p>
          </p:txBody>
        </p:sp>
        <p:pic>
          <p:nvPicPr>
            <p:cNvPr id="35" name="Graphic 34">
              <a:extLst>
                <a:ext uri="{FF2B5EF4-FFF2-40B4-BE49-F238E27FC236}">
                  <a16:creationId xmlns:a16="http://schemas.microsoft.com/office/drawing/2014/main" id="{CB7F5083-7683-454C-B37D-6CDC517FE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36" name="Straight Connector 35">
              <a:extLst>
                <a:ext uri="{FF2B5EF4-FFF2-40B4-BE49-F238E27FC236}">
                  <a16:creationId xmlns:a16="http://schemas.microsoft.com/office/drawing/2014/main" id="{6F469F8B-E467-4C5A-8B97-E1641E9BBC85}"/>
                </a:ext>
              </a:extLst>
            </p:cNvPr>
            <p:cNvCxnSpPr>
              <a:cxnSpLocks/>
            </p:cNvCxnSpPr>
            <p:nvPr/>
          </p:nvCxnSpPr>
          <p:spPr>
            <a:xfrm>
              <a:off x="7144470" y="2420045"/>
              <a:ext cx="3314089"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EAD6B4BE-478E-409D-BC54-08E5F2F657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227319" y="4511232"/>
              <a:ext cx="466575" cy="333268"/>
            </a:xfrm>
            <a:prstGeom prst="rect">
              <a:avLst/>
            </a:prstGeom>
          </p:spPr>
        </p:pic>
        <p:cxnSp>
          <p:nvCxnSpPr>
            <p:cNvPr id="38" name="Straight Connector 37">
              <a:extLst>
                <a:ext uri="{FF2B5EF4-FFF2-40B4-BE49-F238E27FC236}">
                  <a16:creationId xmlns:a16="http://schemas.microsoft.com/office/drawing/2014/main" id="{B5E41AAD-D1EB-44C4-AABA-F5437F536607}"/>
                </a:ext>
              </a:extLst>
            </p:cNvPr>
            <p:cNvCxnSpPr>
              <a:cxnSpLocks/>
            </p:cNvCxnSpPr>
            <p:nvPr/>
          </p:nvCxnSpPr>
          <p:spPr>
            <a:xfrm>
              <a:off x="7149248" y="4673365"/>
              <a:ext cx="320834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47C6351-0545-4F8D-898D-7B66ADBFEE46}"/>
              </a:ext>
            </a:extLst>
          </p:cNvPr>
          <p:cNvGrpSpPr/>
          <p:nvPr/>
        </p:nvGrpSpPr>
        <p:grpSpPr>
          <a:xfrm>
            <a:off x="6649800" y="1624271"/>
            <a:ext cx="3885401" cy="2602719"/>
            <a:chOff x="6649800" y="1624271"/>
            <a:chExt cx="3885401" cy="2602719"/>
          </a:xfrm>
        </p:grpSpPr>
        <p:grpSp>
          <p:nvGrpSpPr>
            <p:cNvPr id="25" name="Group 24">
              <a:extLst>
                <a:ext uri="{FF2B5EF4-FFF2-40B4-BE49-F238E27FC236}">
                  <a16:creationId xmlns:a16="http://schemas.microsoft.com/office/drawing/2014/main" id="{DEEF823B-E68C-4F51-89CE-89DCA9BD81C3}"/>
                </a:ext>
              </a:extLst>
            </p:cNvPr>
            <p:cNvGrpSpPr/>
            <p:nvPr/>
          </p:nvGrpSpPr>
          <p:grpSpPr>
            <a:xfrm>
              <a:off x="6649800" y="1624271"/>
              <a:ext cx="3885401" cy="2148175"/>
              <a:chOff x="6893468" y="2241781"/>
              <a:chExt cx="3885401" cy="2148175"/>
            </a:xfrm>
          </p:grpSpPr>
          <p:sp>
            <p:nvSpPr>
              <p:cNvPr id="26" name="Rectangle 25">
                <a:extLst>
                  <a:ext uri="{FF2B5EF4-FFF2-40B4-BE49-F238E27FC236}">
                    <a16:creationId xmlns:a16="http://schemas.microsoft.com/office/drawing/2014/main" id="{4381C904-D38B-49FD-A32C-2B973A01993A}"/>
                  </a:ext>
                </a:extLst>
              </p:cNvPr>
              <p:cNvSpPr/>
              <p:nvPr/>
            </p:nvSpPr>
            <p:spPr>
              <a:xfrm>
                <a:off x="7076632" y="2635630"/>
                <a:ext cx="3702237" cy="1754326"/>
              </a:xfrm>
              <a:prstGeom prst="rect">
                <a:avLst/>
              </a:prstGeom>
              <a:noFill/>
            </p:spPr>
            <p:txBody>
              <a:bodyPr wrap="square" rtlCol="0">
                <a:spAutoFit/>
              </a:bodyPr>
              <a:lstStyle/>
              <a:p>
                <a:r>
                  <a:rPr lang="en-GB" sz="1800">
                    <a:solidFill>
                      <a:schemeClr val="bg1"/>
                    </a:solidFill>
                  </a:rPr>
                  <a:t>I had an issue with my business checking account. Fraudulent charges that I had no idea about. They caught it and contacted me personally and fixed the issue right away, stopping the charges</a:t>
                </a:r>
                <a:endParaRPr lang="en-CA" sz="1800">
                  <a:solidFill>
                    <a:schemeClr val="bg1"/>
                  </a:solidFill>
                  <a:latin typeface="Arial" panose="020B0604020202020204" pitchFamily="34" charset="0"/>
                  <a:cs typeface="Arial" panose="020B0604020202020204" pitchFamily="34" charset="0"/>
                </a:endParaRPr>
              </a:p>
            </p:txBody>
          </p:sp>
          <p:pic>
            <p:nvPicPr>
              <p:cNvPr id="39" name="Graphic 38">
                <a:extLst>
                  <a:ext uri="{FF2B5EF4-FFF2-40B4-BE49-F238E27FC236}">
                    <a16:creationId xmlns:a16="http://schemas.microsoft.com/office/drawing/2014/main" id="{2E87129A-9E3E-412E-8A0E-AD2C626C30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468" y="2241781"/>
                <a:ext cx="466575" cy="333268"/>
              </a:xfrm>
              <a:prstGeom prst="rect">
                <a:avLst/>
              </a:prstGeom>
            </p:spPr>
          </p:pic>
          <p:cxnSp>
            <p:nvCxnSpPr>
              <p:cNvPr id="40" name="Straight Connector 39">
                <a:extLst>
                  <a:ext uri="{FF2B5EF4-FFF2-40B4-BE49-F238E27FC236}">
                    <a16:creationId xmlns:a16="http://schemas.microsoft.com/office/drawing/2014/main" id="{E4E5C636-512A-4F45-8DF6-0A8FBEB217AF}"/>
                  </a:ext>
                </a:extLst>
              </p:cNvPr>
              <p:cNvCxnSpPr>
                <a:cxnSpLocks/>
              </p:cNvCxnSpPr>
              <p:nvPr/>
            </p:nvCxnSpPr>
            <p:spPr>
              <a:xfrm>
                <a:off x="7144470" y="2420045"/>
                <a:ext cx="3314089"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pic>
          <p:nvPicPr>
            <p:cNvPr id="43" name="Graphic 42">
              <a:extLst>
                <a:ext uri="{FF2B5EF4-FFF2-40B4-BE49-F238E27FC236}">
                  <a16:creationId xmlns:a16="http://schemas.microsoft.com/office/drawing/2014/main" id="{D733EAF3-C22E-4F1D-AFB4-708F4B58F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996013" y="3893722"/>
              <a:ext cx="466575" cy="333268"/>
            </a:xfrm>
            <a:prstGeom prst="rect">
              <a:avLst/>
            </a:prstGeom>
          </p:spPr>
        </p:pic>
        <p:cxnSp>
          <p:nvCxnSpPr>
            <p:cNvPr id="44" name="Straight Connector 43">
              <a:extLst>
                <a:ext uri="{FF2B5EF4-FFF2-40B4-BE49-F238E27FC236}">
                  <a16:creationId xmlns:a16="http://schemas.microsoft.com/office/drawing/2014/main" id="{EAC071AF-9DE5-464C-98B9-B982BBDAFAC1}"/>
                </a:ext>
              </a:extLst>
            </p:cNvPr>
            <p:cNvCxnSpPr>
              <a:cxnSpLocks/>
            </p:cNvCxnSpPr>
            <p:nvPr/>
          </p:nvCxnSpPr>
          <p:spPr>
            <a:xfrm>
              <a:off x="6917942" y="4055855"/>
              <a:ext cx="3208346" cy="0"/>
            </a:xfrm>
            <a:prstGeom prst="line">
              <a:avLst/>
            </a:prstGeom>
            <a:ln w="28575">
              <a:solidFill>
                <a:srgbClr val="DBDCDD"/>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2FC9D5E-CE56-164C-B0E5-6C0C69015622}"/>
              </a:ext>
            </a:extLst>
          </p:cNvPr>
          <p:cNvSpPr>
            <a:spLocks noGrp="1"/>
          </p:cNvSpPr>
          <p:nvPr>
            <p:ph type="sldNum" sz="quarter" idx="12"/>
          </p:nvPr>
        </p:nvSpPr>
        <p:spPr/>
        <p:txBody>
          <a:bodyPr/>
          <a:lstStyle/>
          <a:p>
            <a:fld id="{5C80F023-E63B-4AB5-8D35-7189DEB9BB65}" type="slidenum">
              <a:rPr lang="en-CA" smtClean="0"/>
              <a:pPr/>
              <a:t>20</a:t>
            </a:fld>
            <a:endParaRPr lang="en-CA"/>
          </a:p>
        </p:txBody>
      </p:sp>
    </p:spTree>
    <p:extLst>
      <p:ext uri="{BB962C8B-B14F-4D97-AF65-F5344CB8AC3E}">
        <p14:creationId xmlns:p14="http://schemas.microsoft.com/office/powerpoint/2010/main" val="12514220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DDA8-EF94-4276-9345-651B895F8270}"/>
              </a:ext>
            </a:extLst>
          </p:cNvPr>
          <p:cNvSpPr>
            <a:spLocks noGrp="1"/>
          </p:cNvSpPr>
          <p:nvPr>
            <p:ph type="title"/>
          </p:nvPr>
        </p:nvSpPr>
        <p:spPr>
          <a:xfrm>
            <a:off x="472820" y="407813"/>
            <a:ext cx="11246358" cy="576064"/>
          </a:xfrm>
        </p:spPr>
        <p:txBody>
          <a:bodyPr vert="horz" lIns="91440" tIns="45720" rIns="91440" bIns="45720" rtlCol="0" anchor="ctr">
            <a:noAutofit/>
          </a:bodyPr>
          <a:lstStyle/>
          <a:p>
            <a:pPr defTabSz="914400">
              <a:lnSpc>
                <a:spcPct val="90000"/>
              </a:lnSpc>
            </a:pPr>
            <a:r>
              <a:rPr lang="en-GB" sz="2400" dirty="0">
                <a:solidFill>
                  <a:srgbClr val="95C540"/>
                </a:solidFill>
                <a:latin typeface="+mn-lt"/>
                <a:ea typeface="+mj-ea"/>
                <a:cs typeface="Arial" panose="020B0604020202020204" pitchFamily="34" charset="0"/>
              </a:rPr>
              <a:t>Banking is not the only point of comparison</a:t>
            </a:r>
            <a:endParaRPr lang="en-CA" sz="2400" dirty="0">
              <a:solidFill>
                <a:srgbClr val="95C540"/>
              </a:solidFill>
              <a:latin typeface="+mn-lt"/>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51BEBB1C-DF00-42F6-811E-F10C5A851A74}"/>
              </a:ext>
            </a:extLst>
          </p:cNvPr>
          <p:cNvSpPr>
            <a:spLocks noGrp="1"/>
          </p:cNvSpPr>
          <p:nvPr>
            <p:ph type="sldNum" sz="quarter" idx="12"/>
          </p:nvPr>
        </p:nvSpPr>
        <p:spPr/>
        <p:txBody>
          <a:bodyPr/>
          <a:lstStyle/>
          <a:p>
            <a:fld id="{5C80F023-E63B-4AB5-8D35-7189DEB9BB65}" type="slidenum">
              <a:rPr lang="en-CA" smtClean="0"/>
              <a:pPr/>
              <a:t>21</a:t>
            </a:fld>
            <a:endParaRPr lang="en-CA"/>
          </a:p>
        </p:txBody>
      </p:sp>
      <p:sp>
        <p:nvSpPr>
          <p:cNvPr id="5" name="TextBox 4">
            <a:extLst>
              <a:ext uri="{FF2B5EF4-FFF2-40B4-BE49-F238E27FC236}">
                <a16:creationId xmlns:a16="http://schemas.microsoft.com/office/drawing/2014/main" id="{D68F34E2-201D-4DD0-8073-DB8EC7C372FC}"/>
              </a:ext>
            </a:extLst>
          </p:cNvPr>
          <p:cNvSpPr txBox="1"/>
          <p:nvPr/>
        </p:nvSpPr>
        <p:spPr>
          <a:xfrm>
            <a:off x="472820" y="1015813"/>
            <a:ext cx="10995280" cy="1477328"/>
          </a:xfrm>
          <a:prstGeom prst="rect">
            <a:avLst/>
          </a:prstGeom>
          <a:noFill/>
        </p:spPr>
        <p:txBody>
          <a:bodyPr wrap="square" rtlCol="0" anchor="t">
            <a:spAutoFit/>
          </a:bodyPr>
          <a:lstStyle/>
          <a:p>
            <a:r>
              <a:rPr lang="en-GB" sz="1800" dirty="0"/>
              <a:t>Experience with brands outside of banking raises the bar</a:t>
            </a:r>
          </a:p>
          <a:p>
            <a:endParaRPr lang="en-GB" sz="1800" dirty="0"/>
          </a:p>
          <a:p>
            <a:r>
              <a:rPr lang="en-GB" sz="1800" dirty="0"/>
              <a:t>When talking about companies that stand out in terms of adding value to their business, customers talk about companies that innovate on products services with the needs of their business clearly in mind</a:t>
            </a:r>
          </a:p>
          <a:p>
            <a:endParaRPr lang="en-GB" sz="1800" dirty="0"/>
          </a:p>
        </p:txBody>
      </p:sp>
      <p:grpSp>
        <p:nvGrpSpPr>
          <p:cNvPr id="33" name="Group 32">
            <a:extLst>
              <a:ext uri="{FF2B5EF4-FFF2-40B4-BE49-F238E27FC236}">
                <a16:creationId xmlns:a16="http://schemas.microsoft.com/office/drawing/2014/main" id="{FDA3A1B1-8FCF-4FC5-BE0B-8F388817F66C}"/>
              </a:ext>
            </a:extLst>
          </p:cNvPr>
          <p:cNvGrpSpPr/>
          <p:nvPr/>
        </p:nvGrpSpPr>
        <p:grpSpPr>
          <a:xfrm>
            <a:off x="6583210" y="2471952"/>
            <a:ext cx="4481956" cy="3949346"/>
            <a:chOff x="6583210" y="2578282"/>
            <a:chExt cx="4481956" cy="3949346"/>
          </a:xfrm>
        </p:grpSpPr>
        <p:pic>
          <p:nvPicPr>
            <p:cNvPr id="1028" name="Picture 4" descr="FedEx Toyota HiAce | The HiAce is a popular choice for FedEx… | Flickr">
              <a:extLst>
                <a:ext uri="{FF2B5EF4-FFF2-40B4-BE49-F238E27FC236}">
                  <a16:creationId xmlns:a16="http://schemas.microsoft.com/office/drawing/2014/main" id="{A219F080-6D77-4F08-8045-4F0A072699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 t="27492" r="132" b="8455"/>
            <a:stretch/>
          </p:blipFill>
          <p:spPr bwMode="auto">
            <a:xfrm>
              <a:off x="6583210" y="2593221"/>
              <a:ext cx="4445000" cy="213535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AA00060-BA85-4D8E-AA0C-0B974A8EE179}"/>
                </a:ext>
              </a:extLst>
            </p:cNvPr>
            <p:cNvGrpSpPr/>
            <p:nvPr/>
          </p:nvGrpSpPr>
          <p:grpSpPr>
            <a:xfrm>
              <a:off x="6591771" y="2578282"/>
              <a:ext cx="4473395" cy="3949346"/>
              <a:chOff x="-234018" y="2892317"/>
              <a:chExt cx="4473395" cy="3596511"/>
            </a:xfrm>
          </p:grpSpPr>
          <p:grpSp>
            <p:nvGrpSpPr>
              <p:cNvPr id="10" name="Group 9">
                <a:extLst>
                  <a:ext uri="{FF2B5EF4-FFF2-40B4-BE49-F238E27FC236}">
                    <a16:creationId xmlns:a16="http://schemas.microsoft.com/office/drawing/2014/main" id="{92B7D43C-F860-4335-B5C0-23770698F26B}"/>
                  </a:ext>
                </a:extLst>
              </p:cNvPr>
              <p:cNvGrpSpPr/>
              <p:nvPr/>
            </p:nvGrpSpPr>
            <p:grpSpPr>
              <a:xfrm>
                <a:off x="-211180" y="2892317"/>
                <a:ext cx="4427719" cy="3291296"/>
                <a:chOff x="2176420" y="3971817"/>
                <a:chExt cx="4427719" cy="3291296"/>
              </a:xfrm>
            </p:grpSpPr>
            <p:sp>
              <p:nvSpPr>
                <p:cNvPr id="14" name="Rectangle 13">
                  <a:extLst>
                    <a:ext uri="{FF2B5EF4-FFF2-40B4-BE49-F238E27FC236}">
                      <a16:creationId xmlns:a16="http://schemas.microsoft.com/office/drawing/2014/main" id="{8DD0B8CB-42F1-45CE-BAA2-D76BCD41005D}"/>
                    </a:ext>
                  </a:extLst>
                </p:cNvPr>
                <p:cNvSpPr/>
                <p:nvPr/>
              </p:nvSpPr>
              <p:spPr>
                <a:xfrm>
                  <a:off x="2321817" y="6222420"/>
                  <a:ext cx="4136923" cy="898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90000"/>
                          <a:lumOff val="10000"/>
                        </a:schemeClr>
                      </a:solidFill>
                    </a:rPr>
                    <a:t>FedEx is my shipper of choice. They bend over backwards to always meet my business's needs. They also come up with innovative new products to help my shipping experience be even better. Although I have a small business, they always make me feel like a valued customer</a:t>
                  </a:r>
                </a:p>
              </p:txBody>
            </p:sp>
            <p:sp>
              <p:nvSpPr>
                <p:cNvPr id="18" name="Rectangle 17">
                  <a:extLst>
                    <a:ext uri="{FF2B5EF4-FFF2-40B4-BE49-F238E27FC236}">
                      <a16:creationId xmlns:a16="http://schemas.microsoft.com/office/drawing/2014/main" id="{FA8D38F8-F1A5-4CB2-9C02-4F8845844317}"/>
                    </a:ext>
                  </a:extLst>
                </p:cNvPr>
                <p:cNvSpPr/>
                <p:nvPr/>
              </p:nvSpPr>
              <p:spPr>
                <a:xfrm>
                  <a:off x="2176420" y="3971817"/>
                  <a:ext cx="4427719" cy="3291296"/>
                </a:xfrm>
                <a:prstGeom prst="rect">
                  <a:avLst/>
                </a:prstGeom>
                <a:noFill/>
                <a:ln w="38100">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grpSp>
            <p:nvGrpSpPr>
              <p:cNvPr id="11" name="Group 10">
                <a:extLst>
                  <a:ext uri="{FF2B5EF4-FFF2-40B4-BE49-F238E27FC236}">
                    <a16:creationId xmlns:a16="http://schemas.microsoft.com/office/drawing/2014/main" id="{ECE379C3-1B0D-4A92-9A3A-B0F4D28677B7}"/>
                  </a:ext>
                </a:extLst>
              </p:cNvPr>
              <p:cNvGrpSpPr/>
              <p:nvPr/>
            </p:nvGrpSpPr>
            <p:grpSpPr>
              <a:xfrm>
                <a:off x="-234018" y="4570398"/>
                <a:ext cx="4473395" cy="1918430"/>
                <a:chOff x="-234018" y="4570398"/>
                <a:chExt cx="4473395" cy="1918430"/>
              </a:xfrm>
            </p:grpSpPr>
            <p:pic>
              <p:nvPicPr>
                <p:cNvPr id="12" name="Picture 11" descr="A close up of a logo&#10;&#10;Description automatically generated">
                  <a:extLst>
                    <a:ext uri="{FF2B5EF4-FFF2-40B4-BE49-F238E27FC236}">
                      <a16:creationId xmlns:a16="http://schemas.microsoft.com/office/drawing/2014/main" id="{B6B5EE2F-4D84-4D77-A52B-E1E31F190CD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4018" y="4570398"/>
                  <a:ext cx="882650" cy="5693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745D0CE7-9E93-43CC-AEE2-725873176C39}"/>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a:off x="3356727" y="5919519"/>
                  <a:ext cx="882650" cy="569309"/>
                </a:xfrm>
                <a:prstGeom prst="rect">
                  <a:avLst/>
                </a:prstGeom>
              </p:spPr>
            </p:pic>
          </p:grpSp>
        </p:grpSp>
      </p:grpSp>
      <p:grpSp>
        <p:nvGrpSpPr>
          <p:cNvPr id="34" name="Group 33">
            <a:extLst>
              <a:ext uri="{FF2B5EF4-FFF2-40B4-BE49-F238E27FC236}">
                <a16:creationId xmlns:a16="http://schemas.microsoft.com/office/drawing/2014/main" id="{6C311B4A-35B3-43C0-B37C-59BBB4FE1C39}"/>
              </a:ext>
            </a:extLst>
          </p:cNvPr>
          <p:cNvGrpSpPr/>
          <p:nvPr/>
        </p:nvGrpSpPr>
        <p:grpSpPr>
          <a:xfrm>
            <a:off x="1103889" y="2471952"/>
            <a:ext cx="4473395" cy="3930333"/>
            <a:chOff x="1103889" y="2578282"/>
            <a:chExt cx="4473395" cy="3930333"/>
          </a:xfrm>
        </p:grpSpPr>
        <p:pic>
          <p:nvPicPr>
            <p:cNvPr id="1026" name="Picture 2" descr="Shopify | shopify office | Open Grid Scheduler / Grid Engine | Flickr">
              <a:extLst>
                <a:ext uri="{FF2B5EF4-FFF2-40B4-BE49-F238E27FC236}">
                  <a16:creationId xmlns:a16="http://schemas.microsoft.com/office/drawing/2014/main" id="{55D5ACF1-4AF4-4333-B31F-AAE1AC461D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20" b="19284"/>
            <a:stretch/>
          </p:blipFill>
          <p:spPr bwMode="auto">
            <a:xfrm>
              <a:off x="1129412" y="2593221"/>
              <a:ext cx="4422347" cy="214035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15B636D1-3DC5-40E4-A3CD-73F8F1C3A650}"/>
                </a:ext>
              </a:extLst>
            </p:cNvPr>
            <p:cNvGrpSpPr/>
            <p:nvPr/>
          </p:nvGrpSpPr>
          <p:grpSpPr>
            <a:xfrm>
              <a:off x="1103889" y="2578282"/>
              <a:ext cx="4473395" cy="3930333"/>
              <a:chOff x="-234018" y="2956551"/>
              <a:chExt cx="4473395" cy="3579196"/>
            </a:xfrm>
          </p:grpSpPr>
          <p:grpSp>
            <p:nvGrpSpPr>
              <p:cNvPr id="23" name="Group 22">
                <a:extLst>
                  <a:ext uri="{FF2B5EF4-FFF2-40B4-BE49-F238E27FC236}">
                    <a16:creationId xmlns:a16="http://schemas.microsoft.com/office/drawing/2014/main" id="{B11B0A94-617E-4F40-8DF7-03B6752C7D09}"/>
                  </a:ext>
                </a:extLst>
              </p:cNvPr>
              <p:cNvGrpSpPr/>
              <p:nvPr/>
            </p:nvGrpSpPr>
            <p:grpSpPr>
              <a:xfrm>
                <a:off x="-211180" y="2956551"/>
                <a:ext cx="4439138" cy="3291296"/>
                <a:chOff x="2176420" y="4036051"/>
                <a:chExt cx="4439138" cy="3291296"/>
              </a:xfrm>
            </p:grpSpPr>
            <p:sp>
              <p:nvSpPr>
                <p:cNvPr id="27" name="Rectangle 26">
                  <a:extLst>
                    <a:ext uri="{FF2B5EF4-FFF2-40B4-BE49-F238E27FC236}">
                      <a16:creationId xmlns:a16="http://schemas.microsoft.com/office/drawing/2014/main" id="{14055A9C-F3D0-47B2-A80B-C6C7FCAE101F}"/>
                    </a:ext>
                  </a:extLst>
                </p:cNvPr>
                <p:cNvSpPr/>
                <p:nvPr/>
              </p:nvSpPr>
              <p:spPr>
                <a:xfrm>
                  <a:off x="2315028" y="6313373"/>
                  <a:ext cx="4300530" cy="71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90000"/>
                          <a:lumOff val="10000"/>
                        </a:schemeClr>
                      </a:solidFill>
                    </a:rPr>
                    <a:t>I do a lot of work in eCommerce and I really enjoy using Shopify. Everything is set up in a way that is streamlined, integrated, and efficient. They also have a good customer service and tutorials/forums if I ever have questions</a:t>
                  </a:r>
                </a:p>
              </p:txBody>
            </p:sp>
            <p:sp>
              <p:nvSpPr>
                <p:cNvPr id="31" name="Rectangle 30">
                  <a:extLst>
                    <a:ext uri="{FF2B5EF4-FFF2-40B4-BE49-F238E27FC236}">
                      <a16:creationId xmlns:a16="http://schemas.microsoft.com/office/drawing/2014/main" id="{CC8E69AE-4D92-401C-BBE1-94C4C68B4F21}"/>
                    </a:ext>
                  </a:extLst>
                </p:cNvPr>
                <p:cNvSpPr/>
                <p:nvPr/>
              </p:nvSpPr>
              <p:spPr>
                <a:xfrm>
                  <a:off x="2176420" y="4036051"/>
                  <a:ext cx="4427719" cy="3291296"/>
                </a:xfrm>
                <a:prstGeom prst="rect">
                  <a:avLst/>
                </a:prstGeom>
                <a:noFill/>
                <a:ln w="38100">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grpSp>
            <p:nvGrpSpPr>
              <p:cNvPr id="24" name="Group 23">
                <a:extLst>
                  <a:ext uri="{FF2B5EF4-FFF2-40B4-BE49-F238E27FC236}">
                    <a16:creationId xmlns:a16="http://schemas.microsoft.com/office/drawing/2014/main" id="{B90F1E0A-0249-4BD6-918C-1003E43FF102}"/>
                  </a:ext>
                </a:extLst>
              </p:cNvPr>
              <p:cNvGrpSpPr/>
              <p:nvPr/>
            </p:nvGrpSpPr>
            <p:grpSpPr>
              <a:xfrm>
                <a:off x="-234018" y="4602122"/>
                <a:ext cx="4473395" cy="1933625"/>
                <a:chOff x="-234018" y="4602122"/>
                <a:chExt cx="4473395" cy="1933625"/>
              </a:xfrm>
            </p:grpSpPr>
            <p:pic>
              <p:nvPicPr>
                <p:cNvPr id="25" name="Picture 24" descr="A close up of a logo&#10;&#10;Description automatically generated">
                  <a:extLst>
                    <a:ext uri="{FF2B5EF4-FFF2-40B4-BE49-F238E27FC236}">
                      <a16:creationId xmlns:a16="http://schemas.microsoft.com/office/drawing/2014/main" id="{17ED078E-9CC5-4B8C-BFC8-C256E42F6E6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4018" y="4602122"/>
                  <a:ext cx="882650" cy="569309"/>
                </a:xfrm>
                <a:prstGeom prst="rect">
                  <a:avLst/>
                </a:prstGeom>
              </p:spPr>
            </p:pic>
            <p:pic>
              <p:nvPicPr>
                <p:cNvPr id="26" name="Picture 25" descr="A close up of a logo&#10;&#10;Description automatically generated">
                  <a:extLst>
                    <a:ext uri="{FF2B5EF4-FFF2-40B4-BE49-F238E27FC236}">
                      <a16:creationId xmlns:a16="http://schemas.microsoft.com/office/drawing/2014/main" id="{3A5DAB40-390C-4F8E-8DFA-60AFA725EAC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a:off x="3356727" y="5966438"/>
                  <a:ext cx="882650" cy="569309"/>
                </a:xfrm>
                <a:prstGeom prst="rect">
                  <a:avLst/>
                </a:prstGeom>
              </p:spPr>
            </p:pic>
          </p:grpSp>
        </p:grpSp>
      </p:grpSp>
    </p:spTree>
    <p:extLst>
      <p:ext uri="{BB962C8B-B14F-4D97-AF65-F5344CB8AC3E}">
        <p14:creationId xmlns:p14="http://schemas.microsoft.com/office/powerpoint/2010/main" val="3396768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descr="A picture containing bicycle, ride, metal, wheel&#10;&#10;Description automatically generated">
            <a:extLst>
              <a:ext uri="{FF2B5EF4-FFF2-40B4-BE49-F238E27FC236}">
                <a16:creationId xmlns:a16="http://schemas.microsoft.com/office/drawing/2014/main" id="{D84E55C9-8E8C-C44F-B3CE-F012FB317E7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a:fillRect/>
          </a:stretch>
        </p:blipFill>
        <p:spPr>
          <a:xfrm>
            <a:off x="8264512" y="1132237"/>
            <a:ext cx="3415081" cy="4492202"/>
          </a:xfrm>
          <a:custGeom>
            <a:avLst/>
            <a:gdLst>
              <a:gd name="connsiteX0" fmla="*/ 0 w 3544477"/>
              <a:gd name="connsiteY0" fmla="*/ 0 h 4650353"/>
              <a:gd name="connsiteX1" fmla="*/ 3544477 w 3544477"/>
              <a:gd name="connsiteY1" fmla="*/ 0 h 4650353"/>
              <a:gd name="connsiteX2" fmla="*/ 3544477 w 3544477"/>
              <a:gd name="connsiteY2" fmla="*/ 4650353 h 4650353"/>
              <a:gd name="connsiteX3" fmla="*/ 0 w 3544477"/>
              <a:gd name="connsiteY3" fmla="*/ 4650353 h 4650353"/>
            </a:gdLst>
            <a:ahLst/>
            <a:cxnLst>
              <a:cxn ang="0">
                <a:pos x="connsiteX0" y="connsiteY0"/>
              </a:cxn>
              <a:cxn ang="0">
                <a:pos x="connsiteX1" y="connsiteY1"/>
              </a:cxn>
              <a:cxn ang="0">
                <a:pos x="connsiteX2" y="connsiteY2"/>
              </a:cxn>
              <a:cxn ang="0">
                <a:pos x="connsiteX3" y="connsiteY3"/>
              </a:cxn>
            </a:cxnLst>
            <a:rect l="l" t="t" r="r" b="b"/>
            <a:pathLst>
              <a:path w="3544477" h="4650353">
                <a:moveTo>
                  <a:pt x="0" y="0"/>
                </a:moveTo>
                <a:lnTo>
                  <a:pt x="3544477" y="0"/>
                </a:lnTo>
                <a:lnTo>
                  <a:pt x="3544477" y="4650353"/>
                </a:lnTo>
                <a:lnTo>
                  <a:pt x="0" y="4650353"/>
                </a:lnTo>
                <a:close/>
              </a:path>
            </a:pathLst>
          </a:custGeom>
        </p:spPr>
      </p:pic>
      <p:grpSp>
        <p:nvGrpSpPr>
          <p:cNvPr id="11" name="Group 10">
            <a:extLst>
              <a:ext uri="{FF2B5EF4-FFF2-40B4-BE49-F238E27FC236}">
                <a16:creationId xmlns:a16="http://schemas.microsoft.com/office/drawing/2014/main" id="{A48A85EC-B35A-F440-82AD-F0E9DF117BAD}"/>
              </a:ext>
            </a:extLst>
          </p:cNvPr>
          <p:cNvGrpSpPr/>
          <p:nvPr/>
        </p:nvGrpSpPr>
        <p:grpSpPr>
          <a:xfrm>
            <a:off x="3591612" y="1154301"/>
            <a:ext cx="4672900" cy="1438430"/>
            <a:chOff x="4852008" y="933254"/>
            <a:chExt cx="3412504" cy="2216086"/>
          </a:xfrm>
        </p:grpSpPr>
        <p:grpSp>
          <p:nvGrpSpPr>
            <p:cNvPr id="44" name="Group 43">
              <a:extLst>
                <a:ext uri="{FF2B5EF4-FFF2-40B4-BE49-F238E27FC236}">
                  <a16:creationId xmlns:a16="http://schemas.microsoft.com/office/drawing/2014/main" id="{D9B5B389-4DB8-1546-B951-2EE61807120A}"/>
                </a:ext>
              </a:extLst>
            </p:cNvPr>
            <p:cNvGrpSpPr/>
            <p:nvPr/>
          </p:nvGrpSpPr>
          <p:grpSpPr>
            <a:xfrm>
              <a:off x="4852008" y="933254"/>
              <a:ext cx="3412504" cy="2216086"/>
              <a:chOff x="537328" y="1102936"/>
              <a:chExt cx="4118729" cy="980388"/>
            </a:xfrm>
          </p:grpSpPr>
          <p:sp>
            <p:nvSpPr>
              <p:cNvPr id="45" name="Rectangle 44">
                <a:extLst>
                  <a:ext uri="{FF2B5EF4-FFF2-40B4-BE49-F238E27FC236}">
                    <a16:creationId xmlns:a16="http://schemas.microsoft.com/office/drawing/2014/main" id="{13C96691-01A0-AC48-B8DF-529783C8AB3C}"/>
                  </a:ext>
                </a:extLst>
              </p:cNvPr>
              <p:cNvSpPr/>
              <p:nvPr/>
            </p:nvSpPr>
            <p:spPr>
              <a:xfrm>
                <a:off x="537328" y="1102936"/>
                <a:ext cx="3139126" cy="98038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46" name="Trapezoid 45">
                <a:extLst>
                  <a:ext uri="{FF2B5EF4-FFF2-40B4-BE49-F238E27FC236}">
                    <a16:creationId xmlns:a16="http://schemas.microsoft.com/office/drawing/2014/main" id="{B9FC2E98-697B-144F-A07C-90059B7D3C05}"/>
                  </a:ext>
                </a:extLst>
              </p:cNvPr>
              <p:cNvSpPr/>
              <p:nvPr/>
            </p:nvSpPr>
            <p:spPr>
              <a:xfrm rot="5400000">
                <a:off x="3676454" y="1102936"/>
                <a:ext cx="978817" cy="980388"/>
              </a:xfrm>
              <a:prstGeom prst="trapezoid">
                <a:avLst>
                  <a:gd name="adj" fmla="val 346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sp>
          <p:nvSpPr>
            <p:cNvPr id="57" name="TextBox 56">
              <a:extLst>
                <a:ext uri="{FF2B5EF4-FFF2-40B4-BE49-F238E27FC236}">
                  <a16:creationId xmlns:a16="http://schemas.microsoft.com/office/drawing/2014/main" id="{3AFDBE2A-6196-7C44-9541-81034F82C0A6}"/>
                </a:ext>
              </a:extLst>
            </p:cNvPr>
            <p:cNvSpPr txBox="1"/>
            <p:nvPr/>
          </p:nvSpPr>
          <p:spPr>
            <a:xfrm>
              <a:off x="5726449" y="1603453"/>
              <a:ext cx="1581211" cy="668493"/>
            </a:xfrm>
            <a:prstGeom prst="rect">
              <a:avLst/>
            </a:prstGeom>
            <a:noFill/>
          </p:spPr>
          <p:txBody>
            <a:bodyPr wrap="square" rtlCol="0">
              <a:spAutoFit/>
            </a:bodyPr>
            <a:lstStyle/>
            <a:p>
              <a:pPr lvl="0"/>
              <a:r>
                <a:rPr lang="en-US" sz="2400">
                  <a:solidFill>
                    <a:schemeClr val="bg1"/>
                  </a:solidFill>
                </a:rPr>
                <a:t>Innovation</a:t>
              </a:r>
            </a:p>
          </p:txBody>
        </p:sp>
      </p:grpSp>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lIns="0" anchor="t"/>
          <a:lstStyle/>
          <a:p>
            <a:r>
              <a:rPr lang="en-US">
                <a:latin typeface="Arial"/>
                <a:cs typeface="Arial"/>
              </a:rPr>
              <a:t>A 360</a:t>
            </a:r>
            <a:r>
              <a:rPr lang="en-US">
                <a:latin typeface="Arial"/>
                <a:cs typeface="Arial"/>
                <a:sym typeface="Wingdings" panose="05000000000000000000" pitchFamily="2" charset="2"/>
              </a:rPr>
              <a:t>⁰ approach to Customer Centricity</a:t>
            </a:r>
            <a:endParaRPr lang="en-CA">
              <a:latin typeface="Arial"/>
              <a:cs typeface="Arial"/>
            </a:endParaRPr>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22</a:t>
            </a:fld>
            <a:endParaRPr lang="en-CA"/>
          </a:p>
        </p:txBody>
      </p:sp>
      <p:sp>
        <p:nvSpPr>
          <p:cNvPr id="5" name="Rectangle 4">
            <a:extLst>
              <a:ext uri="{FF2B5EF4-FFF2-40B4-BE49-F238E27FC236}">
                <a16:creationId xmlns:a16="http://schemas.microsoft.com/office/drawing/2014/main" id="{0184A140-D550-1E42-A8D3-7A709F02E44C}"/>
              </a:ext>
            </a:extLst>
          </p:cNvPr>
          <p:cNvSpPr/>
          <p:nvPr/>
        </p:nvSpPr>
        <p:spPr>
          <a:xfrm>
            <a:off x="361094" y="1154301"/>
            <a:ext cx="2856366" cy="2308324"/>
          </a:xfrm>
          <a:prstGeom prst="rect">
            <a:avLst/>
          </a:prstGeom>
        </p:spPr>
        <p:txBody>
          <a:bodyPr wrap="square">
            <a:spAutoFit/>
          </a:bodyPr>
          <a:lstStyle/>
          <a:p>
            <a:r>
              <a:rPr lang="en-CA" sz="1800"/>
              <a:t>The survey measured SBO perceptions of their primary banking FI on 3 pillars. </a:t>
            </a:r>
          </a:p>
          <a:p>
            <a:endParaRPr lang="en-CA" sz="1800"/>
          </a:p>
          <a:p>
            <a:r>
              <a:rPr lang="en-CA" sz="1800"/>
              <a:t>Overall, we measured 34 attributes across these pillars. </a:t>
            </a:r>
            <a:endParaRPr lang="en-US" sz="1800"/>
          </a:p>
        </p:txBody>
      </p:sp>
      <p:grpSp>
        <p:nvGrpSpPr>
          <p:cNvPr id="3" name="Group 2">
            <a:extLst>
              <a:ext uri="{FF2B5EF4-FFF2-40B4-BE49-F238E27FC236}">
                <a16:creationId xmlns:a16="http://schemas.microsoft.com/office/drawing/2014/main" id="{5C34F642-927A-F549-883C-EC191C9EE6FC}"/>
              </a:ext>
            </a:extLst>
          </p:cNvPr>
          <p:cNvGrpSpPr/>
          <p:nvPr/>
        </p:nvGrpSpPr>
        <p:grpSpPr>
          <a:xfrm>
            <a:off x="8264512" y="1138928"/>
            <a:ext cx="3544477" cy="4659812"/>
            <a:chOff x="8264512" y="1138928"/>
            <a:chExt cx="3544477" cy="4659812"/>
          </a:xfrm>
        </p:grpSpPr>
        <p:sp>
          <p:nvSpPr>
            <p:cNvPr id="18" name="Rectangle 17">
              <a:extLst>
                <a:ext uri="{FF2B5EF4-FFF2-40B4-BE49-F238E27FC236}">
                  <a16:creationId xmlns:a16="http://schemas.microsoft.com/office/drawing/2014/main" id="{D53FF433-C41F-BB41-A4C6-DDF847545C05}"/>
                </a:ext>
              </a:extLst>
            </p:cNvPr>
            <p:cNvSpPr/>
            <p:nvPr/>
          </p:nvSpPr>
          <p:spPr>
            <a:xfrm>
              <a:off x="8264512" y="1138928"/>
              <a:ext cx="3544477" cy="4659812"/>
            </a:xfrm>
            <a:prstGeom prst="rect">
              <a:avLst/>
            </a:prstGeom>
            <a:gradFill>
              <a:gsLst>
                <a:gs pos="0">
                  <a:srgbClr val="1E648F">
                    <a:alpha val="0"/>
                    <a:lumMod val="49000"/>
                    <a:lumOff val="51000"/>
                  </a:srgbClr>
                </a:gs>
                <a:gs pos="10000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89" name="TextBox 88">
              <a:extLst>
                <a:ext uri="{FF2B5EF4-FFF2-40B4-BE49-F238E27FC236}">
                  <a16:creationId xmlns:a16="http://schemas.microsoft.com/office/drawing/2014/main" id="{B1C68CB4-5D1D-4D4F-930D-3CE23AA941A6}"/>
                </a:ext>
              </a:extLst>
            </p:cNvPr>
            <p:cNvSpPr txBox="1"/>
            <p:nvPr/>
          </p:nvSpPr>
          <p:spPr>
            <a:xfrm>
              <a:off x="8542459" y="4458574"/>
              <a:ext cx="2313454" cy="1200329"/>
            </a:xfrm>
            <a:prstGeom prst="rect">
              <a:avLst/>
            </a:prstGeom>
            <a:noFill/>
          </p:spPr>
          <p:txBody>
            <a:bodyPr wrap="none" rtlCol="0">
              <a:spAutoFit/>
            </a:bodyPr>
            <a:lstStyle/>
            <a:p>
              <a:pPr lvl="0"/>
              <a:r>
                <a:rPr lang="en-US" sz="3600">
                  <a:solidFill>
                    <a:schemeClr val="bg1"/>
                  </a:solidFill>
                </a:rPr>
                <a:t>Customer </a:t>
              </a:r>
            </a:p>
            <a:p>
              <a:pPr lvl="0"/>
              <a:r>
                <a:rPr lang="en-US" sz="3600">
                  <a:solidFill>
                    <a:schemeClr val="bg1"/>
                  </a:solidFill>
                </a:rPr>
                <a:t>Centricity </a:t>
              </a:r>
            </a:p>
          </p:txBody>
        </p:sp>
      </p:grpSp>
      <p:grpSp>
        <p:nvGrpSpPr>
          <p:cNvPr id="60" name="Group 59">
            <a:extLst>
              <a:ext uri="{FF2B5EF4-FFF2-40B4-BE49-F238E27FC236}">
                <a16:creationId xmlns:a16="http://schemas.microsoft.com/office/drawing/2014/main" id="{0F659238-FB2E-7B4A-8667-EB6793EF19EE}"/>
              </a:ext>
            </a:extLst>
          </p:cNvPr>
          <p:cNvGrpSpPr/>
          <p:nvPr/>
        </p:nvGrpSpPr>
        <p:grpSpPr>
          <a:xfrm>
            <a:off x="3591612" y="2749245"/>
            <a:ext cx="4672900" cy="1438430"/>
            <a:chOff x="4852008" y="933254"/>
            <a:chExt cx="3412504" cy="2216086"/>
          </a:xfrm>
        </p:grpSpPr>
        <p:grpSp>
          <p:nvGrpSpPr>
            <p:cNvPr id="61" name="Group 60">
              <a:extLst>
                <a:ext uri="{FF2B5EF4-FFF2-40B4-BE49-F238E27FC236}">
                  <a16:creationId xmlns:a16="http://schemas.microsoft.com/office/drawing/2014/main" id="{8C160FE1-6732-9D45-B430-95CC299BF7BB}"/>
                </a:ext>
              </a:extLst>
            </p:cNvPr>
            <p:cNvGrpSpPr/>
            <p:nvPr/>
          </p:nvGrpSpPr>
          <p:grpSpPr>
            <a:xfrm>
              <a:off x="4852008" y="933254"/>
              <a:ext cx="3412504" cy="2216086"/>
              <a:chOff x="537328" y="1102936"/>
              <a:chExt cx="4118729" cy="980388"/>
            </a:xfrm>
          </p:grpSpPr>
          <p:sp>
            <p:nvSpPr>
              <p:cNvPr id="63" name="Rectangle 62">
                <a:extLst>
                  <a:ext uri="{FF2B5EF4-FFF2-40B4-BE49-F238E27FC236}">
                    <a16:creationId xmlns:a16="http://schemas.microsoft.com/office/drawing/2014/main" id="{51571E83-CE78-AE40-A377-67D4A2173A54}"/>
                  </a:ext>
                </a:extLst>
              </p:cNvPr>
              <p:cNvSpPr/>
              <p:nvPr/>
            </p:nvSpPr>
            <p:spPr>
              <a:xfrm>
                <a:off x="537328" y="1102936"/>
                <a:ext cx="3139126" cy="9803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64" name="Trapezoid 63">
                <a:extLst>
                  <a:ext uri="{FF2B5EF4-FFF2-40B4-BE49-F238E27FC236}">
                    <a16:creationId xmlns:a16="http://schemas.microsoft.com/office/drawing/2014/main" id="{79F49447-AA95-714E-80C2-C053F1D49128}"/>
                  </a:ext>
                </a:extLst>
              </p:cNvPr>
              <p:cNvSpPr/>
              <p:nvPr/>
            </p:nvSpPr>
            <p:spPr>
              <a:xfrm rot="5400000">
                <a:off x="3676454" y="1102936"/>
                <a:ext cx="978817" cy="980388"/>
              </a:xfrm>
              <a:prstGeom prst="trapezoid">
                <a:avLst>
                  <a:gd name="adj" fmla="val 34621"/>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sp>
          <p:nvSpPr>
            <p:cNvPr id="62" name="TextBox 61">
              <a:extLst>
                <a:ext uri="{FF2B5EF4-FFF2-40B4-BE49-F238E27FC236}">
                  <a16:creationId xmlns:a16="http://schemas.microsoft.com/office/drawing/2014/main" id="{B1383D69-84DC-534E-98D5-6611832277CC}"/>
                </a:ext>
              </a:extLst>
            </p:cNvPr>
            <p:cNvSpPr txBox="1"/>
            <p:nvPr/>
          </p:nvSpPr>
          <p:spPr>
            <a:xfrm>
              <a:off x="5726449" y="1428021"/>
              <a:ext cx="1581211" cy="1280258"/>
            </a:xfrm>
            <a:prstGeom prst="rect">
              <a:avLst/>
            </a:prstGeom>
            <a:noFill/>
          </p:spPr>
          <p:txBody>
            <a:bodyPr wrap="square" rtlCol="0">
              <a:spAutoFit/>
            </a:bodyPr>
            <a:lstStyle/>
            <a:p>
              <a:pPr lvl="0"/>
              <a:r>
                <a:rPr lang="en-US" sz="2400">
                  <a:solidFill>
                    <a:schemeClr val="bg1"/>
                  </a:solidFill>
                </a:rPr>
                <a:t>Customer Service</a:t>
              </a:r>
            </a:p>
          </p:txBody>
        </p:sp>
      </p:grpSp>
      <p:grpSp>
        <p:nvGrpSpPr>
          <p:cNvPr id="65" name="Group 64">
            <a:extLst>
              <a:ext uri="{FF2B5EF4-FFF2-40B4-BE49-F238E27FC236}">
                <a16:creationId xmlns:a16="http://schemas.microsoft.com/office/drawing/2014/main" id="{2AD768A5-06C9-A045-AD40-975AFD73921D}"/>
              </a:ext>
            </a:extLst>
          </p:cNvPr>
          <p:cNvGrpSpPr/>
          <p:nvPr/>
        </p:nvGrpSpPr>
        <p:grpSpPr>
          <a:xfrm>
            <a:off x="3591612" y="4344189"/>
            <a:ext cx="4672900" cy="1438430"/>
            <a:chOff x="4852008" y="933254"/>
            <a:chExt cx="3412504" cy="2216086"/>
          </a:xfrm>
        </p:grpSpPr>
        <p:grpSp>
          <p:nvGrpSpPr>
            <p:cNvPr id="66" name="Group 65">
              <a:extLst>
                <a:ext uri="{FF2B5EF4-FFF2-40B4-BE49-F238E27FC236}">
                  <a16:creationId xmlns:a16="http://schemas.microsoft.com/office/drawing/2014/main" id="{0DC56D59-F766-974F-BDF5-58A6C226CC7A}"/>
                </a:ext>
              </a:extLst>
            </p:cNvPr>
            <p:cNvGrpSpPr/>
            <p:nvPr/>
          </p:nvGrpSpPr>
          <p:grpSpPr>
            <a:xfrm>
              <a:off x="4852008" y="933254"/>
              <a:ext cx="3412504" cy="2216086"/>
              <a:chOff x="537328" y="1102936"/>
              <a:chExt cx="4118729" cy="980388"/>
            </a:xfrm>
          </p:grpSpPr>
          <p:sp>
            <p:nvSpPr>
              <p:cNvPr id="68" name="Rectangle 67">
                <a:extLst>
                  <a:ext uri="{FF2B5EF4-FFF2-40B4-BE49-F238E27FC236}">
                    <a16:creationId xmlns:a16="http://schemas.microsoft.com/office/drawing/2014/main" id="{5E544A7B-0C26-1B4A-9081-8D2A55F7834C}"/>
                  </a:ext>
                </a:extLst>
              </p:cNvPr>
              <p:cNvSpPr/>
              <p:nvPr/>
            </p:nvSpPr>
            <p:spPr>
              <a:xfrm>
                <a:off x="537328" y="1102936"/>
                <a:ext cx="3139126" cy="9803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70" name="Trapezoid 69">
                <a:extLst>
                  <a:ext uri="{FF2B5EF4-FFF2-40B4-BE49-F238E27FC236}">
                    <a16:creationId xmlns:a16="http://schemas.microsoft.com/office/drawing/2014/main" id="{DF776F27-53E9-4948-ADFC-4FDBAA207562}"/>
                  </a:ext>
                </a:extLst>
              </p:cNvPr>
              <p:cNvSpPr/>
              <p:nvPr/>
            </p:nvSpPr>
            <p:spPr>
              <a:xfrm rot="5400000">
                <a:off x="3676454" y="1102936"/>
                <a:ext cx="978817" cy="980388"/>
              </a:xfrm>
              <a:prstGeom prst="trapezoid">
                <a:avLst>
                  <a:gd name="adj" fmla="val 34621"/>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sp>
          <p:nvSpPr>
            <p:cNvPr id="67" name="TextBox 66">
              <a:extLst>
                <a:ext uri="{FF2B5EF4-FFF2-40B4-BE49-F238E27FC236}">
                  <a16:creationId xmlns:a16="http://schemas.microsoft.com/office/drawing/2014/main" id="{BA9E4B35-EAEF-4645-BBBE-06D91B4B058C}"/>
                </a:ext>
              </a:extLst>
            </p:cNvPr>
            <p:cNvSpPr txBox="1"/>
            <p:nvPr/>
          </p:nvSpPr>
          <p:spPr>
            <a:xfrm>
              <a:off x="5726449" y="1428021"/>
              <a:ext cx="1581211" cy="1280258"/>
            </a:xfrm>
            <a:prstGeom prst="rect">
              <a:avLst/>
            </a:prstGeom>
            <a:noFill/>
          </p:spPr>
          <p:txBody>
            <a:bodyPr wrap="square" rtlCol="0">
              <a:spAutoFit/>
            </a:bodyPr>
            <a:lstStyle/>
            <a:p>
              <a:pPr lvl="0"/>
              <a:r>
                <a:rPr lang="en-US" sz="2400">
                  <a:solidFill>
                    <a:schemeClr val="bg1"/>
                  </a:solidFill>
                </a:rPr>
                <a:t>User Experience</a:t>
              </a:r>
            </a:p>
          </p:txBody>
        </p:sp>
      </p:grpSp>
      <p:pic>
        <p:nvPicPr>
          <p:cNvPr id="71" name="Graphic 70">
            <a:extLst>
              <a:ext uri="{FF2B5EF4-FFF2-40B4-BE49-F238E27FC236}">
                <a16:creationId xmlns:a16="http://schemas.microsoft.com/office/drawing/2014/main" id="{F1A421E2-EF2F-6247-B7F7-48384DFC9F2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6551" y="3144692"/>
            <a:ext cx="647535" cy="647535"/>
          </a:xfrm>
          <a:prstGeom prst="rect">
            <a:avLst/>
          </a:prstGeom>
        </p:spPr>
      </p:pic>
      <p:pic>
        <p:nvPicPr>
          <p:cNvPr id="72" name="Graphic 71">
            <a:extLst>
              <a:ext uri="{FF2B5EF4-FFF2-40B4-BE49-F238E27FC236}">
                <a16:creationId xmlns:a16="http://schemas.microsoft.com/office/drawing/2014/main" id="{D84A838E-F344-8E47-81D7-72C7147547C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09108" y="4757065"/>
            <a:ext cx="647535" cy="647535"/>
          </a:xfrm>
          <a:prstGeom prst="rect">
            <a:avLst/>
          </a:prstGeom>
        </p:spPr>
      </p:pic>
      <p:pic>
        <p:nvPicPr>
          <p:cNvPr id="73" name="Graphic 72">
            <a:extLst>
              <a:ext uri="{FF2B5EF4-FFF2-40B4-BE49-F238E27FC236}">
                <a16:creationId xmlns:a16="http://schemas.microsoft.com/office/drawing/2014/main" id="{231E5990-6739-E64B-B248-92B714EEC0B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09108" y="1549748"/>
            <a:ext cx="647535" cy="647535"/>
          </a:xfrm>
          <a:prstGeom prst="rect">
            <a:avLst/>
          </a:prstGeom>
        </p:spPr>
      </p:pic>
    </p:spTree>
    <p:extLst>
      <p:ext uri="{BB962C8B-B14F-4D97-AF65-F5344CB8AC3E}">
        <p14:creationId xmlns:p14="http://schemas.microsoft.com/office/powerpoint/2010/main" val="26854164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descr="A picture containing bicycle, ride, metal, wheel&#10;&#10;Description automatically generated">
            <a:extLst>
              <a:ext uri="{FF2B5EF4-FFF2-40B4-BE49-F238E27FC236}">
                <a16:creationId xmlns:a16="http://schemas.microsoft.com/office/drawing/2014/main" id="{D84E55C9-8E8C-C44F-B3CE-F012FB317E7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a:fillRect/>
          </a:stretch>
        </p:blipFill>
        <p:spPr>
          <a:xfrm>
            <a:off x="8264512" y="1146614"/>
            <a:ext cx="3544477" cy="4650353"/>
          </a:xfrm>
          <a:custGeom>
            <a:avLst/>
            <a:gdLst>
              <a:gd name="connsiteX0" fmla="*/ 0 w 3544477"/>
              <a:gd name="connsiteY0" fmla="*/ 0 h 4650353"/>
              <a:gd name="connsiteX1" fmla="*/ 3544477 w 3544477"/>
              <a:gd name="connsiteY1" fmla="*/ 0 h 4650353"/>
              <a:gd name="connsiteX2" fmla="*/ 3544477 w 3544477"/>
              <a:gd name="connsiteY2" fmla="*/ 4650353 h 4650353"/>
              <a:gd name="connsiteX3" fmla="*/ 0 w 3544477"/>
              <a:gd name="connsiteY3" fmla="*/ 4650353 h 4650353"/>
            </a:gdLst>
            <a:ahLst/>
            <a:cxnLst>
              <a:cxn ang="0">
                <a:pos x="connsiteX0" y="connsiteY0"/>
              </a:cxn>
              <a:cxn ang="0">
                <a:pos x="connsiteX1" y="connsiteY1"/>
              </a:cxn>
              <a:cxn ang="0">
                <a:pos x="connsiteX2" y="connsiteY2"/>
              </a:cxn>
              <a:cxn ang="0">
                <a:pos x="connsiteX3" y="connsiteY3"/>
              </a:cxn>
            </a:cxnLst>
            <a:rect l="l" t="t" r="r" b="b"/>
            <a:pathLst>
              <a:path w="3544477" h="4650353">
                <a:moveTo>
                  <a:pt x="0" y="0"/>
                </a:moveTo>
                <a:lnTo>
                  <a:pt x="3544477" y="0"/>
                </a:lnTo>
                <a:lnTo>
                  <a:pt x="3544477" y="4650353"/>
                </a:lnTo>
                <a:lnTo>
                  <a:pt x="0" y="4650353"/>
                </a:lnTo>
                <a:close/>
              </a:path>
            </a:pathLst>
          </a:custGeom>
        </p:spPr>
      </p:pic>
      <p:grpSp>
        <p:nvGrpSpPr>
          <p:cNvPr id="14" name="Group 13">
            <a:extLst>
              <a:ext uri="{FF2B5EF4-FFF2-40B4-BE49-F238E27FC236}">
                <a16:creationId xmlns:a16="http://schemas.microsoft.com/office/drawing/2014/main" id="{14399778-4956-E041-BD84-805B8FA55D7C}"/>
              </a:ext>
            </a:extLst>
          </p:cNvPr>
          <p:cNvGrpSpPr/>
          <p:nvPr/>
        </p:nvGrpSpPr>
        <p:grpSpPr>
          <a:xfrm>
            <a:off x="468543" y="1144054"/>
            <a:ext cx="4433394" cy="980388"/>
            <a:chOff x="468543" y="933254"/>
            <a:chExt cx="4433394" cy="980388"/>
          </a:xfrm>
        </p:grpSpPr>
        <p:grpSp>
          <p:nvGrpSpPr>
            <p:cNvPr id="4" name="Group 3">
              <a:extLst>
                <a:ext uri="{FF2B5EF4-FFF2-40B4-BE49-F238E27FC236}">
                  <a16:creationId xmlns:a16="http://schemas.microsoft.com/office/drawing/2014/main" id="{7FE86AD3-AE10-2B4E-8142-65BE93A5463E}"/>
                </a:ext>
              </a:extLst>
            </p:cNvPr>
            <p:cNvGrpSpPr/>
            <p:nvPr/>
          </p:nvGrpSpPr>
          <p:grpSpPr>
            <a:xfrm>
              <a:off x="468543" y="933254"/>
              <a:ext cx="4433394" cy="980388"/>
              <a:chOff x="537327" y="1102936"/>
              <a:chExt cx="4118730" cy="980388"/>
            </a:xfrm>
          </p:grpSpPr>
          <p:sp>
            <p:nvSpPr>
              <p:cNvPr id="3" name="Rectangle 2">
                <a:extLst>
                  <a:ext uri="{FF2B5EF4-FFF2-40B4-BE49-F238E27FC236}">
                    <a16:creationId xmlns:a16="http://schemas.microsoft.com/office/drawing/2014/main" id="{2644DE57-2F91-2B4F-A9D9-BA6E98911848}"/>
                  </a:ext>
                </a:extLst>
              </p:cNvPr>
              <p:cNvSpPr/>
              <p:nvPr/>
            </p:nvSpPr>
            <p:spPr>
              <a:xfrm>
                <a:off x="537327" y="1102936"/>
                <a:ext cx="3404008" cy="9803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28" name="Trapezoid 27">
                <a:extLst>
                  <a:ext uri="{FF2B5EF4-FFF2-40B4-BE49-F238E27FC236}">
                    <a16:creationId xmlns:a16="http://schemas.microsoft.com/office/drawing/2014/main" id="{A6B1C0AD-72CE-FB41-AD0F-1F482DEA9D15}"/>
                  </a:ext>
                </a:extLst>
              </p:cNvPr>
              <p:cNvSpPr/>
              <p:nvPr/>
            </p:nvSpPr>
            <p:spPr>
              <a:xfrm rot="5400000">
                <a:off x="3809286" y="1235771"/>
                <a:ext cx="978820" cy="714722"/>
              </a:xfrm>
              <a:prstGeom prst="trapezoid">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sp>
          <p:nvSpPr>
            <p:cNvPr id="7" name="TextBox 6">
              <a:extLst>
                <a:ext uri="{FF2B5EF4-FFF2-40B4-BE49-F238E27FC236}">
                  <a16:creationId xmlns:a16="http://schemas.microsoft.com/office/drawing/2014/main" id="{C5114C6B-4E12-B64F-B884-59E042A0C09D}"/>
                </a:ext>
              </a:extLst>
            </p:cNvPr>
            <p:cNvSpPr txBox="1"/>
            <p:nvPr/>
          </p:nvSpPr>
          <p:spPr>
            <a:xfrm>
              <a:off x="615361" y="1051257"/>
              <a:ext cx="1212191" cy="707886"/>
            </a:xfrm>
            <a:prstGeom prst="rect">
              <a:avLst/>
            </a:prstGeom>
            <a:noFill/>
          </p:spPr>
          <p:txBody>
            <a:bodyPr wrap="none" rtlCol="0">
              <a:spAutoFit/>
            </a:bodyPr>
            <a:lstStyle/>
            <a:p>
              <a:r>
                <a:rPr lang="en-CA" sz="4000" b="1">
                  <a:solidFill>
                    <a:schemeClr val="bg1"/>
                  </a:solidFill>
                </a:rPr>
                <a:t>69%</a:t>
              </a:r>
            </a:p>
          </p:txBody>
        </p:sp>
        <p:sp>
          <p:nvSpPr>
            <p:cNvPr id="69" name="TextBox 68">
              <a:extLst>
                <a:ext uri="{FF2B5EF4-FFF2-40B4-BE49-F238E27FC236}">
                  <a16:creationId xmlns:a16="http://schemas.microsoft.com/office/drawing/2014/main" id="{7E664530-3090-BE45-9CB4-8009B5179840}"/>
                </a:ext>
              </a:extLst>
            </p:cNvPr>
            <p:cNvSpPr txBox="1"/>
            <p:nvPr/>
          </p:nvSpPr>
          <p:spPr>
            <a:xfrm>
              <a:off x="1940409" y="971958"/>
              <a:ext cx="1519968" cy="830997"/>
            </a:xfrm>
            <a:prstGeom prst="rect">
              <a:avLst/>
            </a:prstGeom>
            <a:noFill/>
          </p:spPr>
          <p:txBody>
            <a:bodyPr wrap="none" rtlCol="0">
              <a:spAutoFit/>
            </a:bodyPr>
            <a:lstStyle/>
            <a:p>
              <a:pPr lvl="0"/>
              <a:r>
                <a:rPr lang="en-US" sz="2400">
                  <a:solidFill>
                    <a:schemeClr val="bg1"/>
                  </a:solidFill>
                </a:rPr>
                <a:t>Customer</a:t>
              </a:r>
            </a:p>
            <a:p>
              <a:pPr lvl="0"/>
              <a:r>
                <a:rPr lang="en-US" sz="2400">
                  <a:solidFill>
                    <a:schemeClr val="bg1"/>
                  </a:solidFill>
                </a:rPr>
                <a:t>Service</a:t>
              </a:r>
              <a:endParaRPr lang="en-CA" sz="2400">
                <a:solidFill>
                  <a:schemeClr val="bg1"/>
                </a:solidFill>
              </a:endParaRPr>
            </a:p>
          </p:txBody>
        </p:sp>
      </p:grpSp>
      <p:grpSp>
        <p:nvGrpSpPr>
          <p:cNvPr id="76" name="Group 75">
            <a:extLst>
              <a:ext uri="{FF2B5EF4-FFF2-40B4-BE49-F238E27FC236}">
                <a16:creationId xmlns:a16="http://schemas.microsoft.com/office/drawing/2014/main" id="{7129FFD3-3CDE-A04A-870F-9B92938D96BA}"/>
              </a:ext>
            </a:extLst>
          </p:cNvPr>
          <p:cNvGrpSpPr/>
          <p:nvPr/>
        </p:nvGrpSpPr>
        <p:grpSpPr>
          <a:xfrm>
            <a:off x="468544" y="2379753"/>
            <a:ext cx="4433391" cy="981172"/>
            <a:chOff x="468544" y="932470"/>
            <a:chExt cx="4433391" cy="981172"/>
          </a:xfrm>
        </p:grpSpPr>
        <p:grpSp>
          <p:nvGrpSpPr>
            <p:cNvPr id="77" name="Group 76">
              <a:extLst>
                <a:ext uri="{FF2B5EF4-FFF2-40B4-BE49-F238E27FC236}">
                  <a16:creationId xmlns:a16="http://schemas.microsoft.com/office/drawing/2014/main" id="{AE1DD5DE-BE9B-5341-8363-6B7CEA67A63B}"/>
                </a:ext>
              </a:extLst>
            </p:cNvPr>
            <p:cNvGrpSpPr/>
            <p:nvPr/>
          </p:nvGrpSpPr>
          <p:grpSpPr>
            <a:xfrm>
              <a:off x="468544" y="932470"/>
              <a:ext cx="4433391" cy="981172"/>
              <a:chOff x="537328" y="1102152"/>
              <a:chExt cx="4118727" cy="981172"/>
            </a:xfrm>
          </p:grpSpPr>
          <p:sp>
            <p:nvSpPr>
              <p:cNvPr id="80" name="Rectangle 79">
                <a:extLst>
                  <a:ext uri="{FF2B5EF4-FFF2-40B4-BE49-F238E27FC236}">
                    <a16:creationId xmlns:a16="http://schemas.microsoft.com/office/drawing/2014/main" id="{B5F59267-C80B-4E40-AEF5-17A231376911}"/>
                  </a:ext>
                </a:extLst>
              </p:cNvPr>
              <p:cNvSpPr/>
              <p:nvPr/>
            </p:nvSpPr>
            <p:spPr>
              <a:xfrm>
                <a:off x="537328" y="1102936"/>
                <a:ext cx="3404004" cy="9803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81" name="Trapezoid 80">
                <a:extLst>
                  <a:ext uri="{FF2B5EF4-FFF2-40B4-BE49-F238E27FC236}">
                    <a16:creationId xmlns:a16="http://schemas.microsoft.com/office/drawing/2014/main" id="{08A67CB1-19F5-0943-9A0A-76F8D6F1E4D2}"/>
                  </a:ext>
                </a:extLst>
              </p:cNvPr>
              <p:cNvSpPr/>
              <p:nvPr/>
            </p:nvSpPr>
            <p:spPr>
              <a:xfrm rot="5400000">
                <a:off x="3808500" y="1234984"/>
                <a:ext cx="980388" cy="714723"/>
              </a:xfrm>
              <a:prstGeom prst="trapezoid">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sp>
          <p:nvSpPr>
            <p:cNvPr id="78" name="TextBox 77">
              <a:extLst>
                <a:ext uri="{FF2B5EF4-FFF2-40B4-BE49-F238E27FC236}">
                  <a16:creationId xmlns:a16="http://schemas.microsoft.com/office/drawing/2014/main" id="{FA993F89-76AF-BC4A-B4F7-D4AD2098EC0B}"/>
                </a:ext>
              </a:extLst>
            </p:cNvPr>
            <p:cNvSpPr txBox="1"/>
            <p:nvPr/>
          </p:nvSpPr>
          <p:spPr>
            <a:xfrm>
              <a:off x="615361" y="1051257"/>
              <a:ext cx="1212191" cy="707886"/>
            </a:xfrm>
            <a:prstGeom prst="rect">
              <a:avLst/>
            </a:prstGeom>
            <a:noFill/>
          </p:spPr>
          <p:txBody>
            <a:bodyPr wrap="none" rtlCol="0">
              <a:spAutoFit/>
            </a:bodyPr>
            <a:lstStyle/>
            <a:p>
              <a:r>
                <a:rPr lang="en-CA" sz="4000" b="1">
                  <a:solidFill>
                    <a:schemeClr val="bg1"/>
                  </a:solidFill>
                </a:rPr>
                <a:t>31%</a:t>
              </a:r>
            </a:p>
          </p:txBody>
        </p:sp>
        <p:sp>
          <p:nvSpPr>
            <p:cNvPr id="79" name="TextBox 78">
              <a:extLst>
                <a:ext uri="{FF2B5EF4-FFF2-40B4-BE49-F238E27FC236}">
                  <a16:creationId xmlns:a16="http://schemas.microsoft.com/office/drawing/2014/main" id="{ED35B33E-4B45-1944-82DD-8BDB46E83EA8}"/>
                </a:ext>
              </a:extLst>
            </p:cNvPr>
            <p:cNvSpPr txBox="1"/>
            <p:nvPr/>
          </p:nvSpPr>
          <p:spPr>
            <a:xfrm>
              <a:off x="1940409" y="971958"/>
              <a:ext cx="1947969" cy="830997"/>
            </a:xfrm>
            <a:prstGeom prst="rect">
              <a:avLst/>
            </a:prstGeom>
            <a:noFill/>
          </p:spPr>
          <p:txBody>
            <a:bodyPr wrap="none" rtlCol="0">
              <a:spAutoFit/>
            </a:bodyPr>
            <a:lstStyle/>
            <a:p>
              <a:pPr lvl="0"/>
              <a:r>
                <a:rPr lang="en-US" sz="2400">
                  <a:solidFill>
                    <a:schemeClr val="bg1"/>
                  </a:solidFill>
                </a:rPr>
                <a:t>User / Digital</a:t>
              </a:r>
            </a:p>
            <a:p>
              <a:pPr lvl="0"/>
              <a:r>
                <a:rPr lang="en-US" sz="2400">
                  <a:solidFill>
                    <a:schemeClr val="bg1"/>
                  </a:solidFill>
                </a:rPr>
                <a:t>Experience</a:t>
              </a:r>
              <a:endParaRPr lang="en-CA" sz="2400">
                <a:solidFill>
                  <a:schemeClr val="bg1"/>
                </a:solidFill>
              </a:endParaRPr>
            </a:p>
          </p:txBody>
        </p:sp>
      </p:grpSp>
      <p:grpSp>
        <p:nvGrpSpPr>
          <p:cNvPr id="11" name="Group 10">
            <a:extLst>
              <a:ext uri="{FF2B5EF4-FFF2-40B4-BE49-F238E27FC236}">
                <a16:creationId xmlns:a16="http://schemas.microsoft.com/office/drawing/2014/main" id="{A48A85EC-B35A-F440-82AD-F0E9DF117BAD}"/>
              </a:ext>
            </a:extLst>
          </p:cNvPr>
          <p:cNvGrpSpPr/>
          <p:nvPr/>
        </p:nvGrpSpPr>
        <p:grpSpPr>
          <a:xfrm>
            <a:off x="4852008" y="1146614"/>
            <a:ext cx="3412504" cy="2216086"/>
            <a:chOff x="4852008" y="933254"/>
            <a:chExt cx="3412504" cy="2216086"/>
          </a:xfrm>
        </p:grpSpPr>
        <p:grpSp>
          <p:nvGrpSpPr>
            <p:cNvPr id="44" name="Group 43">
              <a:extLst>
                <a:ext uri="{FF2B5EF4-FFF2-40B4-BE49-F238E27FC236}">
                  <a16:creationId xmlns:a16="http://schemas.microsoft.com/office/drawing/2014/main" id="{D9B5B389-4DB8-1546-B951-2EE61807120A}"/>
                </a:ext>
              </a:extLst>
            </p:cNvPr>
            <p:cNvGrpSpPr/>
            <p:nvPr/>
          </p:nvGrpSpPr>
          <p:grpSpPr>
            <a:xfrm>
              <a:off x="4852008" y="933254"/>
              <a:ext cx="3412504" cy="2216086"/>
              <a:chOff x="537328" y="1102936"/>
              <a:chExt cx="4118729" cy="980388"/>
            </a:xfrm>
          </p:grpSpPr>
          <p:sp>
            <p:nvSpPr>
              <p:cNvPr id="45" name="Rectangle 44">
                <a:extLst>
                  <a:ext uri="{FF2B5EF4-FFF2-40B4-BE49-F238E27FC236}">
                    <a16:creationId xmlns:a16="http://schemas.microsoft.com/office/drawing/2014/main" id="{13C96691-01A0-AC48-B8DF-529783C8AB3C}"/>
                  </a:ext>
                </a:extLst>
              </p:cNvPr>
              <p:cNvSpPr/>
              <p:nvPr/>
            </p:nvSpPr>
            <p:spPr>
              <a:xfrm>
                <a:off x="537328" y="1102936"/>
                <a:ext cx="3139126" cy="9803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46" name="Trapezoid 45">
                <a:extLst>
                  <a:ext uri="{FF2B5EF4-FFF2-40B4-BE49-F238E27FC236}">
                    <a16:creationId xmlns:a16="http://schemas.microsoft.com/office/drawing/2014/main" id="{B9FC2E98-697B-144F-A07C-90059B7D3C05}"/>
                  </a:ext>
                </a:extLst>
              </p:cNvPr>
              <p:cNvSpPr/>
              <p:nvPr/>
            </p:nvSpPr>
            <p:spPr>
              <a:xfrm rot="5400000">
                <a:off x="3676454" y="1102936"/>
                <a:ext cx="978817" cy="980388"/>
              </a:xfrm>
              <a:prstGeom prst="trapezoid">
                <a:avLst>
                  <a:gd name="adj" fmla="val 865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grpSp>
          <p:nvGrpSpPr>
            <p:cNvPr id="10" name="Group 9">
              <a:extLst>
                <a:ext uri="{FF2B5EF4-FFF2-40B4-BE49-F238E27FC236}">
                  <a16:creationId xmlns:a16="http://schemas.microsoft.com/office/drawing/2014/main" id="{1E33FEE6-0973-2E44-9E5B-8109A1C0B53B}"/>
                </a:ext>
              </a:extLst>
            </p:cNvPr>
            <p:cNvGrpSpPr/>
            <p:nvPr/>
          </p:nvGrpSpPr>
          <p:grpSpPr>
            <a:xfrm>
              <a:off x="5000595" y="1051257"/>
              <a:ext cx="1821715" cy="1651768"/>
              <a:chOff x="5013636" y="1043859"/>
              <a:chExt cx="1821715" cy="1651768"/>
            </a:xfrm>
          </p:grpSpPr>
          <p:sp>
            <p:nvSpPr>
              <p:cNvPr id="55" name="TextBox 54">
                <a:extLst>
                  <a:ext uri="{FF2B5EF4-FFF2-40B4-BE49-F238E27FC236}">
                    <a16:creationId xmlns:a16="http://schemas.microsoft.com/office/drawing/2014/main" id="{0486B995-9FE6-B140-95B8-2835A80ABD66}"/>
                  </a:ext>
                </a:extLst>
              </p:cNvPr>
              <p:cNvSpPr txBox="1"/>
              <p:nvPr/>
            </p:nvSpPr>
            <p:spPr>
              <a:xfrm>
                <a:off x="5013636" y="1043859"/>
                <a:ext cx="1417376" cy="830997"/>
              </a:xfrm>
              <a:prstGeom prst="rect">
                <a:avLst/>
              </a:prstGeom>
              <a:noFill/>
            </p:spPr>
            <p:txBody>
              <a:bodyPr wrap="none" rtlCol="0">
                <a:spAutoFit/>
              </a:bodyPr>
              <a:lstStyle/>
              <a:p>
                <a:r>
                  <a:rPr lang="en-CA" sz="4800" b="1">
                    <a:solidFill>
                      <a:schemeClr val="bg1"/>
                    </a:solidFill>
                  </a:rPr>
                  <a:t>80%</a:t>
                </a:r>
              </a:p>
            </p:txBody>
          </p:sp>
          <p:sp>
            <p:nvSpPr>
              <p:cNvPr id="57" name="TextBox 56">
                <a:extLst>
                  <a:ext uri="{FF2B5EF4-FFF2-40B4-BE49-F238E27FC236}">
                    <a16:creationId xmlns:a16="http://schemas.microsoft.com/office/drawing/2014/main" id="{3AFDBE2A-6196-7C44-9541-81034F82C0A6}"/>
                  </a:ext>
                </a:extLst>
              </p:cNvPr>
              <p:cNvSpPr txBox="1"/>
              <p:nvPr/>
            </p:nvSpPr>
            <p:spPr>
              <a:xfrm>
                <a:off x="5023637" y="1864630"/>
                <a:ext cx="1811714" cy="830997"/>
              </a:xfrm>
              <a:prstGeom prst="rect">
                <a:avLst/>
              </a:prstGeom>
              <a:noFill/>
            </p:spPr>
            <p:txBody>
              <a:bodyPr wrap="none" rtlCol="0">
                <a:spAutoFit/>
              </a:bodyPr>
              <a:lstStyle/>
              <a:p>
                <a:pPr lvl="0"/>
                <a:r>
                  <a:rPr lang="en-US" sz="2400">
                    <a:solidFill>
                      <a:schemeClr val="bg1"/>
                    </a:solidFill>
                  </a:rPr>
                  <a:t>Experience </a:t>
                </a:r>
              </a:p>
              <a:p>
                <a:pPr lvl="0"/>
                <a:r>
                  <a:rPr lang="en-US" sz="2400">
                    <a:solidFill>
                      <a:schemeClr val="bg1"/>
                    </a:solidFill>
                  </a:rPr>
                  <a:t>(CX+UX)</a:t>
                </a:r>
                <a:endParaRPr lang="en-CA" sz="2400">
                  <a:solidFill>
                    <a:schemeClr val="bg1"/>
                  </a:solidFill>
                </a:endParaRPr>
              </a:p>
            </p:txBody>
          </p:sp>
        </p:grpSp>
      </p:grpSp>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a:lstStyle/>
          <a:p>
            <a:r>
              <a:rPr lang="en-US">
                <a:latin typeface="Arial"/>
                <a:cs typeface="Arial"/>
              </a:rPr>
              <a:t>The Phase 5 Customer Centricity Model</a:t>
            </a:r>
            <a:endParaRPr lang="en-CA"/>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23</a:t>
            </a:fld>
            <a:endParaRPr lang="en-CA"/>
          </a:p>
        </p:txBody>
      </p:sp>
      <p:sp>
        <p:nvSpPr>
          <p:cNvPr id="5" name="Rectangle 4">
            <a:extLst>
              <a:ext uri="{FF2B5EF4-FFF2-40B4-BE49-F238E27FC236}">
                <a16:creationId xmlns:a16="http://schemas.microsoft.com/office/drawing/2014/main" id="{0184A140-D550-1E42-A8D3-7A709F02E44C}"/>
              </a:ext>
            </a:extLst>
          </p:cNvPr>
          <p:cNvSpPr/>
          <p:nvPr/>
        </p:nvSpPr>
        <p:spPr>
          <a:xfrm>
            <a:off x="396321" y="3582657"/>
            <a:ext cx="4433393" cy="2031325"/>
          </a:xfrm>
          <a:prstGeom prst="rect">
            <a:avLst/>
          </a:prstGeom>
        </p:spPr>
        <p:txBody>
          <a:bodyPr wrap="square">
            <a:spAutoFit/>
          </a:bodyPr>
          <a:lstStyle/>
          <a:p>
            <a:r>
              <a:rPr lang="en-US" sz="1800" dirty="0"/>
              <a:t>Overall, </a:t>
            </a:r>
            <a:r>
              <a:rPr lang="en-US" sz="1800" b="1" dirty="0"/>
              <a:t>Experience</a:t>
            </a:r>
            <a:r>
              <a:rPr lang="en-US" sz="1800" dirty="0"/>
              <a:t> is four times as important as </a:t>
            </a:r>
            <a:r>
              <a:rPr lang="en-US" sz="1800" b="1" dirty="0"/>
              <a:t>Innovation</a:t>
            </a:r>
            <a:r>
              <a:rPr lang="en-US" sz="1800" dirty="0"/>
              <a:t> as a driver of </a:t>
            </a:r>
            <a:r>
              <a:rPr lang="en-US" sz="1800" b="1" dirty="0"/>
              <a:t>Customer Centricity</a:t>
            </a:r>
            <a:r>
              <a:rPr lang="en-US" sz="1800" dirty="0"/>
              <a:t>.</a:t>
            </a:r>
            <a:endParaRPr lang="en-CA" sz="1800" dirty="0"/>
          </a:p>
          <a:p>
            <a:endParaRPr lang="en-US" sz="1800" dirty="0"/>
          </a:p>
          <a:p>
            <a:r>
              <a:rPr lang="en-US" sz="1800" dirty="0"/>
              <a:t>Experience with </a:t>
            </a:r>
            <a:r>
              <a:rPr lang="en-US" sz="1800" b="1" dirty="0"/>
              <a:t>Customer Service </a:t>
            </a:r>
            <a:r>
              <a:rPr lang="en-US" sz="1800" dirty="0"/>
              <a:t>contributes more than twice as much to the index than </a:t>
            </a:r>
            <a:r>
              <a:rPr lang="en-US" sz="1800" b="1" dirty="0"/>
              <a:t>UX or digital experience</a:t>
            </a:r>
            <a:r>
              <a:rPr lang="en-US" sz="1800" dirty="0"/>
              <a:t>. </a:t>
            </a:r>
          </a:p>
        </p:txBody>
      </p:sp>
      <p:grpSp>
        <p:nvGrpSpPr>
          <p:cNvPr id="82" name="Group 81">
            <a:extLst>
              <a:ext uri="{FF2B5EF4-FFF2-40B4-BE49-F238E27FC236}">
                <a16:creationId xmlns:a16="http://schemas.microsoft.com/office/drawing/2014/main" id="{E9132E77-B56E-0941-AAE3-3A659C9656FA}"/>
              </a:ext>
            </a:extLst>
          </p:cNvPr>
          <p:cNvGrpSpPr/>
          <p:nvPr/>
        </p:nvGrpSpPr>
        <p:grpSpPr>
          <a:xfrm>
            <a:off x="4852008" y="3577530"/>
            <a:ext cx="3412504" cy="2216086"/>
            <a:chOff x="4852008" y="933254"/>
            <a:chExt cx="3412504" cy="2216086"/>
          </a:xfrm>
        </p:grpSpPr>
        <p:grpSp>
          <p:nvGrpSpPr>
            <p:cNvPr id="83" name="Group 82">
              <a:extLst>
                <a:ext uri="{FF2B5EF4-FFF2-40B4-BE49-F238E27FC236}">
                  <a16:creationId xmlns:a16="http://schemas.microsoft.com/office/drawing/2014/main" id="{6D6058D3-7429-2844-AB00-908BC48F4AB0}"/>
                </a:ext>
              </a:extLst>
            </p:cNvPr>
            <p:cNvGrpSpPr/>
            <p:nvPr/>
          </p:nvGrpSpPr>
          <p:grpSpPr>
            <a:xfrm>
              <a:off x="4852008" y="933254"/>
              <a:ext cx="3412504" cy="2216086"/>
              <a:chOff x="537328" y="1102936"/>
              <a:chExt cx="4118729" cy="980388"/>
            </a:xfrm>
          </p:grpSpPr>
          <p:sp>
            <p:nvSpPr>
              <p:cNvPr id="87" name="Rectangle 86">
                <a:extLst>
                  <a:ext uri="{FF2B5EF4-FFF2-40B4-BE49-F238E27FC236}">
                    <a16:creationId xmlns:a16="http://schemas.microsoft.com/office/drawing/2014/main" id="{3A6ACD9F-8912-4E40-AF91-48608AB420A1}"/>
                  </a:ext>
                </a:extLst>
              </p:cNvPr>
              <p:cNvSpPr/>
              <p:nvPr/>
            </p:nvSpPr>
            <p:spPr>
              <a:xfrm>
                <a:off x="537328" y="1102936"/>
                <a:ext cx="3139126" cy="98038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88" name="Trapezoid 87">
                <a:extLst>
                  <a:ext uri="{FF2B5EF4-FFF2-40B4-BE49-F238E27FC236}">
                    <a16:creationId xmlns:a16="http://schemas.microsoft.com/office/drawing/2014/main" id="{8B2A1981-53F5-F649-A0B2-22910811AEE7}"/>
                  </a:ext>
                </a:extLst>
              </p:cNvPr>
              <p:cNvSpPr/>
              <p:nvPr/>
            </p:nvSpPr>
            <p:spPr>
              <a:xfrm rot="5400000">
                <a:off x="3676454" y="1102936"/>
                <a:ext cx="978817" cy="980388"/>
              </a:xfrm>
              <a:prstGeom prst="trapezoid">
                <a:avLst>
                  <a:gd name="adj" fmla="val 865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grpSp>
        <p:grpSp>
          <p:nvGrpSpPr>
            <p:cNvPr id="84" name="Group 83">
              <a:extLst>
                <a:ext uri="{FF2B5EF4-FFF2-40B4-BE49-F238E27FC236}">
                  <a16:creationId xmlns:a16="http://schemas.microsoft.com/office/drawing/2014/main" id="{EE0115E1-9E0A-6E4C-AB85-4F828C4E1A13}"/>
                </a:ext>
              </a:extLst>
            </p:cNvPr>
            <p:cNvGrpSpPr/>
            <p:nvPr/>
          </p:nvGrpSpPr>
          <p:grpSpPr>
            <a:xfrm>
              <a:off x="5000595" y="1051257"/>
              <a:ext cx="1701490" cy="1282436"/>
              <a:chOff x="5013636" y="1043859"/>
              <a:chExt cx="1701490" cy="1282436"/>
            </a:xfrm>
          </p:grpSpPr>
          <p:sp>
            <p:nvSpPr>
              <p:cNvPr id="85" name="TextBox 84">
                <a:extLst>
                  <a:ext uri="{FF2B5EF4-FFF2-40B4-BE49-F238E27FC236}">
                    <a16:creationId xmlns:a16="http://schemas.microsoft.com/office/drawing/2014/main" id="{461AC8A5-051F-6E41-8782-75B0BBB83D9D}"/>
                  </a:ext>
                </a:extLst>
              </p:cNvPr>
              <p:cNvSpPr txBox="1"/>
              <p:nvPr/>
            </p:nvSpPr>
            <p:spPr>
              <a:xfrm>
                <a:off x="5013636" y="1043859"/>
                <a:ext cx="1417376" cy="830997"/>
              </a:xfrm>
              <a:prstGeom prst="rect">
                <a:avLst/>
              </a:prstGeom>
              <a:noFill/>
            </p:spPr>
            <p:txBody>
              <a:bodyPr wrap="none" rtlCol="0">
                <a:spAutoFit/>
              </a:bodyPr>
              <a:lstStyle/>
              <a:p>
                <a:r>
                  <a:rPr lang="en-CA" sz="4800" b="1">
                    <a:solidFill>
                      <a:schemeClr val="bg1"/>
                    </a:solidFill>
                  </a:rPr>
                  <a:t>20%</a:t>
                </a:r>
              </a:p>
            </p:txBody>
          </p:sp>
          <p:sp>
            <p:nvSpPr>
              <p:cNvPr id="86" name="TextBox 85">
                <a:extLst>
                  <a:ext uri="{FF2B5EF4-FFF2-40B4-BE49-F238E27FC236}">
                    <a16:creationId xmlns:a16="http://schemas.microsoft.com/office/drawing/2014/main" id="{8DD81E14-8B8A-2848-8929-2596FD362C24}"/>
                  </a:ext>
                </a:extLst>
              </p:cNvPr>
              <p:cNvSpPr txBox="1"/>
              <p:nvPr/>
            </p:nvSpPr>
            <p:spPr>
              <a:xfrm>
                <a:off x="5023637" y="1864630"/>
                <a:ext cx="1691489" cy="461665"/>
              </a:xfrm>
              <a:prstGeom prst="rect">
                <a:avLst/>
              </a:prstGeom>
              <a:noFill/>
            </p:spPr>
            <p:txBody>
              <a:bodyPr wrap="none" rtlCol="0">
                <a:spAutoFit/>
              </a:bodyPr>
              <a:lstStyle/>
              <a:p>
                <a:pPr lvl="0"/>
                <a:r>
                  <a:rPr lang="en-US" sz="2400">
                    <a:solidFill>
                      <a:schemeClr val="bg1"/>
                    </a:solidFill>
                  </a:rPr>
                  <a:t>Innovation </a:t>
                </a:r>
              </a:p>
            </p:txBody>
          </p:sp>
        </p:grpSp>
      </p:grpSp>
      <p:grpSp>
        <p:nvGrpSpPr>
          <p:cNvPr id="8" name="Group 7">
            <a:extLst>
              <a:ext uri="{FF2B5EF4-FFF2-40B4-BE49-F238E27FC236}">
                <a16:creationId xmlns:a16="http://schemas.microsoft.com/office/drawing/2014/main" id="{8317F440-4980-EA44-AFE0-99A252969387}"/>
              </a:ext>
            </a:extLst>
          </p:cNvPr>
          <p:cNvGrpSpPr/>
          <p:nvPr/>
        </p:nvGrpSpPr>
        <p:grpSpPr>
          <a:xfrm>
            <a:off x="8264512" y="1138928"/>
            <a:ext cx="3544477" cy="4659812"/>
            <a:chOff x="8264512" y="1138928"/>
            <a:chExt cx="3544477" cy="4659812"/>
          </a:xfrm>
        </p:grpSpPr>
        <p:sp>
          <p:nvSpPr>
            <p:cNvPr id="18" name="Rectangle 17">
              <a:extLst>
                <a:ext uri="{FF2B5EF4-FFF2-40B4-BE49-F238E27FC236}">
                  <a16:creationId xmlns:a16="http://schemas.microsoft.com/office/drawing/2014/main" id="{D53FF433-C41F-BB41-A4C6-DDF847545C05}"/>
                </a:ext>
              </a:extLst>
            </p:cNvPr>
            <p:cNvSpPr/>
            <p:nvPr/>
          </p:nvSpPr>
          <p:spPr>
            <a:xfrm>
              <a:off x="8264512" y="1138928"/>
              <a:ext cx="3544477" cy="4659812"/>
            </a:xfrm>
            <a:prstGeom prst="rect">
              <a:avLst/>
            </a:prstGeom>
            <a:gradFill>
              <a:gsLst>
                <a:gs pos="0">
                  <a:srgbClr val="1E648F">
                    <a:alpha val="0"/>
                    <a:lumMod val="49000"/>
                    <a:lumOff val="51000"/>
                  </a:srgbClr>
                </a:gs>
                <a:gs pos="10000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89" name="TextBox 88">
              <a:extLst>
                <a:ext uri="{FF2B5EF4-FFF2-40B4-BE49-F238E27FC236}">
                  <a16:creationId xmlns:a16="http://schemas.microsoft.com/office/drawing/2014/main" id="{B1C68CB4-5D1D-4D4F-930D-3CE23AA941A6}"/>
                </a:ext>
              </a:extLst>
            </p:cNvPr>
            <p:cNvSpPr txBox="1"/>
            <p:nvPr/>
          </p:nvSpPr>
          <p:spPr>
            <a:xfrm>
              <a:off x="8551277" y="4377804"/>
              <a:ext cx="2313454" cy="1200329"/>
            </a:xfrm>
            <a:prstGeom prst="rect">
              <a:avLst/>
            </a:prstGeom>
            <a:noFill/>
          </p:spPr>
          <p:txBody>
            <a:bodyPr wrap="none" rtlCol="0">
              <a:spAutoFit/>
            </a:bodyPr>
            <a:lstStyle/>
            <a:p>
              <a:pPr lvl="0"/>
              <a:r>
                <a:rPr lang="en-US" sz="3600">
                  <a:solidFill>
                    <a:schemeClr val="bg1"/>
                  </a:solidFill>
                </a:rPr>
                <a:t>Customer </a:t>
              </a:r>
            </a:p>
            <a:p>
              <a:pPr lvl="0"/>
              <a:r>
                <a:rPr lang="en-US" sz="3600">
                  <a:solidFill>
                    <a:schemeClr val="bg1"/>
                  </a:solidFill>
                </a:rPr>
                <a:t>Centricity </a:t>
              </a:r>
            </a:p>
          </p:txBody>
        </p:sp>
      </p:grpSp>
    </p:spTree>
    <p:extLst>
      <p:ext uri="{BB962C8B-B14F-4D97-AF65-F5344CB8AC3E}">
        <p14:creationId xmlns:p14="http://schemas.microsoft.com/office/powerpoint/2010/main" val="3899935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lIns="0" anchor="t"/>
          <a:lstStyle/>
          <a:p>
            <a:r>
              <a:rPr lang="en-US">
                <a:latin typeface="Arial"/>
                <a:cs typeface="Arial"/>
              </a:rPr>
              <a:t>What does the model imply for banks to be more customer-centric?</a:t>
            </a:r>
            <a:endParaRPr lang="en-CA"/>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24</a:t>
            </a:fld>
            <a:endParaRPr lang="en-CA"/>
          </a:p>
        </p:txBody>
      </p:sp>
      <p:sp>
        <p:nvSpPr>
          <p:cNvPr id="3" name="Rounded Rectangle 2">
            <a:extLst>
              <a:ext uri="{FF2B5EF4-FFF2-40B4-BE49-F238E27FC236}">
                <a16:creationId xmlns:a16="http://schemas.microsoft.com/office/drawing/2014/main" id="{DEE7868B-83D9-DA44-A52C-5922C8FCEE0A}"/>
              </a:ext>
            </a:extLst>
          </p:cNvPr>
          <p:cNvSpPr/>
          <p:nvPr/>
        </p:nvSpPr>
        <p:spPr>
          <a:xfrm>
            <a:off x="431998" y="852927"/>
            <a:ext cx="7863587" cy="114181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spcAft>
                <a:spcPts val="1000"/>
              </a:spcAft>
            </a:pPr>
            <a:endParaRPr lang="en-CA" sz="1800" b="1" dirty="0">
              <a:solidFill>
                <a:schemeClr val="tx1"/>
              </a:solidFill>
              <a:cs typeface="Arial"/>
            </a:endParaRPr>
          </a:p>
          <a:p>
            <a:pPr>
              <a:spcAft>
                <a:spcPts val="1000"/>
              </a:spcAft>
            </a:pPr>
            <a:r>
              <a:rPr lang="en-CA" sz="1800" b="1" dirty="0">
                <a:solidFill>
                  <a:schemeClr val="tx1"/>
                </a:solidFill>
                <a:cs typeface="Arial"/>
              </a:rPr>
              <a:t>Customer service remains key. </a:t>
            </a:r>
            <a:r>
              <a:rPr lang="en-CA" sz="1800" dirty="0">
                <a:solidFill>
                  <a:schemeClr val="tx1"/>
                </a:solidFill>
                <a:cs typeface="Arial"/>
              </a:rPr>
              <a:t>Banks need to work harder to get to know their small business customers – and to communicate that knowledge to them in meaningful ways.</a:t>
            </a:r>
          </a:p>
          <a:p>
            <a:pPr>
              <a:lnSpc>
                <a:spcPct val="100000"/>
              </a:lnSpc>
              <a:spcAft>
                <a:spcPts val="1000"/>
              </a:spcAft>
            </a:pPr>
            <a:r>
              <a:rPr lang="en-CA" sz="1800" dirty="0">
                <a:solidFill>
                  <a:schemeClr val="tx1"/>
                </a:solidFill>
                <a:cs typeface="Arial"/>
              </a:rPr>
              <a:t> </a:t>
            </a:r>
            <a:endParaRPr lang="en-US" sz="1800" dirty="0">
              <a:solidFill>
                <a:schemeClr val="tx1"/>
              </a:solidFill>
            </a:endParaRPr>
          </a:p>
        </p:txBody>
      </p:sp>
      <p:sp>
        <p:nvSpPr>
          <p:cNvPr id="46" name="Rounded Rectangle 45">
            <a:extLst>
              <a:ext uri="{FF2B5EF4-FFF2-40B4-BE49-F238E27FC236}">
                <a16:creationId xmlns:a16="http://schemas.microsoft.com/office/drawing/2014/main" id="{96761441-7159-1047-88C3-90E86BE3562D}"/>
              </a:ext>
            </a:extLst>
          </p:cNvPr>
          <p:cNvSpPr/>
          <p:nvPr/>
        </p:nvSpPr>
        <p:spPr>
          <a:xfrm>
            <a:off x="431996" y="3464886"/>
            <a:ext cx="7863587" cy="139575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spcAft>
                <a:spcPts val="1000"/>
              </a:spcAft>
            </a:pPr>
            <a:r>
              <a:rPr lang="en-CA" sz="1800" b="1" dirty="0">
                <a:solidFill>
                  <a:schemeClr val="tx1"/>
                </a:solidFill>
                <a:cs typeface="Arial"/>
              </a:rPr>
              <a:t>Keep investing in digital but ensure there’s a person they can connect with</a:t>
            </a:r>
            <a:r>
              <a:rPr lang="en-CA" sz="1800" dirty="0">
                <a:solidFill>
                  <a:schemeClr val="tx1"/>
                </a:solidFill>
                <a:cs typeface="Arial"/>
              </a:rPr>
              <a:t>. Digital channels and services are growing in importance. However, businesses see themselves as unique and many need a human in their corner. </a:t>
            </a:r>
            <a:endParaRPr lang="en-US" sz="1800" dirty="0">
              <a:solidFill>
                <a:schemeClr val="tx1"/>
              </a:solidFill>
            </a:endParaRPr>
          </a:p>
        </p:txBody>
      </p:sp>
      <p:sp>
        <p:nvSpPr>
          <p:cNvPr id="47" name="Rounded Rectangle 46">
            <a:extLst>
              <a:ext uri="{FF2B5EF4-FFF2-40B4-BE49-F238E27FC236}">
                <a16:creationId xmlns:a16="http://schemas.microsoft.com/office/drawing/2014/main" id="{9F3D157C-6EB1-C945-965D-CA1E40F792C4}"/>
              </a:ext>
            </a:extLst>
          </p:cNvPr>
          <p:cNvSpPr/>
          <p:nvPr/>
        </p:nvSpPr>
        <p:spPr>
          <a:xfrm>
            <a:off x="431998" y="2170091"/>
            <a:ext cx="7863587" cy="114181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lnSpc>
                <a:spcPct val="100000"/>
              </a:lnSpc>
              <a:spcAft>
                <a:spcPts val="1000"/>
              </a:spcAft>
            </a:pPr>
            <a:r>
              <a:rPr lang="en-CA" sz="1800" b="1" dirty="0">
                <a:solidFill>
                  <a:schemeClr val="tx1"/>
                </a:solidFill>
                <a:cs typeface="Arial"/>
              </a:rPr>
              <a:t>Aim for consistency across touchpoints. </a:t>
            </a:r>
            <a:r>
              <a:rPr lang="en-CA" sz="1800" dirty="0">
                <a:solidFill>
                  <a:schemeClr val="tx1"/>
                </a:solidFill>
                <a:cs typeface="Arial"/>
              </a:rPr>
              <a:t>Our modeling showed that, as drivers of customer centricity, many individual attributes across the pillars were interrelated. </a:t>
            </a:r>
          </a:p>
        </p:txBody>
      </p:sp>
      <p:pic>
        <p:nvPicPr>
          <p:cNvPr id="63" name="Picture 62" descr="A person standing in front of a computer&#10;&#10;Description automatically generated">
            <a:extLst>
              <a:ext uri="{FF2B5EF4-FFF2-40B4-BE49-F238E27FC236}">
                <a16:creationId xmlns:a16="http://schemas.microsoft.com/office/drawing/2014/main" id="{9944274E-C09A-5549-BA18-A53515C15886}"/>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8399280" y="740897"/>
            <a:ext cx="3360719" cy="5304043"/>
          </a:xfrm>
          <a:custGeom>
            <a:avLst/>
            <a:gdLst>
              <a:gd name="connsiteX0" fmla="*/ 0 w 3360719"/>
              <a:gd name="connsiteY0" fmla="*/ 0 h 5304043"/>
              <a:gd name="connsiteX1" fmla="*/ 3360719 w 3360719"/>
              <a:gd name="connsiteY1" fmla="*/ 0 h 5304043"/>
              <a:gd name="connsiteX2" fmla="*/ 3360719 w 3360719"/>
              <a:gd name="connsiteY2" fmla="*/ 5304043 h 5304043"/>
              <a:gd name="connsiteX3" fmla="*/ 0 w 3360719"/>
              <a:gd name="connsiteY3" fmla="*/ 5304043 h 5304043"/>
            </a:gdLst>
            <a:ahLst/>
            <a:cxnLst>
              <a:cxn ang="0">
                <a:pos x="connsiteX0" y="connsiteY0"/>
              </a:cxn>
              <a:cxn ang="0">
                <a:pos x="connsiteX1" y="connsiteY1"/>
              </a:cxn>
              <a:cxn ang="0">
                <a:pos x="connsiteX2" y="connsiteY2"/>
              </a:cxn>
              <a:cxn ang="0">
                <a:pos x="connsiteX3" y="connsiteY3"/>
              </a:cxn>
            </a:cxnLst>
            <a:rect l="l" t="t" r="r" b="b"/>
            <a:pathLst>
              <a:path w="3360719" h="5304043">
                <a:moveTo>
                  <a:pt x="0" y="0"/>
                </a:moveTo>
                <a:lnTo>
                  <a:pt x="3360719" y="0"/>
                </a:lnTo>
                <a:lnTo>
                  <a:pt x="3360719" y="5304043"/>
                </a:lnTo>
                <a:lnTo>
                  <a:pt x="0" y="5304043"/>
                </a:lnTo>
                <a:close/>
              </a:path>
            </a:pathLst>
          </a:custGeom>
        </p:spPr>
      </p:pic>
      <p:pic>
        <p:nvPicPr>
          <p:cNvPr id="15" name="Graphic 14">
            <a:extLst>
              <a:ext uri="{FF2B5EF4-FFF2-40B4-BE49-F238E27FC236}">
                <a16:creationId xmlns:a16="http://schemas.microsoft.com/office/drawing/2014/main" id="{702C47C0-65CB-7744-92A6-1067DFC5057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4825" y="2286523"/>
            <a:ext cx="396000" cy="396000"/>
          </a:xfrm>
          <a:prstGeom prst="rect">
            <a:avLst/>
          </a:prstGeom>
        </p:spPr>
      </p:pic>
      <p:pic>
        <p:nvPicPr>
          <p:cNvPr id="17" name="Graphic 16">
            <a:extLst>
              <a:ext uri="{FF2B5EF4-FFF2-40B4-BE49-F238E27FC236}">
                <a16:creationId xmlns:a16="http://schemas.microsoft.com/office/drawing/2014/main" id="{42FE18ED-A492-A247-BD93-2A12118664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1051" y="1044124"/>
            <a:ext cx="503548" cy="503548"/>
          </a:xfrm>
          <a:prstGeom prst="rect">
            <a:avLst/>
          </a:prstGeom>
        </p:spPr>
      </p:pic>
      <p:pic>
        <p:nvPicPr>
          <p:cNvPr id="8" name="Graphic 7">
            <a:extLst>
              <a:ext uri="{FF2B5EF4-FFF2-40B4-BE49-F238E27FC236}">
                <a16:creationId xmlns:a16="http://schemas.microsoft.com/office/drawing/2014/main" id="{3A1D0F54-CD54-4D84-A82F-C93C31E2A5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825" y="3847092"/>
            <a:ext cx="449603" cy="449603"/>
          </a:xfrm>
          <a:prstGeom prst="rect">
            <a:avLst/>
          </a:prstGeom>
        </p:spPr>
      </p:pic>
    </p:spTree>
    <p:extLst>
      <p:ext uri="{BB962C8B-B14F-4D97-AF65-F5344CB8AC3E}">
        <p14:creationId xmlns:p14="http://schemas.microsoft.com/office/powerpoint/2010/main" val="30341587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EE7868B-83D9-DA44-A52C-5922C8FCEE0A}"/>
              </a:ext>
            </a:extLst>
          </p:cNvPr>
          <p:cNvSpPr/>
          <p:nvPr/>
        </p:nvSpPr>
        <p:spPr>
          <a:xfrm>
            <a:off x="431999" y="3431068"/>
            <a:ext cx="7863587" cy="139302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lnSpc>
                <a:spcPct val="100000"/>
              </a:lnSpc>
              <a:spcAft>
                <a:spcPts val="1000"/>
              </a:spcAft>
            </a:pPr>
            <a:r>
              <a:rPr lang="en-CA" sz="1800" dirty="0">
                <a:solidFill>
                  <a:schemeClr val="tx1"/>
                </a:solidFill>
                <a:cs typeface="Arial"/>
              </a:rPr>
              <a:t>SBOs are frustrated with communications that are clearly not targeted at their particular situation. </a:t>
            </a:r>
            <a:r>
              <a:rPr lang="en-CA" sz="1800" b="1" dirty="0">
                <a:solidFill>
                  <a:schemeClr val="tx1"/>
                </a:solidFill>
                <a:cs typeface="Arial"/>
              </a:rPr>
              <a:t>Customized and proactive messaging</a:t>
            </a:r>
            <a:r>
              <a:rPr lang="en-CA" sz="1800" dirty="0">
                <a:solidFill>
                  <a:schemeClr val="tx1"/>
                </a:solidFill>
                <a:cs typeface="Arial"/>
              </a:rPr>
              <a:t> is a well-appreciated differentiator.</a:t>
            </a:r>
            <a:endParaRPr lang="en-US" sz="1800" dirty="0">
              <a:solidFill>
                <a:schemeClr val="tx1"/>
              </a:solidFill>
            </a:endParaRPr>
          </a:p>
        </p:txBody>
      </p:sp>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lIns="0" tIns="45720" rIns="91440" bIns="45720" anchor="t"/>
          <a:lstStyle/>
          <a:p>
            <a:r>
              <a:rPr lang="en-US" dirty="0">
                <a:latin typeface="Arial"/>
                <a:cs typeface="Arial"/>
              </a:rPr>
              <a:t>Key take-aways – top banking needs of SBOs</a:t>
            </a:r>
            <a:endParaRPr lang="en-CA" dirty="0">
              <a:solidFill>
                <a:schemeClr val="accent6">
                  <a:lumMod val="40000"/>
                  <a:lumOff val="60000"/>
                </a:schemeClr>
              </a:solidFill>
              <a:highlight>
                <a:srgbClr val="C0C0C0"/>
              </a:highlight>
            </a:endParaRPr>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25</a:t>
            </a:fld>
            <a:endParaRPr lang="en-CA"/>
          </a:p>
        </p:txBody>
      </p:sp>
      <p:sp>
        <p:nvSpPr>
          <p:cNvPr id="46" name="Rounded Rectangle 45">
            <a:extLst>
              <a:ext uri="{FF2B5EF4-FFF2-40B4-BE49-F238E27FC236}">
                <a16:creationId xmlns:a16="http://schemas.microsoft.com/office/drawing/2014/main" id="{96761441-7159-1047-88C3-90E86BE3562D}"/>
              </a:ext>
            </a:extLst>
          </p:cNvPr>
          <p:cNvSpPr/>
          <p:nvPr/>
        </p:nvSpPr>
        <p:spPr>
          <a:xfrm>
            <a:off x="431999" y="4900396"/>
            <a:ext cx="7863587" cy="114454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spcAft>
                <a:spcPts val="1000"/>
              </a:spcAft>
            </a:pPr>
            <a:r>
              <a:rPr lang="en-CA" sz="1800" dirty="0">
                <a:solidFill>
                  <a:schemeClr val="tx1"/>
                </a:solidFill>
                <a:cs typeface="Arial"/>
              </a:rPr>
              <a:t>Proactive </a:t>
            </a:r>
            <a:r>
              <a:rPr lang="en-CA" sz="1800" b="1" dirty="0">
                <a:solidFill>
                  <a:schemeClr val="tx1"/>
                </a:solidFill>
                <a:cs typeface="Arial"/>
              </a:rPr>
              <a:t>fraud detection and customer service during a fraud investigation </a:t>
            </a:r>
            <a:r>
              <a:rPr lang="en-CA" sz="1800" dirty="0">
                <a:solidFill>
                  <a:schemeClr val="tx1"/>
                </a:solidFill>
                <a:cs typeface="Arial"/>
              </a:rPr>
              <a:t>can greatly strengthen a banking relationship. </a:t>
            </a:r>
            <a:endParaRPr lang="en-US" sz="1800" dirty="0">
              <a:solidFill>
                <a:schemeClr val="tx1"/>
              </a:solidFill>
            </a:endParaRPr>
          </a:p>
        </p:txBody>
      </p:sp>
      <p:pic>
        <p:nvPicPr>
          <p:cNvPr id="63" name="Picture 62" descr="A person standing in front of a computer&#10;&#10;Description automatically generated">
            <a:extLst>
              <a:ext uri="{FF2B5EF4-FFF2-40B4-BE49-F238E27FC236}">
                <a16:creationId xmlns:a16="http://schemas.microsoft.com/office/drawing/2014/main" id="{9944274E-C09A-5549-BA18-A53515C15886}"/>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8399280" y="740897"/>
            <a:ext cx="3360719" cy="5304043"/>
          </a:xfrm>
          <a:custGeom>
            <a:avLst/>
            <a:gdLst>
              <a:gd name="connsiteX0" fmla="*/ 0 w 3360719"/>
              <a:gd name="connsiteY0" fmla="*/ 0 h 5304043"/>
              <a:gd name="connsiteX1" fmla="*/ 3360719 w 3360719"/>
              <a:gd name="connsiteY1" fmla="*/ 0 h 5304043"/>
              <a:gd name="connsiteX2" fmla="*/ 3360719 w 3360719"/>
              <a:gd name="connsiteY2" fmla="*/ 5304043 h 5304043"/>
              <a:gd name="connsiteX3" fmla="*/ 0 w 3360719"/>
              <a:gd name="connsiteY3" fmla="*/ 5304043 h 5304043"/>
            </a:gdLst>
            <a:ahLst/>
            <a:cxnLst>
              <a:cxn ang="0">
                <a:pos x="connsiteX0" y="connsiteY0"/>
              </a:cxn>
              <a:cxn ang="0">
                <a:pos x="connsiteX1" y="connsiteY1"/>
              </a:cxn>
              <a:cxn ang="0">
                <a:pos x="connsiteX2" y="connsiteY2"/>
              </a:cxn>
              <a:cxn ang="0">
                <a:pos x="connsiteX3" y="connsiteY3"/>
              </a:cxn>
            </a:cxnLst>
            <a:rect l="l" t="t" r="r" b="b"/>
            <a:pathLst>
              <a:path w="3360719" h="5304043">
                <a:moveTo>
                  <a:pt x="0" y="0"/>
                </a:moveTo>
                <a:lnTo>
                  <a:pt x="3360719" y="0"/>
                </a:lnTo>
                <a:lnTo>
                  <a:pt x="3360719" y="5304043"/>
                </a:lnTo>
                <a:lnTo>
                  <a:pt x="0" y="5304043"/>
                </a:lnTo>
                <a:close/>
              </a:path>
            </a:pathLst>
          </a:custGeom>
        </p:spPr>
      </p:pic>
      <p:grpSp>
        <p:nvGrpSpPr>
          <p:cNvPr id="5" name="Group 4">
            <a:extLst>
              <a:ext uri="{FF2B5EF4-FFF2-40B4-BE49-F238E27FC236}">
                <a16:creationId xmlns:a16="http://schemas.microsoft.com/office/drawing/2014/main" id="{FDA6B800-B792-4B42-8EC5-B8617B3B1AD8}"/>
              </a:ext>
            </a:extLst>
          </p:cNvPr>
          <p:cNvGrpSpPr/>
          <p:nvPr/>
        </p:nvGrpSpPr>
        <p:grpSpPr>
          <a:xfrm>
            <a:off x="431999" y="740896"/>
            <a:ext cx="7863587" cy="1141818"/>
            <a:chOff x="432000" y="2210224"/>
            <a:chExt cx="7863587" cy="1141818"/>
          </a:xfrm>
        </p:grpSpPr>
        <p:sp>
          <p:nvSpPr>
            <p:cNvPr id="45" name="Rounded Rectangle 44">
              <a:extLst>
                <a:ext uri="{FF2B5EF4-FFF2-40B4-BE49-F238E27FC236}">
                  <a16:creationId xmlns:a16="http://schemas.microsoft.com/office/drawing/2014/main" id="{AD4980EA-6C36-FE4A-A3CE-E9BBB87FC6FC}"/>
                </a:ext>
              </a:extLst>
            </p:cNvPr>
            <p:cNvSpPr/>
            <p:nvPr/>
          </p:nvSpPr>
          <p:spPr>
            <a:xfrm>
              <a:off x="432000" y="2210224"/>
              <a:ext cx="7863587" cy="114181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spcAft>
                  <a:spcPts val="1000"/>
                </a:spcAft>
              </a:pPr>
              <a:r>
                <a:rPr lang="en-CA" sz="1800" dirty="0">
                  <a:solidFill>
                    <a:schemeClr val="tx1"/>
                  </a:solidFill>
                  <a:cs typeface="Arial"/>
                </a:rPr>
                <a:t>In order to be perceived as customer centricity leaders, </a:t>
              </a:r>
              <a:r>
                <a:rPr lang="en-CA" sz="1800" b="1" dirty="0">
                  <a:solidFill>
                    <a:schemeClr val="tx1"/>
                  </a:solidFill>
                  <a:cs typeface="Arial"/>
                </a:rPr>
                <a:t>banks need to perform well on both innovation and experience fronts</a:t>
              </a:r>
              <a:r>
                <a:rPr lang="en-CA" sz="1800" dirty="0">
                  <a:solidFill>
                    <a:schemeClr val="tx1"/>
                  </a:solidFill>
                  <a:cs typeface="Arial"/>
                </a:rPr>
                <a:t> (and user experience contributes to both).  </a:t>
              </a:r>
              <a:endParaRPr lang="en-US" sz="1800" dirty="0">
                <a:solidFill>
                  <a:schemeClr val="tx1"/>
                </a:solidFill>
              </a:endParaRPr>
            </a:p>
          </p:txBody>
        </p:sp>
        <p:pic>
          <p:nvPicPr>
            <p:cNvPr id="15" name="Graphic 14">
              <a:extLst>
                <a:ext uri="{FF2B5EF4-FFF2-40B4-BE49-F238E27FC236}">
                  <a16:creationId xmlns:a16="http://schemas.microsoft.com/office/drawing/2014/main" id="{702C47C0-65CB-7744-92A6-1067DFC5057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4825" y="2603055"/>
              <a:ext cx="396000" cy="396000"/>
            </a:xfrm>
            <a:prstGeom prst="rect">
              <a:avLst/>
            </a:prstGeom>
          </p:spPr>
        </p:pic>
      </p:grpSp>
      <p:sp>
        <p:nvSpPr>
          <p:cNvPr id="47" name="Rounded Rectangle 46">
            <a:extLst>
              <a:ext uri="{FF2B5EF4-FFF2-40B4-BE49-F238E27FC236}">
                <a16:creationId xmlns:a16="http://schemas.microsoft.com/office/drawing/2014/main" id="{9F3D157C-6EB1-C945-965D-CA1E40F792C4}"/>
              </a:ext>
            </a:extLst>
          </p:cNvPr>
          <p:cNvSpPr/>
          <p:nvPr/>
        </p:nvSpPr>
        <p:spPr>
          <a:xfrm>
            <a:off x="431999" y="1957650"/>
            <a:ext cx="7863587" cy="139575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tIns="180000" rIns="180000" bIns="180000" rtlCol="0" anchor="ctr"/>
          <a:lstStyle/>
          <a:p>
            <a:pPr>
              <a:spcAft>
                <a:spcPts val="1000"/>
              </a:spcAft>
            </a:pPr>
            <a:r>
              <a:rPr lang="en-CA" sz="1800" b="1" dirty="0">
                <a:solidFill>
                  <a:schemeClr val="tx1"/>
                </a:solidFill>
                <a:cs typeface="Arial"/>
              </a:rPr>
              <a:t>Differentiate via technology</a:t>
            </a:r>
            <a:r>
              <a:rPr lang="en-CA" sz="1800" dirty="0">
                <a:solidFill>
                  <a:schemeClr val="tx1"/>
                </a:solidFill>
                <a:cs typeface="Arial"/>
              </a:rPr>
              <a:t>. Small businesses see the direct correlation of time to money, and appreciate the apps and online tools that get tasks done quickly. </a:t>
            </a:r>
            <a:endParaRPr lang="en-US" sz="1800" dirty="0">
              <a:solidFill>
                <a:schemeClr val="tx1"/>
              </a:solidFill>
            </a:endParaRPr>
          </a:p>
        </p:txBody>
      </p:sp>
      <p:pic>
        <p:nvPicPr>
          <p:cNvPr id="10" name="Picture 9" descr="A close up of a logo&#10;&#10;Description automatically generated">
            <a:extLst>
              <a:ext uri="{FF2B5EF4-FFF2-40B4-BE49-F238E27FC236}">
                <a16:creationId xmlns:a16="http://schemas.microsoft.com/office/drawing/2014/main" id="{AD198582-7965-4FDD-BE94-34B34A5DB34B}"/>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9389" y="5264974"/>
            <a:ext cx="415387" cy="415387"/>
          </a:xfrm>
          <a:prstGeom prst="rect">
            <a:avLst/>
          </a:prstGeom>
        </p:spPr>
      </p:pic>
      <p:pic>
        <p:nvPicPr>
          <p:cNvPr id="14" name="Graphic 13">
            <a:extLst>
              <a:ext uri="{FF2B5EF4-FFF2-40B4-BE49-F238E27FC236}">
                <a16:creationId xmlns:a16="http://schemas.microsoft.com/office/drawing/2014/main" id="{27F1CA45-E91A-43EF-92AF-EF7D1BB4D5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389" y="3919144"/>
            <a:ext cx="418531" cy="418531"/>
          </a:xfrm>
          <a:prstGeom prst="rect">
            <a:avLst/>
          </a:prstGeom>
        </p:spPr>
      </p:pic>
      <p:pic>
        <p:nvPicPr>
          <p:cNvPr id="18" name="Graphic 17">
            <a:extLst>
              <a:ext uri="{FF2B5EF4-FFF2-40B4-BE49-F238E27FC236}">
                <a16:creationId xmlns:a16="http://schemas.microsoft.com/office/drawing/2014/main" id="{12C11280-AF8C-430C-B194-65435C6697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2657" y="2425131"/>
            <a:ext cx="433039" cy="433039"/>
          </a:xfrm>
          <a:prstGeom prst="rect">
            <a:avLst/>
          </a:prstGeom>
        </p:spPr>
      </p:pic>
    </p:spTree>
    <p:extLst>
      <p:ext uri="{BB962C8B-B14F-4D97-AF65-F5344CB8AC3E}">
        <p14:creationId xmlns:p14="http://schemas.microsoft.com/office/powerpoint/2010/main" val="41714211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FEE8C-E84C-4E54-9648-E52A137D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713" y="1191797"/>
            <a:ext cx="2658486" cy="2658486"/>
          </a:xfrm>
          <a:prstGeom prst="rect">
            <a:avLst/>
          </a:prstGeom>
        </p:spPr>
      </p:pic>
      <p:sp>
        <p:nvSpPr>
          <p:cNvPr id="11" name="TextBox 10">
            <a:extLst>
              <a:ext uri="{FF2B5EF4-FFF2-40B4-BE49-F238E27FC236}">
                <a16:creationId xmlns:a16="http://schemas.microsoft.com/office/drawing/2014/main" id="{6609A2BE-990E-4947-A1CF-A238DACC92ED}"/>
              </a:ext>
            </a:extLst>
          </p:cNvPr>
          <p:cNvSpPr txBox="1"/>
          <p:nvPr/>
        </p:nvSpPr>
        <p:spPr>
          <a:xfrm>
            <a:off x="5278762" y="4202686"/>
            <a:ext cx="3037037" cy="855619"/>
          </a:xfrm>
          <a:prstGeom prst="rect">
            <a:avLst/>
          </a:prstGeom>
          <a:noFill/>
        </p:spPr>
        <p:txBody>
          <a:bodyPr wrap="square" rtlCol="0">
            <a:spAutoFit/>
          </a:bodyPr>
          <a:lstStyle/>
          <a:p>
            <a:pPr algn="ctr"/>
            <a:r>
              <a:rPr lang="en-CA" sz="2800" b="1">
                <a:solidFill>
                  <a:schemeClr val="bg1"/>
                </a:solidFill>
              </a:rPr>
              <a:t>Laura Craig</a:t>
            </a:r>
          </a:p>
          <a:p>
            <a:pPr algn="ctr"/>
            <a:r>
              <a:rPr lang="en-CA">
                <a:solidFill>
                  <a:schemeClr val="bg1"/>
                </a:solidFill>
              </a:rPr>
              <a:t>VP, Client Success</a:t>
            </a:r>
          </a:p>
        </p:txBody>
      </p:sp>
      <p:sp>
        <p:nvSpPr>
          <p:cNvPr id="13" name="TextBox 12">
            <a:extLst>
              <a:ext uri="{FF2B5EF4-FFF2-40B4-BE49-F238E27FC236}">
                <a16:creationId xmlns:a16="http://schemas.microsoft.com/office/drawing/2014/main" id="{94386658-9F3E-4F15-944C-C5E15B335E0C}"/>
              </a:ext>
            </a:extLst>
          </p:cNvPr>
          <p:cNvSpPr txBox="1"/>
          <p:nvPr/>
        </p:nvSpPr>
        <p:spPr>
          <a:xfrm>
            <a:off x="8754391" y="4199064"/>
            <a:ext cx="3037037" cy="855619"/>
          </a:xfrm>
          <a:prstGeom prst="rect">
            <a:avLst/>
          </a:prstGeom>
          <a:noFill/>
        </p:spPr>
        <p:txBody>
          <a:bodyPr wrap="square" rtlCol="0">
            <a:spAutoFit/>
          </a:bodyPr>
          <a:lstStyle/>
          <a:p>
            <a:pPr algn="ctr"/>
            <a:r>
              <a:rPr lang="en-CA" sz="2800" b="1" dirty="0">
                <a:solidFill>
                  <a:schemeClr val="bg1"/>
                </a:solidFill>
              </a:rPr>
              <a:t>Steve Hansen</a:t>
            </a:r>
          </a:p>
          <a:p>
            <a:pPr algn="ctr"/>
            <a:r>
              <a:rPr lang="en-CA" dirty="0">
                <a:solidFill>
                  <a:schemeClr val="bg1"/>
                </a:solidFill>
              </a:rPr>
              <a:t>Partner</a:t>
            </a:r>
          </a:p>
        </p:txBody>
      </p:sp>
      <p:pic>
        <p:nvPicPr>
          <p:cNvPr id="19" name="Picture 18" descr="A person smiling for the camera&#10;&#10;Description automatically generated">
            <a:extLst>
              <a:ext uri="{FF2B5EF4-FFF2-40B4-BE49-F238E27FC236}">
                <a16:creationId xmlns:a16="http://schemas.microsoft.com/office/drawing/2014/main" id="{7729A37F-356B-4738-86E7-2B1051BDA5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66997" y="1191797"/>
            <a:ext cx="2658486" cy="2658486"/>
          </a:xfrm>
          <a:prstGeom prst="rect">
            <a:avLst/>
          </a:prstGeom>
        </p:spPr>
      </p:pic>
      <p:sp>
        <p:nvSpPr>
          <p:cNvPr id="2" name="TextBox 1">
            <a:extLst>
              <a:ext uri="{FF2B5EF4-FFF2-40B4-BE49-F238E27FC236}">
                <a16:creationId xmlns:a16="http://schemas.microsoft.com/office/drawing/2014/main" id="{7D9A0B65-D7B4-4342-902A-E7E2EE1A961F}"/>
              </a:ext>
            </a:extLst>
          </p:cNvPr>
          <p:cNvSpPr txBox="1"/>
          <p:nvPr/>
        </p:nvSpPr>
        <p:spPr>
          <a:xfrm>
            <a:off x="989412" y="2542875"/>
            <a:ext cx="2869036" cy="1446550"/>
          </a:xfrm>
          <a:prstGeom prst="rect">
            <a:avLst/>
          </a:prstGeom>
          <a:noFill/>
        </p:spPr>
        <p:txBody>
          <a:bodyPr wrap="square" rtlCol="0">
            <a:spAutoFit/>
          </a:bodyPr>
          <a:lstStyle/>
          <a:p>
            <a:r>
              <a:rPr lang="en-CA" sz="4400" b="1">
                <a:solidFill>
                  <a:schemeClr val="bg1"/>
                </a:solidFill>
              </a:rPr>
              <a:t>Q&amp;A with </a:t>
            </a:r>
          </a:p>
          <a:p>
            <a:r>
              <a:rPr lang="en-CA" sz="4400" b="1">
                <a:solidFill>
                  <a:schemeClr val="bg1"/>
                </a:solidFill>
              </a:rPr>
              <a:t>Audience</a:t>
            </a:r>
            <a:endParaRPr lang="en-CA" sz="3600">
              <a:solidFill>
                <a:schemeClr val="bg1"/>
              </a:solidFill>
            </a:endParaRPr>
          </a:p>
        </p:txBody>
      </p:sp>
      <p:cxnSp>
        <p:nvCxnSpPr>
          <p:cNvPr id="12" name="Straight Connector 11">
            <a:extLst>
              <a:ext uri="{FF2B5EF4-FFF2-40B4-BE49-F238E27FC236}">
                <a16:creationId xmlns:a16="http://schemas.microsoft.com/office/drawing/2014/main" id="{8392CF2A-89EB-4CB0-97EE-B8B13FB5E73B}"/>
              </a:ext>
            </a:extLst>
          </p:cNvPr>
          <p:cNvCxnSpPr/>
          <p:nvPr/>
        </p:nvCxnSpPr>
        <p:spPr>
          <a:xfrm>
            <a:off x="1100830" y="4143152"/>
            <a:ext cx="6835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10;&#10;Description automatically generated">
            <a:extLst>
              <a:ext uri="{FF2B5EF4-FFF2-40B4-BE49-F238E27FC236}">
                <a16:creationId xmlns:a16="http://schemas.microsoft.com/office/drawing/2014/main" id="{B7DF90D9-B29F-41CB-9D6A-6E9E179603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7585" y="5529252"/>
            <a:ext cx="2382941" cy="441634"/>
          </a:xfrm>
          <a:prstGeom prst="rect">
            <a:avLst/>
          </a:prstGeom>
        </p:spPr>
      </p:pic>
      <p:pic>
        <p:nvPicPr>
          <p:cNvPr id="4" name="Picture 3" descr="A close up of a logo&#10;&#10;Description automatically generated">
            <a:extLst>
              <a:ext uri="{FF2B5EF4-FFF2-40B4-BE49-F238E27FC236}">
                <a16:creationId xmlns:a16="http://schemas.microsoft.com/office/drawing/2014/main" id="{FF5D4DD3-A351-4003-BD1F-68C01C9519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43584" y="5529252"/>
            <a:ext cx="2382941" cy="476588"/>
          </a:xfrm>
          <a:prstGeom prst="rect">
            <a:avLst/>
          </a:prstGeom>
        </p:spPr>
      </p:pic>
    </p:spTree>
    <p:extLst>
      <p:ext uri="{BB962C8B-B14F-4D97-AF65-F5344CB8AC3E}">
        <p14:creationId xmlns:p14="http://schemas.microsoft.com/office/powerpoint/2010/main" val="5818287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09A2BE-990E-4947-A1CF-A238DACC92ED}"/>
              </a:ext>
            </a:extLst>
          </p:cNvPr>
          <p:cNvSpPr txBox="1"/>
          <p:nvPr/>
        </p:nvSpPr>
        <p:spPr>
          <a:xfrm>
            <a:off x="5278762" y="4202686"/>
            <a:ext cx="3037037" cy="1520416"/>
          </a:xfrm>
          <a:prstGeom prst="rect">
            <a:avLst/>
          </a:prstGeom>
          <a:noFill/>
        </p:spPr>
        <p:txBody>
          <a:bodyPr wrap="square" rtlCol="0">
            <a:spAutoFit/>
          </a:bodyPr>
          <a:lstStyle/>
          <a:p>
            <a:pPr algn="ctr"/>
            <a:r>
              <a:rPr lang="en-CA" sz="2800" b="1">
                <a:solidFill>
                  <a:schemeClr val="bg1"/>
                </a:solidFill>
              </a:rPr>
              <a:t>Laura Craig</a:t>
            </a:r>
          </a:p>
          <a:p>
            <a:pPr algn="ctr"/>
            <a:r>
              <a:rPr lang="en-CA">
                <a:solidFill>
                  <a:schemeClr val="bg1"/>
                </a:solidFill>
              </a:rPr>
              <a:t>VP, Client Success</a:t>
            </a:r>
          </a:p>
          <a:p>
            <a:pPr algn="ctr"/>
            <a:r>
              <a:rPr lang="en-CA">
                <a:solidFill>
                  <a:schemeClr val="bg1"/>
                </a:solidFill>
              </a:rPr>
              <a:t>lcraig@delvinia.com</a:t>
            </a:r>
          </a:p>
          <a:p>
            <a:pPr algn="ctr"/>
            <a:endParaRPr lang="en-CA">
              <a:solidFill>
                <a:schemeClr val="bg1"/>
              </a:solidFill>
            </a:endParaRPr>
          </a:p>
        </p:txBody>
      </p:sp>
      <p:sp>
        <p:nvSpPr>
          <p:cNvPr id="13" name="TextBox 12">
            <a:extLst>
              <a:ext uri="{FF2B5EF4-FFF2-40B4-BE49-F238E27FC236}">
                <a16:creationId xmlns:a16="http://schemas.microsoft.com/office/drawing/2014/main" id="{94386658-9F3E-4F15-944C-C5E15B335E0C}"/>
              </a:ext>
            </a:extLst>
          </p:cNvPr>
          <p:cNvSpPr txBox="1"/>
          <p:nvPr/>
        </p:nvSpPr>
        <p:spPr>
          <a:xfrm>
            <a:off x="8646851" y="4202686"/>
            <a:ext cx="3251110" cy="1520416"/>
          </a:xfrm>
          <a:prstGeom prst="rect">
            <a:avLst/>
          </a:prstGeom>
          <a:noFill/>
        </p:spPr>
        <p:txBody>
          <a:bodyPr wrap="square" rtlCol="0">
            <a:spAutoFit/>
          </a:bodyPr>
          <a:lstStyle/>
          <a:p>
            <a:pPr algn="ctr"/>
            <a:r>
              <a:rPr lang="en-CA" sz="2800" b="1" dirty="0">
                <a:solidFill>
                  <a:schemeClr val="bg1"/>
                </a:solidFill>
              </a:rPr>
              <a:t>Steve Hansen</a:t>
            </a:r>
          </a:p>
          <a:p>
            <a:pPr algn="ctr"/>
            <a:r>
              <a:rPr lang="en-CA" dirty="0">
                <a:solidFill>
                  <a:schemeClr val="bg1"/>
                </a:solidFill>
              </a:rPr>
              <a:t>Partner</a:t>
            </a:r>
          </a:p>
          <a:p>
            <a:pPr algn="ctr"/>
            <a:r>
              <a:rPr lang="en-CA" dirty="0">
                <a:solidFill>
                  <a:schemeClr val="bg1"/>
                </a:solidFill>
              </a:rPr>
              <a:t>steveh@phase-5.com</a:t>
            </a:r>
          </a:p>
          <a:p>
            <a:pPr algn="ctr"/>
            <a:endParaRPr lang="en-CA" dirty="0">
              <a:solidFill>
                <a:schemeClr val="bg1"/>
              </a:solidFill>
            </a:endParaRPr>
          </a:p>
        </p:txBody>
      </p:sp>
      <p:pic>
        <p:nvPicPr>
          <p:cNvPr id="19" name="Picture 18" descr="A person smiling for the camera&#10;&#10;Description automatically generated">
            <a:extLst>
              <a:ext uri="{FF2B5EF4-FFF2-40B4-BE49-F238E27FC236}">
                <a16:creationId xmlns:a16="http://schemas.microsoft.com/office/drawing/2014/main" id="{7729A37F-356B-4738-86E7-2B1051BDA5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66997" y="1191797"/>
            <a:ext cx="2658486" cy="2658486"/>
          </a:xfrm>
          <a:prstGeom prst="rect">
            <a:avLst/>
          </a:prstGeom>
        </p:spPr>
      </p:pic>
      <p:sp>
        <p:nvSpPr>
          <p:cNvPr id="2" name="TextBox 1">
            <a:extLst>
              <a:ext uri="{FF2B5EF4-FFF2-40B4-BE49-F238E27FC236}">
                <a16:creationId xmlns:a16="http://schemas.microsoft.com/office/drawing/2014/main" id="{7D9A0B65-D7B4-4342-902A-E7E2EE1A961F}"/>
              </a:ext>
            </a:extLst>
          </p:cNvPr>
          <p:cNvSpPr txBox="1"/>
          <p:nvPr/>
        </p:nvSpPr>
        <p:spPr>
          <a:xfrm>
            <a:off x="989411" y="2542875"/>
            <a:ext cx="5979560" cy="1446550"/>
          </a:xfrm>
          <a:prstGeom prst="rect">
            <a:avLst/>
          </a:prstGeom>
          <a:noFill/>
        </p:spPr>
        <p:txBody>
          <a:bodyPr wrap="square" rtlCol="0">
            <a:spAutoFit/>
          </a:bodyPr>
          <a:lstStyle/>
          <a:p>
            <a:r>
              <a:rPr lang="en-CA" sz="4400" b="1">
                <a:solidFill>
                  <a:schemeClr val="bg1"/>
                </a:solidFill>
              </a:rPr>
              <a:t>Additional Questions?</a:t>
            </a:r>
            <a:endParaRPr lang="en-CA" sz="3600">
              <a:solidFill>
                <a:schemeClr val="bg1"/>
              </a:solidFill>
            </a:endParaRPr>
          </a:p>
        </p:txBody>
      </p:sp>
      <p:cxnSp>
        <p:nvCxnSpPr>
          <p:cNvPr id="12" name="Straight Connector 11">
            <a:extLst>
              <a:ext uri="{FF2B5EF4-FFF2-40B4-BE49-F238E27FC236}">
                <a16:creationId xmlns:a16="http://schemas.microsoft.com/office/drawing/2014/main" id="{8392CF2A-89EB-4CB0-97EE-B8B13FB5E73B}"/>
              </a:ext>
            </a:extLst>
          </p:cNvPr>
          <p:cNvCxnSpPr/>
          <p:nvPr/>
        </p:nvCxnSpPr>
        <p:spPr>
          <a:xfrm>
            <a:off x="1100830" y="4143152"/>
            <a:ext cx="6835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10;&#10;Description automatically generated">
            <a:extLst>
              <a:ext uri="{FF2B5EF4-FFF2-40B4-BE49-F238E27FC236}">
                <a16:creationId xmlns:a16="http://schemas.microsoft.com/office/drawing/2014/main" id="{BBB06042-CCB8-4B67-985A-80F3D99D1D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7585" y="5529252"/>
            <a:ext cx="2382941" cy="441634"/>
          </a:xfrm>
          <a:prstGeom prst="rect">
            <a:avLst/>
          </a:prstGeom>
        </p:spPr>
      </p:pic>
      <p:pic>
        <p:nvPicPr>
          <p:cNvPr id="4" name="Picture 3" descr="A close up of a logo&#10;&#10;Description automatically generated">
            <a:extLst>
              <a:ext uri="{FF2B5EF4-FFF2-40B4-BE49-F238E27FC236}">
                <a16:creationId xmlns:a16="http://schemas.microsoft.com/office/drawing/2014/main" id="{26197CC3-D0AE-45E2-A046-06658CEA52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43584" y="5529252"/>
            <a:ext cx="2382941" cy="476588"/>
          </a:xfrm>
          <a:prstGeom prst="rect">
            <a:avLst/>
          </a:prstGeom>
        </p:spPr>
      </p:pic>
      <p:pic>
        <p:nvPicPr>
          <p:cNvPr id="5" name="Picture 4">
            <a:extLst>
              <a:ext uri="{FF2B5EF4-FFF2-40B4-BE49-F238E27FC236}">
                <a16:creationId xmlns:a16="http://schemas.microsoft.com/office/drawing/2014/main" id="{0C6C1C62-7CC3-43EC-B835-70B380B7A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2713" y="1191797"/>
            <a:ext cx="2658486" cy="2658486"/>
          </a:xfrm>
          <a:prstGeom prst="rect">
            <a:avLst/>
          </a:prstGeom>
        </p:spPr>
      </p:pic>
    </p:spTree>
    <p:extLst>
      <p:ext uri="{BB962C8B-B14F-4D97-AF65-F5344CB8AC3E}">
        <p14:creationId xmlns:p14="http://schemas.microsoft.com/office/powerpoint/2010/main" val="31171070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518EE-744D-4A9D-8643-D48B703C4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461" y="1133005"/>
            <a:ext cx="2875350" cy="2875350"/>
          </a:xfrm>
          <a:prstGeom prst="rect">
            <a:avLst/>
          </a:prstGeom>
        </p:spPr>
      </p:pic>
      <p:sp>
        <p:nvSpPr>
          <p:cNvPr id="11" name="TextBox 10">
            <a:extLst>
              <a:ext uri="{FF2B5EF4-FFF2-40B4-BE49-F238E27FC236}">
                <a16:creationId xmlns:a16="http://schemas.microsoft.com/office/drawing/2014/main" id="{6609A2BE-990E-4947-A1CF-A238DACC92ED}"/>
              </a:ext>
            </a:extLst>
          </p:cNvPr>
          <p:cNvSpPr txBox="1"/>
          <p:nvPr/>
        </p:nvSpPr>
        <p:spPr>
          <a:xfrm>
            <a:off x="2031437" y="4284915"/>
            <a:ext cx="3338624" cy="855619"/>
          </a:xfrm>
          <a:prstGeom prst="rect">
            <a:avLst/>
          </a:prstGeom>
          <a:noFill/>
        </p:spPr>
        <p:txBody>
          <a:bodyPr wrap="square" rtlCol="0">
            <a:spAutoFit/>
          </a:bodyPr>
          <a:lstStyle/>
          <a:p>
            <a:pPr algn="ctr"/>
            <a:r>
              <a:rPr lang="en-CA" sz="2800" b="1">
                <a:solidFill>
                  <a:schemeClr val="bg1"/>
                </a:solidFill>
              </a:rPr>
              <a:t>Laura Craig</a:t>
            </a:r>
          </a:p>
          <a:p>
            <a:pPr algn="ctr"/>
            <a:r>
              <a:rPr lang="en-CA">
                <a:solidFill>
                  <a:schemeClr val="bg1"/>
                </a:solidFill>
              </a:rPr>
              <a:t>VP, Client Success</a:t>
            </a:r>
          </a:p>
        </p:txBody>
      </p:sp>
      <p:sp>
        <p:nvSpPr>
          <p:cNvPr id="13" name="TextBox 12">
            <a:extLst>
              <a:ext uri="{FF2B5EF4-FFF2-40B4-BE49-F238E27FC236}">
                <a16:creationId xmlns:a16="http://schemas.microsoft.com/office/drawing/2014/main" id="{94386658-9F3E-4F15-944C-C5E15B335E0C}"/>
              </a:ext>
            </a:extLst>
          </p:cNvPr>
          <p:cNvSpPr txBox="1"/>
          <p:nvPr/>
        </p:nvSpPr>
        <p:spPr>
          <a:xfrm>
            <a:off x="6764824" y="4267438"/>
            <a:ext cx="3338624" cy="855619"/>
          </a:xfrm>
          <a:prstGeom prst="rect">
            <a:avLst/>
          </a:prstGeom>
          <a:noFill/>
        </p:spPr>
        <p:txBody>
          <a:bodyPr wrap="square" rtlCol="0">
            <a:spAutoFit/>
          </a:bodyPr>
          <a:lstStyle/>
          <a:p>
            <a:pPr algn="ctr"/>
            <a:r>
              <a:rPr lang="en-CA" sz="2800" b="1" dirty="0">
                <a:solidFill>
                  <a:schemeClr val="bg1"/>
                </a:solidFill>
              </a:rPr>
              <a:t>Steve Hansen</a:t>
            </a:r>
          </a:p>
          <a:p>
            <a:pPr algn="ctr"/>
            <a:r>
              <a:rPr lang="en-CA" dirty="0">
                <a:solidFill>
                  <a:schemeClr val="bg1"/>
                </a:solidFill>
              </a:rPr>
              <a:t>Partner</a:t>
            </a:r>
          </a:p>
        </p:txBody>
      </p:sp>
      <p:pic>
        <p:nvPicPr>
          <p:cNvPr id="15" name="Picture 14" descr="A picture containing drawing&#10;&#10;Description automatically generated">
            <a:extLst>
              <a:ext uri="{FF2B5EF4-FFF2-40B4-BE49-F238E27FC236}">
                <a16:creationId xmlns:a16="http://schemas.microsoft.com/office/drawing/2014/main" id="{098E0C95-07B2-4C10-BC71-559EEADB9C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9278" y="5626350"/>
            <a:ext cx="2382941" cy="441634"/>
          </a:xfrm>
          <a:prstGeom prst="rect">
            <a:avLst/>
          </a:prstGeom>
        </p:spPr>
      </p:pic>
      <p:pic>
        <p:nvPicPr>
          <p:cNvPr id="17" name="Picture 16" descr="A close up of a logo&#10;&#10;Description automatically generated">
            <a:extLst>
              <a:ext uri="{FF2B5EF4-FFF2-40B4-BE49-F238E27FC236}">
                <a16:creationId xmlns:a16="http://schemas.microsoft.com/office/drawing/2014/main" id="{102A184C-5FA0-435E-B82C-32A2C4807B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6952" y="5591396"/>
            <a:ext cx="2382941" cy="476588"/>
          </a:xfrm>
          <a:prstGeom prst="rect">
            <a:avLst/>
          </a:prstGeom>
        </p:spPr>
      </p:pic>
      <p:pic>
        <p:nvPicPr>
          <p:cNvPr id="19" name="Picture 18" descr="A person smiling for the camera&#10;&#10;Description automatically generated">
            <a:extLst>
              <a:ext uri="{FF2B5EF4-FFF2-40B4-BE49-F238E27FC236}">
                <a16:creationId xmlns:a16="http://schemas.microsoft.com/office/drawing/2014/main" id="{7729A37F-356B-4738-86E7-2B1051BDA59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39507" y="1085874"/>
            <a:ext cx="2922482" cy="2922482"/>
          </a:xfrm>
          <a:prstGeom prst="rect">
            <a:avLst/>
          </a:prstGeom>
        </p:spPr>
      </p:pic>
    </p:spTree>
    <p:extLst>
      <p:ext uri="{BB962C8B-B14F-4D97-AF65-F5344CB8AC3E}">
        <p14:creationId xmlns:p14="http://schemas.microsoft.com/office/powerpoint/2010/main" val="6865201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8A79956-6D20-46DF-9DF5-838656C82812}"/>
              </a:ext>
            </a:extLst>
          </p:cNvPr>
          <p:cNvSpPr/>
          <p:nvPr/>
        </p:nvSpPr>
        <p:spPr>
          <a:xfrm>
            <a:off x="7617041" y="0"/>
            <a:ext cx="4574959" cy="6858000"/>
          </a:xfrm>
          <a:prstGeom prst="rect">
            <a:avLst/>
          </a:prstGeom>
          <a:solidFill>
            <a:srgbClr val="95C540"/>
          </a:solidFill>
          <a:ln>
            <a:solidFill>
              <a:srgbClr val="95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13" name="Content Placeholder 8">
            <a:extLst>
              <a:ext uri="{FF2B5EF4-FFF2-40B4-BE49-F238E27FC236}">
                <a16:creationId xmlns:a16="http://schemas.microsoft.com/office/drawing/2014/main" id="{30BC246F-0825-4EA3-A8A6-C3A4A7E7ECFF}"/>
              </a:ext>
            </a:extLst>
          </p:cNvPr>
          <p:cNvSpPr txBox="1">
            <a:spLocks/>
          </p:cNvSpPr>
          <p:nvPr/>
        </p:nvSpPr>
        <p:spPr>
          <a:xfrm>
            <a:off x="871339" y="2265249"/>
            <a:ext cx="3931479" cy="757237"/>
          </a:xfrm>
          <a:prstGeom prst="rect">
            <a:avLst/>
          </a:prstGeom>
        </p:spPr>
        <p:txBody>
          <a:bodyPr vert="horz" lIns="91440" tIns="45720" rIns="91440" bIns="45720" rtlCol="0">
            <a:noAutofit/>
          </a:bodyPr>
          <a:lstStyle>
            <a:lvl1pPr marL="457195" indent="-457195"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1pPr>
            <a:lvl2pPr marL="990590" indent="-380996"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2pPr>
            <a:lvl3pPr marL="1523984" indent="-304796"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3pPr>
            <a:lvl4pPr marL="2133578" indent="-304796" algn="l" defTabSz="1219188" rtl="0" eaLnBrk="1" latinLnBrk="0" hangingPunct="1">
              <a:lnSpc>
                <a:spcPct val="110000"/>
              </a:lnSpc>
              <a:spcBef>
                <a:spcPct val="20000"/>
              </a:spcBef>
              <a:buClr>
                <a:schemeClr val="tx2"/>
              </a:buClr>
              <a:buFont typeface="Arial" pitchFamily="34" charset="0"/>
              <a:buChar char="–"/>
              <a:defRPr sz="1800" b="0" i="0" kern="1200">
                <a:solidFill>
                  <a:schemeClr val="tx1"/>
                </a:solidFill>
                <a:latin typeface="Arial" charset="0"/>
                <a:ea typeface="Arial" charset="0"/>
                <a:cs typeface="Arial" charset="0"/>
              </a:defRPr>
            </a:lvl4pPr>
            <a:lvl5pPr marL="2743172" indent="-304796" algn="l" defTabSz="1219188" rtl="0" eaLnBrk="1" latinLnBrk="0" hangingPunct="1">
              <a:lnSpc>
                <a:spcPct val="110000"/>
              </a:lnSpc>
              <a:spcBef>
                <a:spcPct val="20000"/>
              </a:spcBef>
              <a:buClr>
                <a:schemeClr val="tx2"/>
              </a:buClr>
              <a:buFont typeface="Arial" pitchFamily="34" charset="0"/>
              <a:buChar char="»"/>
              <a:defRPr sz="1800" b="0" i="0" kern="1200">
                <a:solidFill>
                  <a:schemeClr val="tx1"/>
                </a:solidFill>
                <a:latin typeface="Arial" charset="0"/>
                <a:ea typeface="Arial" charset="0"/>
                <a:cs typeface="Arial" charset="0"/>
              </a:defRPr>
            </a:lvl5pPr>
            <a:lvl6pPr marL="3352766"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360"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954"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548"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charset="2"/>
              <a:buNone/>
            </a:pPr>
            <a:r>
              <a:rPr lang="en-CA" sz="4800" b="1" spc="-100">
                <a:solidFill>
                  <a:srgbClr val="95C540"/>
                </a:solidFill>
                <a:latin typeface="+mn-lt"/>
                <a:ea typeface="+mj-ea"/>
                <a:cs typeface="Arial" panose="020B0604020202020204" pitchFamily="34" charset="0"/>
              </a:rPr>
              <a:t>Ask your Questions!</a:t>
            </a:r>
          </a:p>
        </p:txBody>
      </p:sp>
      <p:sp>
        <p:nvSpPr>
          <p:cNvPr id="5" name="TextBox 4">
            <a:extLst>
              <a:ext uri="{FF2B5EF4-FFF2-40B4-BE49-F238E27FC236}">
                <a16:creationId xmlns:a16="http://schemas.microsoft.com/office/drawing/2014/main" id="{EC50341E-7286-49A3-B7B5-C1933F48D383}"/>
              </a:ext>
            </a:extLst>
          </p:cNvPr>
          <p:cNvSpPr txBox="1"/>
          <p:nvPr/>
        </p:nvSpPr>
        <p:spPr>
          <a:xfrm>
            <a:off x="8416386" y="4298897"/>
            <a:ext cx="3023611" cy="1520416"/>
          </a:xfrm>
          <a:prstGeom prst="rect">
            <a:avLst/>
          </a:prstGeom>
          <a:noFill/>
        </p:spPr>
        <p:txBody>
          <a:bodyPr wrap="square" rtlCol="0">
            <a:spAutoFit/>
          </a:bodyPr>
          <a:lstStyle/>
          <a:p>
            <a:pPr algn="ctr"/>
            <a:r>
              <a:rPr lang="en-CA" sz="2800" b="1">
                <a:solidFill>
                  <a:schemeClr val="bg1"/>
                </a:solidFill>
              </a:rPr>
              <a:t>Stephan Sigaud</a:t>
            </a:r>
          </a:p>
          <a:p>
            <a:pPr algn="ctr"/>
            <a:r>
              <a:rPr lang="en-CA">
                <a:solidFill>
                  <a:schemeClr val="bg1"/>
                </a:solidFill>
              </a:rPr>
              <a:t>EVP, Marketing &amp; Development,</a:t>
            </a:r>
          </a:p>
          <a:p>
            <a:pPr algn="ctr"/>
            <a:r>
              <a:rPr lang="en-CA">
                <a:solidFill>
                  <a:schemeClr val="bg1"/>
                </a:solidFill>
              </a:rPr>
              <a:t>Phase 5</a:t>
            </a:r>
          </a:p>
        </p:txBody>
      </p:sp>
      <p:pic>
        <p:nvPicPr>
          <p:cNvPr id="6" name="Picture 5" descr="A person wearing a suit and tie&#10;&#10;Description automatically generated">
            <a:extLst>
              <a:ext uri="{FF2B5EF4-FFF2-40B4-BE49-F238E27FC236}">
                <a16:creationId xmlns:a16="http://schemas.microsoft.com/office/drawing/2014/main" id="{4B996B53-4F93-42E0-A664-016B0805E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3772" y="1056443"/>
            <a:ext cx="2861497" cy="2861497"/>
          </a:xfrm>
          <a:prstGeom prst="rect">
            <a:avLst/>
          </a:prstGeom>
        </p:spPr>
      </p:pic>
    </p:spTree>
    <p:extLst>
      <p:ext uri="{BB962C8B-B14F-4D97-AF65-F5344CB8AC3E}">
        <p14:creationId xmlns:p14="http://schemas.microsoft.com/office/powerpoint/2010/main" val="41179161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4A5A8F1-2C0D-CA4E-9758-F66AA81B24E6}"/>
              </a:ext>
            </a:extLst>
          </p:cNvPr>
          <p:cNvCxnSpPr>
            <a:stCxn id="33" idx="0"/>
            <a:endCxn id="54" idx="4"/>
          </p:cNvCxnSpPr>
          <p:nvPr/>
        </p:nvCxnSpPr>
        <p:spPr>
          <a:xfrm>
            <a:off x="692709" y="884468"/>
            <a:ext cx="14377" cy="44491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a:lstStyle/>
          <a:p>
            <a:r>
              <a:rPr lang="en-US"/>
              <a:t>Webinar Overview</a:t>
            </a:r>
            <a:endParaRPr lang="en-CA"/>
          </a:p>
        </p:txBody>
      </p:sp>
      <p:grpSp>
        <p:nvGrpSpPr>
          <p:cNvPr id="32" name="Group 31">
            <a:extLst>
              <a:ext uri="{FF2B5EF4-FFF2-40B4-BE49-F238E27FC236}">
                <a16:creationId xmlns:a16="http://schemas.microsoft.com/office/drawing/2014/main" id="{E9630074-70C4-CF4C-83EF-953592379CB4}"/>
              </a:ext>
            </a:extLst>
          </p:cNvPr>
          <p:cNvGrpSpPr/>
          <p:nvPr/>
        </p:nvGrpSpPr>
        <p:grpSpPr>
          <a:xfrm>
            <a:off x="513095" y="884468"/>
            <a:ext cx="2727113" cy="359228"/>
            <a:chOff x="971550" y="1240972"/>
            <a:chExt cx="2727113" cy="359228"/>
          </a:xfrm>
        </p:grpSpPr>
        <p:sp>
          <p:nvSpPr>
            <p:cNvPr id="33" name="Oval 32">
              <a:extLst>
                <a:ext uri="{FF2B5EF4-FFF2-40B4-BE49-F238E27FC236}">
                  <a16:creationId xmlns:a16="http://schemas.microsoft.com/office/drawing/2014/main" id="{3EBE7ABB-D714-564C-BBFE-CC998A52F813}"/>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charset="0"/>
                  <a:ea typeface="Arial" charset="0"/>
                  <a:cs typeface="Arial" charset="0"/>
                </a:rPr>
                <a:t>1</a:t>
              </a:r>
            </a:p>
          </p:txBody>
        </p:sp>
        <p:sp>
          <p:nvSpPr>
            <p:cNvPr id="34" name="Rectangle 33">
              <a:extLst>
                <a:ext uri="{FF2B5EF4-FFF2-40B4-BE49-F238E27FC236}">
                  <a16:creationId xmlns:a16="http://schemas.microsoft.com/office/drawing/2014/main" id="{DE890F6A-2224-914F-82F8-A04DA4513974}"/>
                </a:ext>
              </a:extLst>
            </p:cNvPr>
            <p:cNvSpPr/>
            <p:nvPr/>
          </p:nvSpPr>
          <p:spPr>
            <a:xfrm>
              <a:off x="1471771" y="1260604"/>
              <a:ext cx="2226892" cy="338554"/>
            </a:xfrm>
            <a:prstGeom prst="rect">
              <a:avLst/>
            </a:prstGeom>
          </p:spPr>
          <p:txBody>
            <a:bodyPr wrap="none">
              <a:spAutoFit/>
            </a:bodyPr>
            <a:lstStyle/>
            <a:p>
              <a:pPr>
                <a:spcAft>
                  <a:spcPts val="1200"/>
                </a:spcAft>
              </a:pPr>
              <a:r>
                <a:rPr lang="en-US" sz="1600">
                  <a:cs typeface="Arial"/>
                </a:rPr>
                <a:t>Why we did this study </a:t>
              </a:r>
            </a:p>
          </p:txBody>
        </p:sp>
      </p:grpSp>
      <p:grpSp>
        <p:nvGrpSpPr>
          <p:cNvPr id="35" name="Group 34">
            <a:extLst>
              <a:ext uri="{FF2B5EF4-FFF2-40B4-BE49-F238E27FC236}">
                <a16:creationId xmlns:a16="http://schemas.microsoft.com/office/drawing/2014/main" id="{1920B566-0FAD-7541-B0E2-2A24585289E5}"/>
              </a:ext>
            </a:extLst>
          </p:cNvPr>
          <p:cNvGrpSpPr/>
          <p:nvPr/>
        </p:nvGrpSpPr>
        <p:grpSpPr>
          <a:xfrm>
            <a:off x="513095" y="1564337"/>
            <a:ext cx="2941915" cy="359228"/>
            <a:chOff x="971550" y="1240972"/>
            <a:chExt cx="2941915" cy="359228"/>
          </a:xfrm>
        </p:grpSpPr>
        <p:sp>
          <p:nvSpPr>
            <p:cNvPr id="36" name="Oval 35">
              <a:extLst>
                <a:ext uri="{FF2B5EF4-FFF2-40B4-BE49-F238E27FC236}">
                  <a16:creationId xmlns:a16="http://schemas.microsoft.com/office/drawing/2014/main" id="{CF2090BB-942A-C244-B00F-0B7A294180B4}"/>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charset="0"/>
                  <a:ea typeface="Arial" charset="0"/>
                  <a:cs typeface="Arial" charset="0"/>
                </a:rPr>
                <a:t>2</a:t>
              </a:r>
            </a:p>
          </p:txBody>
        </p:sp>
        <p:sp>
          <p:nvSpPr>
            <p:cNvPr id="37" name="Rectangle 36">
              <a:extLst>
                <a:ext uri="{FF2B5EF4-FFF2-40B4-BE49-F238E27FC236}">
                  <a16:creationId xmlns:a16="http://schemas.microsoft.com/office/drawing/2014/main" id="{1102EE7E-A8BB-C942-836F-D81B6584A4C2}"/>
                </a:ext>
              </a:extLst>
            </p:cNvPr>
            <p:cNvSpPr/>
            <p:nvPr/>
          </p:nvSpPr>
          <p:spPr>
            <a:xfrm>
              <a:off x="1471771" y="1260604"/>
              <a:ext cx="2441694" cy="338554"/>
            </a:xfrm>
            <a:prstGeom prst="rect">
              <a:avLst/>
            </a:prstGeom>
          </p:spPr>
          <p:txBody>
            <a:bodyPr wrap="none">
              <a:spAutoFit/>
            </a:bodyPr>
            <a:lstStyle/>
            <a:p>
              <a:pPr>
                <a:spcAft>
                  <a:spcPts val="1200"/>
                </a:spcAft>
              </a:pPr>
              <a:r>
                <a:rPr lang="en-US" sz="1600">
                  <a:cs typeface="Arial"/>
                </a:rPr>
                <a:t>How we did the research</a:t>
              </a:r>
            </a:p>
          </p:txBody>
        </p:sp>
      </p:grpSp>
      <p:grpSp>
        <p:nvGrpSpPr>
          <p:cNvPr id="38" name="Group 37">
            <a:extLst>
              <a:ext uri="{FF2B5EF4-FFF2-40B4-BE49-F238E27FC236}">
                <a16:creationId xmlns:a16="http://schemas.microsoft.com/office/drawing/2014/main" id="{C4D92536-7D8D-CB49-8AA2-15B50CAAF210}"/>
              </a:ext>
            </a:extLst>
          </p:cNvPr>
          <p:cNvGrpSpPr/>
          <p:nvPr/>
        </p:nvGrpSpPr>
        <p:grpSpPr>
          <a:xfrm>
            <a:off x="513095" y="2244206"/>
            <a:ext cx="8021305" cy="370076"/>
            <a:chOff x="971550" y="1230124"/>
            <a:chExt cx="8021305" cy="370076"/>
          </a:xfrm>
        </p:grpSpPr>
        <p:sp>
          <p:nvSpPr>
            <p:cNvPr id="39" name="Oval 38">
              <a:extLst>
                <a:ext uri="{FF2B5EF4-FFF2-40B4-BE49-F238E27FC236}">
                  <a16:creationId xmlns:a16="http://schemas.microsoft.com/office/drawing/2014/main" id="{48161AB7-4C40-8541-BC81-DECE0CEAB93D}"/>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charset="0"/>
                  <a:ea typeface="Arial" charset="0"/>
                  <a:cs typeface="Arial" charset="0"/>
                </a:rPr>
                <a:t>3</a:t>
              </a:r>
            </a:p>
          </p:txBody>
        </p:sp>
        <p:sp>
          <p:nvSpPr>
            <p:cNvPr id="40" name="Rectangle 39">
              <a:extLst>
                <a:ext uri="{FF2B5EF4-FFF2-40B4-BE49-F238E27FC236}">
                  <a16:creationId xmlns:a16="http://schemas.microsoft.com/office/drawing/2014/main" id="{195C1CD9-621F-114E-AC0A-41F704CC9073}"/>
                </a:ext>
              </a:extLst>
            </p:cNvPr>
            <p:cNvSpPr/>
            <p:nvPr/>
          </p:nvSpPr>
          <p:spPr>
            <a:xfrm>
              <a:off x="1471771" y="1230124"/>
              <a:ext cx="7521084" cy="338554"/>
            </a:xfrm>
            <a:prstGeom prst="rect">
              <a:avLst/>
            </a:prstGeom>
          </p:spPr>
          <p:txBody>
            <a:bodyPr wrap="square">
              <a:spAutoFit/>
            </a:bodyPr>
            <a:lstStyle/>
            <a:p>
              <a:pPr>
                <a:spcAft>
                  <a:spcPts val="1200"/>
                </a:spcAft>
              </a:pPr>
              <a:r>
                <a:rPr lang="en-US" sz="1600" dirty="0">
                  <a:cs typeface="Arial"/>
                </a:rPr>
                <a:t>How customer centric are US banks when it comes to small business?</a:t>
              </a:r>
            </a:p>
          </p:txBody>
        </p:sp>
      </p:grpSp>
      <p:grpSp>
        <p:nvGrpSpPr>
          <p:cNvPr id="41" name="Group 40">
            <a:extLst>
              <a:ext uri="{FF2B5EF4-FFF2-40B4-BE49-F238E27FC236}">
                <a16:creationId xmlns:a16="http://schemas.microsoft.com/office/drawing/2014/main" id="{BA9375BA-EC7C-5147-B2BB-AD7F96A679E3}"/>
              </a:ext>
            </a:extLst>
          </p:cNvPr>
          <p:cNvGrpSpPr/>
          <p:nvPr/>
        </p:nvGrpSpPr>
        <p:grpSpPr>
          <a:xfrm>
            <a:off x="513095" y="2934923"/>
            <a:ext cx="6361270" cy="989775"/>
            <a:chOff x="971550" y="1240972"/>
            <a:chExt cx="6361270" cy="989775"/>
          </a:xfrm>
        </p:grpSpPr>
        <p:sp>
          <p:nvSpPr>
            <p:cNvPr id="42" name="Oval 41">
              <a:extLst>
                <a:ext uri="{FF2B5EF4-FFF2-40B4-BE49-F238E27FC236}">
                  <a16:creationId xmlns:a16="http://schemas.microsoft.com/office/drawing/2014/main" id="{5221DFD4-D6EC-F14D-A66D-8EF5FD8637AB}"/>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charset="0"/>
                  <a:ea typeface="Arial" charset="0"/>
                  <a:cs typeface="Arial" charset="0"/>
                </a:rPr>
                <a:t>4</a:t>
              </a:r>
            </a:p>
          </p:txBody>
        </p:sp>
        <p:sp>
          <p:nvSpPr>
            <p:cNvPr id="43" name="Rectangle 42">
              <a:extLst>
                <a:ext uri="{FF2B5EF4-FFF2-40B4-BE49-F238E27FC236}">
                  <a16:creationId xmlns:a16="http://schemas.microsoft.com/office/drawing/2014/main" id="{4FAAEEBD-BCFC-FB46-8744-AD92598FB2E2}"/>
                </a:ext>
              </a:extLst>
            </p:cNvPr>
            <p:cNvSpPr/>
            <p:nvPr/>
          </p:nvSpPr>
          <p:spPr>
            <a:xfrm>
              <a:off x="1510392" y="1892193"/>
              <a:ext cx="5822428" cy="338554"/>
            </a:xfrm>
            <a:prstGeom prst="rect">
              <a:avLst/>
            </a:prstGeom>
          </p:spPr>
          <p:txBody>
            <a:bodyPr wrap="none">
              <a:spAutoFit/>
            </a:bodyPr>
            <a:lstStyle/>
            <a:p>
              <a:pPr>
                <a:spcAft>
                  <a:spcPts val="1200"/>
                </a:spcAft>
              </a:pPr>
              <a:r>
                <a:rPr lang="en-US" sz="1600">
                  <a:cs typeface="Arial"/>
                </a:rPr>
                <a:t>What are the key experience drivers banks need to focus on? </a:t>
              </a:r>
            </a:p>
          </p:txBody>
        </p:sp>
      </p:grpSp>
      <p:grpSp>
        <p:nvGrpSpPr>
          <p:cNvPr id="44" name="Group 43">
            <a:extLst>
              <a:ext uri="{FF2B5EF4-FFF2-40B4-BE49-F238E27FC236}">
                <a16:creationId xmlns:a16="http://schemas.microsoft.com/office/drawing/2014/main" id="{EDCAE06B-3DF0-1143-AF04-D09AEC90764C}"/>
              </a:ext>
            </a:extLst>
          </p:cNvPr>
          <p:cNvGrpSpPr/>
          <p:nvPr/>
        </p:nvGrpSpPr>
        <p:grpSpPr>
          <a:xfrm>
            <a:off x="513095" y="2904443"/>
            <a:ext cx="8059926" cy="1069577"/>
            <a:chOff x="971550" y="530623"/>
            <a:chExt cx="8059926" cy="1069577"/>
          </a:xfrm>
        </p:grpSpPr>
        <p:sp>
          <p:nvSpPr>
            <p:cNvPr id="45" name="Oval 44">
              <a:extLst>
                <a:ext uri="{FF2B5EF4-FFF2-40B4-BE49-F238E27FC236}">
                  <a16:creationId xmlns:a16="http://schemas.microsoft.com/office/drawing/2014/main" id="{851C8011-09F5-7E4C-BDE3-43E2BFC4AEB9}"/>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charset="0"/>
                  <a:ea typeface="Arial" charset="0"/>
                  <a:cs typeface="Arial" charset="0"/>
                </a:rPr>
                <a:t>5</a:t>
              </a:r>
            </a:p>
          </p:txBody>
        </p:sp>
        <p:sp>
          <p:nvSpPr>
            <p:cNvPr id="46" name="Rectangle 45">
              <a:extLst>
                <a:ext uri="{FF2B5EF4-FFF2-40B4-BE49-F238E27FC236}">
                  <a16:creationId xmlns:a16="http://schemas.microsoft.com/office/drawing/2014/main" id="{76DFD448-AA73-7246-89A2-23D7518D7599}"/>
                </a:ext>
              </a:extLst>
            </p:cNvPr>
            <p:cNvSpPr/>
            <p:nvPr/>
          </p:nvSpPr>
          <p:spPr>
            <a:xfrm>
              <a:off x="1510392" y="530623"/>
              <a:ext cx="7521084" cy="338554"/>
            </a:xfrm>
            <a:prstGeom prst="rect">
              <a:avLst/>
            </a:prstGeom>
          </p:spPr>
          <p:txBody>
            <a:bodyPr wrap="square">
              <a:spAutoFit/>
            </a:bodyPr>
            <a:lstStyle/>
            <a:p>
              <a:pPr>
                <a:spcAft>
                  <a:spcPts val="1200"/>
                </a:spcAft>
              </a:pPr>
              <a:r>
                <a:rPr lang="en-US" sz="1600" dirty="0">
                  <a:cs typeface="Arial"/>
                </a:rPr>
                <a:t>Where are US banks doing well?  Where are the gaps and opportunities? </a:t>
              </a:r>
            </a:p>
          </p:txBody>
        </p:sp>
      </p:grpSp>
      <p:grpSp>
        <p:nvGrpSpPr>
          <p:cNvPr id="50" name="Group 49">
            <a:extLst>
              <a:ext uri="{FF2B5EF4-FFF2-40B4-BE49-F238E27FC236}">
                <a16:creationId xmlns:a16="http://schemas.microsoft.com/office/drawing/2014/main" id="{3018B820-2A10-9743-94AD-97CB7647E1A4}"/>
              </a:ext>
            </a:extLst>
          </p:cNvPr>
          <p:cNvGrpSpPr/>
          <p:nvPr/>
        </p:nvGrpSpPr>
        <p:grpSpPr>
          <a:xfrm>
            <a:off x="513095" y="4284416"/>
            <a:ext cx="1766593" cy="359228"/>
            <a:chOff x="971550" y="1240972"/>
            <a:chExt cx="1766593" cy="359228"/>
          </a:xfrm>
        </p:grpSpPr>
        <p:sp>
          <p:nvSpPr>
            <p:cNvPr id="51" name="Oval 50">
              <a:extLst>
                <a:ext uri="{FF2B5EF4-FFF2-40B4-BE49-F238E27FC236}">
                  <a16:creationId xmlns:a16="http://schemas.microsoft.com/office/drawing/2014/main" id="{A6D08B21-C6CB-F545-B2E5-FDF13F2B69AA}"/>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100" dirty="0">
                  <a:latin typeface="Arial"/>
                  <a:ea typeface="Arial" charset="0"/>
                  <a:cs typeface="Arial"/>
                </a:rPr>
                <a:t>6</a:t>
              </a:r>
              <a:endParaRPr lang="en-CA" sz="1100" dirty="0">
                <a:latin typeface="Arial" charset="0"/>
                <a:ea typeface="Arial" charset="0"/>
                <a:cs typeface="Arial" charset="0"/>
              </a:endParaRPr>
            </a:p>
          </p:txBody>
        </p:sp>
        <p:sp>
          <p:nvSpPr>
            <p:cNvPr id="52" name="Rectangle 51">
              <a:extLst>
                <a:ext uri="{FF2B5EF4-FFF2-40B4-BE49-F238E27FC236}">
                  <a16:creationId xmlns:a16="http://schemas.microsoft.com/office/drawing/2014/main" id="{B5DFA677-6ACB-F649-9007-E78E325A0FEE}"/>
                </a:ext>
              </a:extLst>
            </p:cNvPr>
            <p:cNvSpPr/>
            <p:nvPr/>
          </p:nvSpPr>
          <p:spPr>
            <a:xfrm>
              <a:off x="1471771" y="1260604"/>
              <a:ext cx="1266372" cy="338554"/>
            </a:xfrm>
            <a:prstGeom prst="rect">
              <a:avLst/>
            </a:prstGeom>
          </p:spPr>
          <p:txBody>
            <a:bodyPr wrap="none">
              <a:spAutoFit/>
            </a:bodyPr>
            <a:lstStyle/>
            <a:p>
              <a:pPr>
                <a:spcAft>
                  <a:spcPts val="1200"/>
                </a:spcAft>
              </a:pPr>
              <a:r>
                <a:rPr lang="en-US" sz="1600" dirty="0">
                  <a:cs typeface="Arial"/>
                </a:rPr>
                <a:t>Take-aways</a:t>
              </a:r>
            </a:p>
          </p:txBody>
        </p:sp>
      </p:grpSp>
      <p:grpSp>
        <p:nvGrpSpPr>
          <p:cNvPr id="53" name="Group 52">
            <a:extLst>
              <a:ext uri="{FF2B5EF4-FFF2-40B4-BE49-F238E27FC236}">
                <a16:creationId xmlns:a16="http://schemas.microsoft.com/office/drawing/2014/main" id="{BD9DE2F2-1D90-BE4B-B452-9CE4FE8FFB56}"/>
              </a:ext>
            </a:extLst>
          </p:cNvPr>
          <p:cNvGrpSpPr/>
          <p:nvPr/>
        </p:nvGrpSpPr>
        <p:grpSpPr>
          <a:xfrm>
            <a:off x="527472" y="4964285"/>
            <a:ext cx="1117698" cy="369332"/>
            <a:chOff x="971550" y="1230868"/>
            <a:chExt cx="1117698" cy="369332"/>
          </a:xfrm>
        </p:grpSpPr>
        <p:sp>
          <p:nvSpPr>
            <p:cNvPr id="54" name="Oval 53">
              <a:extLst>
                <a:ext uri="{FF2B5EF4-FFF2-40B4-BE49-F238E27FC236}">
                  <a16:creationId xmlns:a16="http://schemas.microsoft.com/office/drawing/2014/main" id="{DCEBF9F2-BA3E-684D-8756-F04380C95F66}"/>
                </a:ext>
              </a:extLst>
            </p:cNvPr>
            <p:cNvSpPr/>
            <p:nvPr/>
          </p:nvSpPr>
          <p:spPr>
            <a:xfrm>
              <a:off x="971550" y="1240972"/>
              <a:ext cx="359228" cy="35922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100" dirty="0">
                  <a:latin typeface="Arial" charset="0"/>
                  <a:ea typeface="Arial" charset="0"/>
                  <a:cs typeface="Arial" charset="0"/>
                </a:rPr>
                <a:t>7</a:t>
              </a:r>
            </a:p>
          </p:txBody>
        </p:sp>
        <p:sp>
          <p:nvSpPr>
            <p:cNvPr id="55" name="Rectangle 54">
              <a:extLst>
                <a:ext uri="{FF2B5EF4-FFF2-40B4-BE49-F238E27FC236}">
                  <a16:creationId xmlns:a16="http://schemas.microsoft.com/office/drawing/2014/main" id="{D98962C6-6B2C-C54F-9D31-B7F7ACF97EDC}"/>
                </a:ext>
              </a:extLst>
            </p:cNvPr>
            <p:cNvSpPr/>
            <p:nvPr/>
          </p:nvSpPr>
          <p:spPr>
            <a:xfrm>
              <a:off x="1471771" y="1230868"/>
              <a:ext cx="617477" cy="338554"/>
            </a:xfrm>
            <a:prstGeom prst="rect">
              <a:avLst/>
            </a:prstGeom>
          </p:spPr>
          <p:txBody>
            <a:bodyPr wrap="none">
              <a:spAutoFit/>
            </a:bodyPr>
            <a:lstStyle/>
            <a:p>
              <a:pPr>
                <a:spcAft>
                  <a:spcPts val="1200"/>
                </a:spcAft>
              </a:pPr>
              <a:r>
                <a:rPr lang="en-US" sz="1600">
                  <a:cs typeface="Arial"/>
                </a:rPr>
                <a:t>Q&amp;A</a:t>
              </a:r>
            </a:p>
          </p:txBody>
        </p:sp>
      </p:grpSp>
      <p:sp>
        <p:nvSpPr>
          <p:cNvPr id="59" name="Slide Number Placeholder 58">
            <a:extLst>
              <a:ext uri="{FF2B5EF4-FFF2-40B4-BE49-F238E27FC236}">
                <a16:creationId xmlns:a16="http://schemas.microsoft.com/office/drawing/2014/main" id="{9EC76141-0B03-D140-89EF-A2402C555393}"/>
              </a:ext>
            </a:extLst>
          </p:cNvPr>
          <p:cNvSpPr>
            <a:spLocks noGrp="1"/>
          </p:cNvSpPr>
          <p:nvPr>
            <p:ph type="sldNum" sz="quarter" idx="12"/>
          </p:nvPr>
        </p:nvSpPr>
        <p:spPr/>
        <p:txBody>
          <a:bodyPr/>
          <a:lstStyle/>
          <a:p>
            <a:fld id="{5C80F023-E63B-4AB5-8D35-7189DEB9BB65}" type="slidenum">
              <a:rPr lang="en-CA" smtClean="0"/>
              <a:pPr/>
              <a:t>5</a:t>
            </a:fld>
            <a:endParaRPr lang="en-CA"/>
          </a:p>
        </p:txBody>
      </p:sp>
      <p:pic>
        <p:nvPicPr>
          <p:cNvPr id="63" name="Picture 62" descr="A picture containing person, text, table, sitting&#10;&#10;Description automatically generated">
            <a:extLst>
              <a:ext uri="{FF2B5EF4-FFF2-40B4-BE49-F238E27FC236}">
                <a16:creationId xmlns:a16="http://schemas.microsoft.com/office/drawing/2014/main" id="{C6BB3B71-7D39-5E48-90D3-1A8B863DC55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8675393" y="643468"/>
            <a:ext cx="3084608" cy="5562600"/>
          </a:xfrm>
          <a:custGeom>
            <a:avLst/>
            <a:gdLst>
              <a:gd name="connsiteX0" fmla="*/ 0 w 2517541"/>
              <a:gd name="connsiteY0" fmla="*/ 0 h 5562600"/>
              <a:gd name="connsiteX1" fmla="*/ 2517541 w 2517541"/>
              <a:gd name="connsiteY1" fmla="*/ 0 h 5562600"/>
              <a:gd name="connsiteX2" fmla="*/ 2517541 w 2517541"/>
              <a:gd name="connsiteY2" fmla="*/ 5562600 h 5562600"/>
              <a:gd name="connsiteX3" fmla="*/ 0 w 2517541"/>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2517541" h="5562600">
                <a:moveTo>
                  <a:pt x="0" y="0"/>
                </a:moveTo>
                <a:lnTo>
                  <a:pt x="2517541" y="0"/>
                </a:lnTo>
                <a:lnTo>
                  <a:pt x="2517541" y="5562600"/>
                </a:lnTo>
                <a:lnTo>
                  <a:pt x="0" y="5562600"/>
                </a:lnTo>
                <a:close/>
              </a:path>
            </a:pathLst>
          </a:custGeom>
        </p:spPr>
      </p:pic>
    </p:spTree>
    <p:extLst>
      <p:ext uri="{BB962C8B-B14F-4D97-AF65-F5344CB8AC3E}">
        <p14:creationId xmlns:p14="http://schemas.microsoft.com/office/powerpoint/2010/main" val="1843035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group of people sitting at a table&#10;&#10;Description automatically generated">
            <a:extLst>
              <a:ext uri="{FF2B5EF4-FFF2-40B4-BE49-F238E27FC236}">
                <a16:creationId xmlns:a16="http://schemas.microsoft.com/office/drawing/2014/main" id="{4D88E0DA-4568-AD43-A942-504514848C3D}"/>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432000" y="782615"/>
            <a:ext cx="4907077" cy="5345665"/>
          </a:xfrm>
          <a:custGeom>
            <a:avLst/>
            <a:gdLst>
              <a:gd name="connsiteX0" fmla="*/ 0 w 5460799"/>
              <a:gd name="connsiteY0" fmla="*/ 0 h 5562600"/>
              <a:gd name="connsiteX1" fmla="*/ 5460799 w 5460799"/>
              <a:gd name="connsiteY1" fmla="*/ 0 h 5562600"/>
              <a:gd name="connsiteX2" fmla="*/ 5460799 w 5460799"/>
              <a:gd name="connsiteY2" fmla="*/ 5562600 h 5562600"/>
              <a:gd name="connsiteX3" fmla="*/ 0 w 5460799"/>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5460799" h="5562600">
                <a:moveTo>
                  <a:pt x="0" y="0"/>
                </a:moveTo>
                <a:lnTo>
                  <a:pt x="5460799" y="0"/>
                </a:lnTo>
                <a:lnTo>
                  <a:pt x="5460799" y="5562600"/>
                </a:lnTo>
                <a:lnTo>
                  <a:pt x="0" y="5562600"/>
                </a:lnTo>
                <a:close/>
              </a:path>
            </a:pathLst>
          </a:custGeom>
        </p:spPr>
      </p:pic>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a:lstStyle/>
          <a:p>
            <a:r>
              <a:rPr lang="en-US"/>
              <a:t>Why we did this study </a:t>
            </a:r>
            <a:endParaRPr lang="en-CA"/>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6</a:t>
            </a:fld>
            <a:endParaRPr lang="en-CA"/>
          </a:p>
        </p:txBody>
      </p:sp>
      <p:grpSp>
        <p:nvGrpSpPr>
          <p:cNvPr id="15" name="Group 14">
            <a:extLst>
              <a:ext uri="{FF2B5EF4-FFF2-40B4-BE49-F238E27FC236}">
                <a16:creationId xmlns:a16="http://schemas.microsoft.com/office/drawing/2014/main" id="{130553DA-2A2C-9C4A-B131-15909851ABF6}"/>
              </a:ext>
            </a:extLst>
          </p:cNvPr>
          <p:cNvGrpSpPr/>
          <p:nvPr/>
        </p:nvGrpSpPr>
        <p:grpSpPr>
          <a:xfrm>
            <a:off x="5415280" y="782615"/>
            <a:ext cx="6330675" cy="1718565"/>
            <a:chOff x="5344160" y="762162"/>
            <a:chExt cx="6330675" cy="1718565"/>
          </a:xfrm>
        </p:grpSpPr>
        <p:pic>
          <p:nvPicPr>
            <p:cNvPr id="71" name="Picture 70" descr="A building with a store on the corner of a street&#10;&#10;Description automatically generated">
              <a:extLst>
                <a:ext uri="{FF2B5EF4-FFF2-40B4-BE49-F238E27FC236}">
                  <a16:creationId xmlns:a16="http://schemas.microsoft.com/office/drawing/2014/main" id="{A854BCEA-7FB4-D94A-AEF9-A4088282809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9398001" y="762162"/>
              <a:ext cx="2276834" cy="1717200"/>
            </a:xfrm>
            <a:custGeom>
              <a:avLst/>
              <a:gdLst>
                <a:gd name="connsiteX0" fmla="*/ 0 w 2280357"/>
                <a:gd name="connsiteY0" fmla="*/ 0 h 1790960"/>
                <a:gd name="connsiteX1" fmla="*/ 2280357 w 2280357"/>
                <a:gd name="connsiteY1" fmla="*/ 0 h 1790960"/>
                <a:gd name="connsiteX2" fmla="*/ 2280357 w 2280357"/>
                <a:gd name="connsiteY2" fmla="*/ 1790960 h 1790960"/>
                <a:gd name="connsiteX3" fmla="*/ 0 w 2280357"/>
                <a:gd name="connsiteY3" fmla="*/ 1790960 h 1790960"/>
              </a:gdLst>
              <a:ahLst/>
              <a:cxnLst>
                <a:cxn ang="0">
                  <a:pos x="connsiteX0" y="connsiteY0"/>
                </a:cxn>
                <a:cxn ang="0">
                  <a:pos x="connsiteX1" y="connsiteY1"/>
                </a:cxn>
                <a:cxn ang="0">
                  <a:pos x="connsiteX2" y="connsiteY2"/>
                </a:cxn>
                <a:cxn ang="0">
                  <a:pos x="connsiteX3" y="connsiteY3"/>
                </a:cxn>
              </a:cxnLst>
              <a:rect l="l" t="t" r="r" b="b"/>
              <a:pathLst>
                <a:path w="2280357" h="1790960">
                  <a:moveTo>
                    <a:pt x="0" y="0"/>
                  </a:moveTo>
                  <a:lnTo>
                    <a:pt x="2280357" y="0"/>
                  </a:lnTo>
                  <a:lnTo>
                    <a:pt x="2280357" y="1790960"/>
                  </a:lnTo>
                  <a:lnTo>
                    <a:pt x="0" y="1790960"/>
                  </a:lnTo>
                  <a:close/>
                </a:path>
              </a:pathLst>
            </a:custGeom>
          </p:spPr>
        </p:pic>
        <p:sp>
          <p:nvSpPr>
            <p:cNvPr id="3" name="Rectangle 2">
              <a:extLst>
                <a:ext uri="{FF2B5EF4-FFF2-40B4-BE49-F238E27FC236}">
                  <a16:creationId xmlns:a16="http://schemas.microsoft.com/office/drawing/2014/main" id="{624F3158-A0B1-444C-9C20-1B4BD2BD9A3F}"/>
                </a:ext>
              </a:extLst>
            </p:cNvPr>
            <p:cNvSpPr/>
            <p:nvPr/>
          </p:nvSpPr>
          <p:spPr>
            <a:xfrm>
              <a:off x="5344160" y="762163"/>
              <a:ext cx="3977640" cy="1718564"/>
            </a:xfrm>
            <a:prstGeom prst="rect">
              <a:avLst/>
            </a:prstGeom>
            <a:solidFill>
              <a:schemeClr val="bg1">
                <a:lumMod val="95000"/>
              </a:schemeClr>
            </a:solidFill>
          </p:spPr>
          <p:txBody>
            <a:bodyPr wrap="square" lIns="182880" tIns="180000" rIns="91440" bIns="180000">
              <a:noAutofit/>
            </a:bodyPr>
            <a:lstStyle/>
            <a:p>
              <a:r>
                <a:rPr lang="en-US" sz="2000" b="1" dirty="0">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Understand how small businesses perceive their banks on the key pillars of </a:t>
              </a:r>
              <a:r>
                <a:rPr lang="en-US" sz="2000" b="1" dirty="0">
                  <a:latin typeface="Arial" panose="020B0604020202020204" pitchFamily="34" charset="0"/>
                  <a:cs typeface="Arial" panose="020B0604020202020204" pitchFamily="34" charset="0"/>
                </a:rPr>
                <a:t>innovation</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digital, </a:t>
              </a:r>
              <a:r>
                <a:rPr lang="en-US" sz="2000" dirty="0">
                  <a:latin typeface="Arial" panose="020B0604020202020204" pitchFamily="34" charset="0"/>
                  <a:cs typeface="Arial" panose="020B0604020202020204" pitchFamily="34" charset="0"/>
                </a:rPr>
                <a:t>&amp; </a:t>
              </a:r>
              <a:r>
                <a:rPr lang="en-US" sz="2000" b="1" dirty="0">
                  <a:latin typeface="Arial" panose="020B0604020202020204" pitchFamily="34" charset="0"/>
                  <a:cs typeface="Arial" panose="020B0604020202020204" pitchFamily="34" charset="0"/>
                </a:rPr>
                <a:t>customer experience</a:t>
              </a:r>
            </a:p>
          </p:txBody>
        </p:sp>
      </p:grpSp>
      <p:grpSp>
        <p:nvGrpSpPr>
          <p:cNvPr id="14" name="Group 13">
            <a:extLst>
              <a:ext uri="{FF2B5EF4-FFF2-40B4-BE49-F238E27FC236}">
                <a16:creationId xmlns:a16="http://schemas.microsoft.com/office/drawing/2014/main" id="{B97FBD79-8AD8-304F-972B-EFC17FF2AA61}"/>
              </a:ext>
            </a:extLst>
          </p:cNvPr>
          <p:cNvGrpSpPr/>
          <p:nvPr/>
        </p:nvGrpSpPr>
        <p:grpSpPr>
          <a:xfrm>
            <a:off x="5415279" y="2593747"/>
            <a:ext cx="6334199" cy="1720800"/>
            <a:chOff x="5344159" y="2538919"/>
            <a:chExt cx="6334199" cy="1720800"/>
          </a:xfrm>
        </p:grpSpPr>
        <p:pic>
          <p:nvPicPr>
            <p:cNvPr id="73" name="Picture 72" descr="A group of people sitting at a table&#10;&#10;Description automatically generated">
              <a:extLst>
                <a:ext uri="{FF2B5EF4-FFF2-40B4-BE49-F238E27FC236}">
                  <a16:creationId xmlns:a16="http://schemas.microsoft.com/office/drawing/2014/main" id="{02DF2845-B8D1-4B49-B7F7-22D4B4A56E60}"/>
                </a:ext>
              </a:extLst>
            </p:cNvPr>
            <p:cNvPicPr>
              <a:picLocks/>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5344159" y="2538919"/>
              <a:ext cx="2280357" cy="1720800"/>
            </a:xfrm>
            <a:custGeom>
              <a:avLst/>
              <a:gdLst>
                <a:gd name="connsiteX0" fmla="*/ 0 w 2280357"/>
                <a:gd name="connsiteY0" fmla="*/ 0 h 1790960"/>
                <a:gd name="connsiteX1" fmla="*/ 2280357 w 2280357"/>
                <a:gd name="connsiteY1" fmla="*/ 0 h 1790960"/>
                <a:gd name="connsiteX2" fmla="*/ 2280357 w 2280357"/>
                <a:gd name="connsiteY2" fmla="*/ 1790960 h 1790960"/>
                <a:gd name="connsiteX3" fmla="*/ 0 w 2280357"/>
                <a:gd name="connsiteY3" fmla="*/ 1790960 h 1790960"/>
              </a:gdLst>
              <a:ahLst/>
              <a:cxnLst>
                <a:cxn ang="0">
                  <a:pos x="connsiteX0" y="connsiteY0"/>
                </a:cxn>
                <a:cxn ang="0">
                  <a:pos x="connsiteX1" y="connsiteY1"/>
                </a:cxn>
                <a:cxn ang="0">
                  <a:pos x="connsiteX2" y="connsiteY2"/>
                </a:cxn>
                <a:cxn ang="0">
                  <a:pos x="connsiteX3" y="connsiteY3"/>
                </a:cxn>
              </a:cxnLst>
              <a:rect l="l" t="t" r="r" b="b"/>
              <a:pathLst>
                <a:path w="2280357" h="1790960">
                  <a:moveTo>
                    <a:pt x="0" y="0"/>
                  </a:moveTo>
                  <a:lnTo>
                    <a:pt x="2280357" y="0"/>
                  </a:lnTo>
                  <a:lnTo>
                    <a:pt x="2280357" y="1790960"/>
                  </a:lnTo>
                  <a:lnTo>
                    <a:pt x="0" y="1790960"/>
                  </a:lnTo>
                  <a:close/>
                </a:path>
              </a:pathLst>
            </a:custGeom>
          </p:spPr>
        </p:pic>
        <p:sp>
          <p:nvSpPr>
            <p:cNvPr id="64" name="Rectangle 63">
              <a:extLst>
                <a:ext uri="{FF2B5EF4-FFF2-40B4-BE49-F238E27FC236}">
                  <a16:creationId xmlns:a16="http://schemas.microsoft.com/office/drawing/2014/main" id="{06117F1C-E46D-3144-A45A-C51652528C91}"/>
                </a:ext>
              </a:extLst>
            </p:cNvPr>
            <p:cNvSpPr/>
            <p:nvPr/>
          </p:nvSpPr>
          <p:spPr>
            <a:xfrm>
              <a:off x="7700719" y="2538920"/>
              <a:ext cx="3977639" cy="1718564"/>
            </a:xfrm>
            <a:prstGeom prst="rect">
              <a:avLst/>
            </a:prstGeom>
            <a:solidFill>
              <a:schemeClr val="bg1">
                <a:lumMod val="95000"/>
              </a:schemeClr>
            </a:solidFill>
          </p:spPr>
          <p:txBody>
            <a:bodyPr wrap="square" lIns="180000" tIns="180000" rIns="180000" bIns="180000">
              <a:noAutofit/>
            </a:bodyPr>
            <a:lstStyle/>
            <a:p>
              <a:r>
                <a:rPr lang="en-US" sz="2000" b="1">
                  <a:latin typeface="Arial" panose="020B0604020202020204" pitchFamily="34" charset="0"/>
                  <a:cs typeface="Arial" panose="020B0604020202020204" pitchFamily="34" charset="0"/>
                </a:rPr>
                <a:t>2. </a:t>
              </a:r>
              <a:r>
                <a:rPr lang="en-US" sz="2000">
                  <a:latin typeface="Arial" panose="020B0604020202020204" pitchFamily="34" charset="0"/>
                  <a:cs typeface="Arial" panose="020B0604020202020204" pitchFamily="34" charset="0"/>
                </a:rPr>
                <a:t>Determine what dimensions of the overall experience are most important</a:t>
              </a:r>
            </a:p>
          </p:txBody>
        </p:sp>
      </p:grpSp>
      <p:grpSp>
        <p:nvGrpSpPr>
          <p:cNvPr id="13" name="Group 12">
            <a:extLst>
              <a:ext uri="{FF2B5EF4-FFF2-40B4-BE49-F238E27FC236}">
                <a16:creationId xmlns:a16="http://schemas.microsoft.com/office/drawing/2014/main" id="{CEBD25D5-6507-BF4F-8CA0-24E8DDEBF7D0}"/>
              </a:ext>
            </a:extLst>
          </p:cNvPr>
          <p:cNvGrpSpPr/>
          <p:nvPr/>
        </p:nvGrpSpPr>
        <p:grpSpPr>
          <a:xfrm>
            <a:off x="5415278" y="4408422"/>
            <a:ext cx="6334200" cy="1721150"/>
            <a:chOff x="5344158" y="4353594"/>
            <a:chExt cx="6334200" cy="1721150"/>
          </a:xfrm>
        </p:grpSpPr>
        <p:pic>
          <p:nvPicPr>
            <p:cNvPr id="72" name="Picture 71" descr="A person standing in front of a computer&#10;&#10;Description automatically generated">
              <a:extLst>
                <a:ext uri="{FF2B5EF4-FFF2-40B4-BE49-F238E27FC236}">
                  <a16:creationId xmlns:a16="http://schemas.microsoft.com/office/drawing/2014/main" id="{669FD2AD-D151-C942-B982-6A009302947B}"/>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9398001" y="4353594"/>
              <a:ext cx="2280357" cy="1719858"/>
            </a:xfrm>
            <a:custGeom>
              <a:avLst/>
              <a:gdLst>
                <a:gd name="connsiteX0" fmla="*/ 0 w 2280357"/>
                <a:gd name="connsiteY0" fmla="*/ 0 h 1790960"/>
                <a:gd name="connsiteX1" fmla="*/ 2280357 w 2280357"/>
                <a:gd name="connsiteY1" fmla="*/ 0 h 1790960"/>
                <a:gd name="connsiteX2" fmla="*/ 2280357 w 2280357"/>
                <a:gd name="connsiteY2" fmla="*/ 1790960 h 1790960"/>
                <a:gd name="connsiteX3" fmla="*/ 0 w 2280357"/>
                <a:gd name="connsiteY3" fmla="*/ 1790960 h 1790960"/>
              </a:gdLst>
              <a:ahLst/>
              <a:cxnLst>
                <a:cxn ang="0">
                  <a:pos x="connsiteX0" y="connsiteY0"/>
                </a:cxn>
                <a:cxn ang="0">
                  <a:pos x="connsiteX1" y="connsiteY1"/>
                </a:cxn>
                <a:cxn ang="0">
                  <a:pos x="connsiteX2" y="connsiteY2"/>
                </a:cxn>
                <a:cxn ang="0">
                  <a:pos x="connsiteX3" y="connsiteY3"/>
                </a:cxn>
              </a:cxnLst>
              <a:rect l="l" t="t" r="r" b="b"/>
              <a:pathLst>
                <a:path w="2280357" h="1790960">
                  <a:moveTo>
                    <a:pt x="0" y="0"/>
                  </a:moveTo>
                  <a:lnTo>
                    <a:pt x="2280357" y="0"/>
                  </a:lnTo>
                  <a:lnTo>
                    <a:pt x="2280357" y="1790960"/>
                  </a:lnTo>
                  <a:lnTo>
                    <a:pt x="0" y="1790960"/>
                  </a:lnTo>
                  <a:close/>
                </a:path>
              </a:pathLst>
            </a:custGeom>
          </p:spPr>
        </p:pic>
        <p:sp>
          <p:nvSpPr>
            <p:cNvPr id="65" name="Rectangle 64">
              <a:extLst>
                <a:ext uri="{FF2B5EF4-FFF2-40B4-BE49-F238E27FC236}">
                  <a16:creationId xmlns:a16="http://schemas.microsoft.com/office/drawing/2014/main" id="{668E496F-C770-754B-AA72-F54D068F4425}"/>
                </a:ext>
              </a:extLst>
            </p:cNvPr>
            <p:cNvSpPr/>
            <p:nvPr/>
          </p:nvSpPr>
          <p:spPr>
            <a:xfrm>
              <a:off x="5344158" y="4356180"/>
              <a:ext cx="3977640" cy="1718564"/>
            </a:xfrm>
            <a:prstGeom prst="rect">
              <a:avLst/>
            </a:prstGeom>
            <a:solidFill>
              <a:schemeClr val="bg1">
                <a:lumMod val="95000"/>
              </a:schemeClr>
            </a:solidFill>
          </p:spPr>
          <p:txBody>
            <a:bodyPr wrap="square" lIns="180000" tIns="180000" rIns="180000" bIns="180000">
              <a:noAutofit/>
            </a:bodyPr>
            <a:lstStyle/>
            <a:p>
              <a:r>
                <a:rPr lang="en-US" sz="2000" b="1">
                  <a:latin typeface="Arial" panose="020B0604020202020204" pitchFamily="34" charset="0"/>
                  <a:cs typeface="Arial" panose="020B0604020202020204" pitchFamily="34" charset="0"/>
                </a:rPr>
                <a:t>3. </a:t>
              </a:r>
              <a:r>
                <a:rPr lang="en-US" sz="2000">
                  <a:latin typeface="Arial" panose="020B0604020202020204" pitchFamily="34" charset="0"/>
                  <a:cs typeface="Arial" panose="020B0604020202020204" pitchFamily="34" charset="0"/>
                </a:rPr>
                <a:t>Identify opportunities for banks to be more customer centric with their small business customers</a:t>
              </a:r>
            </a:p>
          </p:txBody>
        </p:sp>
      </p:grpSp>
    </p:spTree>
    <p:extLst>
      <p:ext uri="{BB962C8B-B14F-4D97-AF65-F5344CB8AC3E}">
        <p14:creationId xmlns:p14="http://schemas.microsoft.com/office/powerpoint/2010/main" val="27756537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E54D82B-C375-AF40-A449-51D0975A61A7}"/>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432000" y="3164287"/>
            <a:ext cx="1450508" cy="2802881"/>
          </a:xfrm>
          <a:custGeom>
            <a:avLst/>
            <a:gdLst>
              <a:gd name="connsiteX0" fmla="*/ 0 w 3639415"/>
              <a:gd name="connsiteY0" fmla="*/ 0 h 2326606"/>
              <a:gd name="connsiteX1" fmla="*/ 3639415 w 3639415"/>
              <a:gd name="connsiteY1" fmla="*/ 0 h 2326606"/>
              <a:gd name="connsiteX2" fmla="*/ 3639415 w 3639415"/>
              <a:gd name="connsiteY2" fmla="*/ 2326606 h 2326606"/>
              <a:gd name="connsiteX3" fmla="*/ 0 w 3639415"/>
              <a:gd name="connsiteY3" fmla="*/ 2326606 h 2326606"/>
            </a:gdLst>
            <a:ahLst/>
            <a:cxnLst>
              <a:cxn ang="0">
                <a:pos x="connsiteX0" y="connsiteY0"/>
              </a:cxn>
              <a:cxn ang="0">
                <a:pos x="connsiteX1" y="connsiteY1"/>
              </a:cxn>
              <a:cxn ang="0">
                <a:pos x="connsiteX2" y="connsiteY2"/>
              </a:cxn>
              <a:cxn ang="0">
                <a:pos x="connsiteX3" y="connsiteY3"/>
              </a:cxn>
            </a:cxnLst>
            <a:rect l="l" t="t" r="r" b="b"/>
            <a:pathLst>
              <a:path w="3639415" h="2326606">
                <a:moveTo>
                  <a:pt x="0" y="0"/>
                </a:moveTo>
                <a:lnTo>
                  <a:pt x="3639415" y="0"/>
                </a:lnTo>
                <a:lnTo>
                  <a:pt x="3639415" y="2326606"/>
                </a:lnTo>
                <a:lnTo>
                  <a:pt x="0" y="2326606"/>
                </a:lnTo>
                <a:close/>
              </a:path>
            </a:pathLst>
          </a:custGeom>
        </p:spPr>
      </p:pic>
      <p:pic>
        <p:nvPicPr>
          <p:cNvPr id="51" name="Picture 50">
            <a:extLst>
              <a:ext uri="{FF2B5EF4-FFF2-40B4-BE49-F238E27FC236}">
                <a16:creationId xmlns:a16="http://schemas.microsoft.com/office/drawing/2014/main" id="{37604B40-06DC-C14B-80F3-2D020E403847}"/>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2968776" y="746532"/>
            <a:ext cx="3639415" cy="2326606"/>
          </a:xfrm>
          <a:custGeom>
            <a:avLst/>
            <a:gdLst>
              <a:gd name="connsiteX0" fmla="*/ 0 w 3639415"/>
              <a:gd name="connsiteY0" fmla="*/ 0 h 2326606"/>
              <a:gd name="connsiteX1" fmla="*/ 3639415 w 3639415"/>
              <a:gd name="connsiteY1" fmla="*/ 0 h 2326606"/>
              <a:gd name="connsiteX2" fmla="*/ 3639415 w 3639415"/>
              <a:gd name="connsiteY2" fmla="*/ 2326606 h 2326606"/>
              <a:gd name="connsiteX3" fmla="*/ 0 w 3639415"/>
              <a:gd name="connsiteY3" fmla="*/ 2326606 h 2326606"/>
            </a:gdLst>
            <a:ahLst/>
            <a:cxnLst>
              <a:cxn ang="0">
                <a:pos x="connsiteX0" y="connsiteY0"/>
              </a:cxn>
              <a:cxn ang="0">
                <a:pos x="connsiteX1" y="connsiteY1"/>
              </a:cxn>
              <a:cxn ang="0">
                <a:pos x="connsiteX2" y="connsiteY2"/>
              </a:cxn>
              <a:cxn ang="0">
                <a:pos x="connsiteX3" y="connsiteY3"/>
              </a:cxn>
            </a:cxnLst>
            <a:rect l="l" t="t" r="r" b="b"/>
            <a:pathLst>
              <a:path w="3639415" h="2326606">
                <a:moveTo>
                  <a:pt x="0" y="0"/>
                </a:moveTo>
                <a:lnTo>
                  <a:pt x="3639415" y="0"/>
                </a:lnTo>
                <a:lnTo>
                  <a:pt x="3639415" y="2326606"/>
                </a:lnTo>
                <a:lnTo>
                  <a:pt x="0" y="2326606"/>
                </a:lnTo>
                <a:close/>
              </a:path>
            </a:pathLst>
          </a:custGeom>
        </p:spPr>
      </p:pic>
      <p:sp>
        <p:nvSpPr>
          <p:cNvPr id="6" name="Title 5">
            <a:extLst>
              <a:ext uri="{FF2B5EF4-FFF2-40B4-BE49-F238E27FC236}">
                <a16:creationId xmlns:a16="http://schemas.microsoft.com/office/drawing/2014/main" id="{8DDCF4B0-FEA7-4759-9C12-9B8B347290D3}"/>
              </a:ext>
            </a:extLst>
          </p:cNvPr>
          <p:cNvSpPr>
            <a:spLocks noGrp="1"/>
          </p:cNvSpPr>
          <p:nvPr>
            <p:ph type="title"/>
          </p:nvPr>
        </p:nvSpPr>
        <p:spPr/>
        <p:txBody>
          <a:bodyPr/>
          <a:lstStyle/>
          <a:p>
            <a:r>
              <a:rPr lang="en-US">
                <a:latin typeface="Arial"/>
                <a:cs typeface="Arial"/>
              </a:rPr>
              <a:t>How we did the research </a:t>
            </a:r>
            <a:endParaRPr lang="en-CA"/>
          </a:p>
        </p:txBody>
      </p:sp>
      <p:sp>
        <p:nvSpPr>
          <p:cNvPr id="2" name="Slide Number Placeholder 1">
            <a:extLst>
              <a:ext uri="{FF2B5EF4-FFF2-40B4-BE49-F238E27FC236}">
                <a16:creationId xmlns:a16="http://schemas.microsoft.com/office/drawing/2014/main" id="{4C3BF4B1-3042-D64A-8CFA-067DBFC0BC4B}"/>
              </a:ext>
            </a:extLst>
          </p:cNvPr>
          <p:cNvSpPr>
            <a:spLocks noGrp="1"/>
          </p:cNvSpPr>
          <p:nvPr>
            <p:ph type="sldNum" sz="quarter" idx="12"/>
          </p:nvPr>
        </p:nvSpPr>
        <p:spPr/>
        <p:txBody>
          <a:bodyPr/>
          <a:lstStyle/>
          <a:p>
            <a:fld id="{5C80F023-E63B-4AB5-8D35-7189DEB9BB65}" type="slidenum">
              <a:rPr lang="en-CA" smtClean="0"/>
              <a:pPr/>
              <a:t>7</a:t>
            </a:fld>
            <a:endParaRPr lang="en-CA"/>
          </a:p>
        </p:txBody>
      </p:sp>
      <p:sp>
        <p:nvSpPr>
          <p:cNvPr id="4" name="Rectangle 3">
            <a:extLst>
              <a:ext uri="{FF2B5EF4-FFF2-40B4-BE49-F238E27FC236}">
                <a16:creationId xmlns:a16="http://schemas.microsoft.com/office/drawing/2014/main" id="{1E1EAE5A-0CE2-A84E-93A9-1CD317C5886C}"/>
              </a:ext>
            </a:extLst>
          </p:cNvPr>
          <p:cNvSpPr/>
          <p:nvPr/>
        </p:nvSpPr>
        <p:spPr>
          <a:xfrm>
            <a:off x="432000" y="741144"/>
            <a:ext cx="2463600" cy="2331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5" name="Rectangle 4">
            <a:extLst>
              <a:ext uri="{FF2B5EF4-FFF2-40B4-BE49-F238E27FC236}">
                <a16:creationId xmlns:a16="http://schemas.microsoft.com/office/drawing/2014/main" id="{71E13B1B-3283-8D42-B356-B4D5C836E75E}"/>
              </a:ext>
            </a:extLst>
          </p:cNvPr>
          <p:cNvSpPr/>
          <p:nvPr/>
        </p:nvSpPr>
        <p:spPr>
          <a:xfrm>
            <a:off x="6759018" y="715863"/>
            <a:ext cx="5000981" cy="2585323"/>
          </a:xfrm>
          <a:prstGeom prst="rect">
            <a:avLst/>
          </a:prstGeom>
        </p:spPr>
        <p:txBody>
          <a:bodyPr wrap="square">
            <a:spAutoFit/>
          </a:bodyPr>
          <a:lstStyle/>
          <a:p>
            <a:r>
              <a:rPr lang="en-US" sz="1800" dirty="0"/>
              <a:t>Online survey of 650 small business owners (SBOs) in Canada and the U.S. in December 2019. </a:t>
            </a:r>
          </a:p>
          <a:p>
            <a:endParaRPr lang="en-US" sz="1800" dirty="0"/>
          </a:p>
          <a:p>
            <a:r>
              <a:rPr lang="en-US" sz="1800" dirty="0"/>
              <a:t>Participants were sourced through </a:t>
            </a:r>
            <a:r>
              <a:rPr lang="en-US" sz="1800" dirty="0" err="1"/>
              <a:t>Delvinia’s</a:t>
            </a:r>
            <a:r>
              <a:rPr lang="en-US" sz="1800" dirty="0"/>
              <a:t> </a:t>
            </a:r>
            <a:r>
              <a:rPr lang="en-US" sz="1800" dirty="0" err="1"/>
              <a:t>AskingCanadians</a:t>
            </a:r>
            <a:r>
              <a:rPr lang="en-US" sz="1800" dirty="0"/>
              <a:t> and </a:t>
            </a:r>
            <a:r>
              <a:rPr lang="en-US" sz="1800" dirty="0" err="1"/>
              <a:t>AskingAmericans</a:t>
            </a:r>
            <a:r>
              <a:rPr lang="en-US" sz="1800" dirty="0"/>
              <a:t> panels. </a:t>
            </a:r>
          </a:p>
          <a:p>
            <a:endParaRPr lang="en-US" sz="1800" dirty="0"/>
          </a:p>
          <a:p>
            <a:r>
              <a:rPr lang="en-US" sz="1800" dirty="0"/>
              <a:t>Mix of business sizes, sectors and location. </a:t>
            </a:r>
            <a:endParaRPr lang="en-CA" sz="1800" dirty="0"/>
          </a:p>
        </p:txBody>
      </p:sp>
      <p:sp>
        <p:nvSpPr>
          <p:cNvPr id="16" name="Rectangle 15">
            <a:extLst>
              <a:ext uri="{FF2B5EF4-FFF2-40B4-BE49-F238E27FC236}">
                <a16:creationId xmlns:a16="http://schemas.microsoft.com/office/drawing/2014/main" id="{D828CBF7-C0D0-1246-8B6E-29067094D0D6}"/>
              </a:ext>
            </a:extLst>
          </p:cNvPr>
          <p:cNvSpPr/>
          <p:nvPr/>
        </p:nvSpPr>
        <p:spPr>
          <a:xfrm>
            <a:off x="1979629" y="3164286"/>
            <a:ext cx="4628561" cy="28028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lang="en-CA" sz="1800">
              <a:latin typeface="Arial" charset="0"/>
              <a:ea typeface="Arial" charset="0"/>
              <a:cs typeface="Arial" charset="0"/>
            </a:endParaRPr>
          </a:p>
        </p:txBody>
      </p:sp>
      <p:sp>
        <p:nvSpPr>
          <p:cNvPr id="7" name="Rectangle 6">
            <a:extLst>
              <a:ext uri="{FF2B5EF4-FFF2-40B4-BE49-F238E27FC236}">
                <a16:creationId xmlns:a16="http://schemas.microsoft.com/office/drawing/2014/main" id="{97B15A36-E532-9943-A774-BF365BE5DBF0}"/>
              </a:ext>
            </a:extLst>
          </p:cNvPr>
          <p:cNvSpPr/>
          <p:nvPr/>
        </p:nvSpPr>
        <p:spPr>
          <a:xfrm>
            <a:off x="505175" y="890833"/>
            <a:ext cx="2151551" cy="307777"/>
          </a:xfrm>
          <a:prstGeom prst="rect">
            <a:avLst/>
          </a:prstGeom>
        </p:spPr>
        <p:txBody>
          <a:bodyPr wrap="none">
            <a:spAutoFit/>
          </a:bodyPr>
          <a:lstStyle/>
          <a:p>
            <a:pPr algn="ctr">
              <a:defRPr sz="1862" b="0" i="0" u="none" strike="noStrike" kern="1200" spc="0" baseline="0">
                <a:solidFill>
                  <a:srgbClr val="FFFFFF"/>
                </a:solidFill>
                <a:latin typeface="+mn-lt"/>
                <a:ea typeface="+mn-ea"/>
                <a:cs typeface="+mn-cs"/>
              </a:defRPr>
            </a:pPr>
            <a:r>
              <a:rPr lang="en-US" sz="1400" b="1">
                <a:solidFill>
                  <a:sysClr val="windowText" lastClr="000000"/>
                </a:solidFill>
              </a:rPr>
              <a:t>Distribution by country</a:t>
            </a:r>
          </a:p>
        </p:txBody>
      </p:sp>
      <p:sp>
        <p:nvSpPr>
          <p:cNvPr id="22" name="Rectangle 21">
            <a:extLst>
              <a:ext uri="{FF2B5EF4-FFF2-40B4-BE49-F238E27FC236}">
                <a16:creationId xmlns:a16="http://schemas.microsoft.com/office/drawing/2014/main" id="{BDB5F2C7-83F7-9649-995A-189E5EFE68BF}"/>
              </a:ext>
            </a:extLst>
          </p:cNvPr>
          <p:cNvSpPr/>
          <p:nvPr/>
        </p:nvSpPr>
        <p:spPr>
          <a:xfrm>
            <a:off x="2110929" y="3277387"/>
            <a:ext cx="2055371" cy="307777"/>
          </a:xfrm>
          <a:prstGeom prst="rect">
            <a:avLst/>
          </a:prstGeom>
        </p:spPr>
        <p:txBody>
          <a:bodyPr wrap="none">
            <a:spAutoFit/>
          </a:bodyPr>
          <a:lstStyle/>
          <a:p>
            <a:pPr algn="ctr">
              <a:defRPr sz="1862" b="0" i="0" u="none" strike="noStrike" kern="1200" spc="0" baseline="0">
                <a:solidFill>
                  <a:srgbClr val="FFFFFF"/>
                </a:solidFill>
                <a:latin typeface="+mn-lt"/>
                <a:ea typeface="+mn-ea"/>
                <a:cs typeface="+mn-cs"/>
              </a:defRPr>
            </a:pPr>
            <a:r>
              <a:rPr lang="en-US" sz="1400" b="1">
                <a:solidFill>
                  <a:sysClr val="windowText" lastClr="000000"/>
                </a:solidFill>
              </a:rPr>
              <a:t>Number of employees</a:t>
            </a:r>
          </a:p>
        </p:txBody>
      </p:sp>
      <p:grpSp>
        <p:nvGrpSpPr>
          <p:cNvPr id="8" name="Group 7">
            <a:extLst>
              <a:ext uri="{FF2B5EF4-FFF2-40B4-BE49-F238E27FC236}">
                <a16:creationId xmlns:a16="http://schemas.microsoft.com/office/drawing/2014/main" id="{082561F3-9358-1947-990E-6FD10A04CC89}"/>
              </a:ext>
            </a:extLst>
          </p:cNvPr>
          <p:cNvGrpSpPr/>
          <p:nvPr/>
        </p:nvGrpSpPr>
        <p:grpSpPr>
          <a:xfrm>
            <a:off x="2166048" y="4917987"/>
            <a:ext cx="1180467" cy="995060"/>
            <a:chOff x="2835352" y="4571997"/>
            <a:chExt cx="1264506" cy="995060"/>
          </a:xfrm>
        </p:grpSpPr>
        <p:grpSp>
          <p:nvGrpSpPr>
            <p:cNvPr id="24" name="Group 23">
              <a:extLst>
                <a:ext uri="{FF2B5EF4-FFF2-40B4-BE49-F238E27FC236}">
                  <a16:creationId xmlns:a16="http://schemas.microsoft.com/office/drawing/2014/main" id="{EA95C048-DE8B-F14C-8AA8-D538E781BBDA}"/>
                </a:ext>
              </a:extLst>
            </p:cNvPr>
            <p:cNvGrpSpPr/>
            <p:nvPr/>
          </p:nvGrpSpPr>
          <p:grpSpPr>
            <a:xfrm>
              <a:off x="2835352" y="4571997"/>
              <a:ext cx="1264506" cy="995060"/>
              <a:chOff x="705698" y="4744087"/>
              <a:chExt cx="1264506" cy="995060"/>
            </a:xfrm>
          </p:grpSpPr>
          <p:sp>
            <p:nvSpPr>
              <p:cNvPr id="26" name="Round Same Side Corner Rectangle 25">
                <a:extLst>
                  <a:ext uri="{FF2B5EF4-FFF2-40B4-BE49-F238E27FC236}">
                    <a16:creationId xmlns:a16="http://schemas.microsoft.com/office/drawing/2014/main" id="{2C3B02AB-B4F9-5045-9954-4511472273C4}"/>
                  </a:ext>
                </a:extLst>
              </p:cNvPr>
              <p:cNvSpPr/>
              <p:nvPr/>
            </p:nvSpPr>
            <p:spPr>
              <a:xfrm>
                <a:off x="762259" y="4744087"/>
                <a:ext cx="511164" cy="366281"/>
              </a:xfrm>
              <a:prstGeom prst="round2SameRect">
                <a:avLst>
                  <a:gd name="adj1" fmla="val 13559"/>
                  <a:gd name="adj2" fmla="val 0"/>
                </a:avLst>
              </a:prstGeom>
              <a:solidFill>
                <a:srgbClr val="C0000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lang="en-CA" sz="1200">
                    <a:latin typeface="Arial" charset="0"/>
                    <a:ea typeface="Arial" charset="0"/>
                    <a:cs typeface="Arial" charset="0"/>
                  </a:rPr>
                  <a:t>13%</a:t>
                </a:r>
              </a:p>
            </p:txBody>
          </p:sp>
          <p:sp>
            <p:nvSpPr>
              <p:cNvPr id="27" name="TextBox 26">
                <a:extLst>
                  <a:ext uri="{FF2B5EF4-FFF2-40B4-BE49-F238E27FC236}">
                    <a16:creationId xmlns:a16="http://schemas.microsoft.com/office/drawing/2014/main" id="{A2855618-6A3B-C94D-AEF6-253E2A44C202}"/>
                  </a:ext>
                </a:extLst>
              </p:cNvPr>
              <p:cNvSpPr txBox="1"/>
              <p:nvPr/>
            </p:nvSpPr>
            <p:spPr>
              <a:xfrm>
                <a:off x="705698" y="5308260"/>
                <a:ext cx="1264506" cy="430887"/>
              </a:xfrm>
              <a:prstGeom prst="rect">
                <a:avLst/>
              </a:prstGeom>
              <a:noFill/>
              <a:ln>
                <a:solidFill>
                  <a:schemeClr val="bg1">
                    <a:lumMod val="95000"/>
                  </a:schemeClr>
                </a:solidFill>
              </a:ln>
            </p:spPr>
            <p:txBody>
              <a:bodyPr wrap="square" tIns="36000" rtlCol="0">
                <a:spAutoFit/>
              </a:bodyPr>
              <a:lstStyle/>
              <a:p>
                <a:pPr algn="ctr"/>
                <a:r>
                  <a:rPr lang="en-CA" sz="1100"/>
                  <a:t>Sole proprietor </a:t>
                </a:r>
              </a:p>
              <a:p>
                <a:pPr algn="ctr"/>
                <a:r>
                  <a:rPr lang="en-CA" sz="1100"/>
                  <a:t>/ Trader</a:t>
                </a:r>
              </a:p>
            </p:txBody>
          </p:sp>
        </p:grpSp>
        <p:sp>
          <p:nvSpPr>
            <p:cNvPr id="28" name="Round Same Side Corner Rectangle 27">
              <a:extLst>
                <a:ext uri="{FF2B5EF4-FFF2-40B4-BE49-F238E27FC236}">
                  <a16:creationId xmlns:a16="http://schemas.microsoft.com/office/drawing/2014/main" id="{95BA7443-DB73-8C42-9513-E53AC300A10F}"/>
                </a:ext>
              </a:extLst>
            </p:cNvPr>
            <p:cNvSpPr/>
            <p:nvPr/>
          </p:nvSpPr>
          <p:spPr>
            <a:xfrm>
              <a:off x="3369987" y="4571999"/>
              <a:ext cx="511164" cy="366279"/>
            </a:xfrm>
            <a:prstGeom prst="round2SameRect">
              <a:avLst>
                <a:gd name="adj1" fmla="val 13559"/>
                <a:gd name="adj2" fmla="val 0"/>
              </a:avLst>
            </a:prstGeom>
            <a:solidFill>
              <a:srgbClr val="0B376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lang="en-CA" sz="1200">
                  <a:latin typeface="Arial" charset="0"/>
                  <a:ea typeface="Arial" charset="0"/>
                  <a:cs typeface="Arial" charset="0"/>
                </a:rPr>
                <a:t>13%</a:t>
              </a:r>
            </a:p>
          </p:txBody>
        </p:sp>
      </p:grpSp>
      <p:grpSp>
        <p:nvGrpSpPr>
          <p:cNvPr id="32" name="Group 31">
            <a:extLst>
              <a:ext uri="{FF2B5EF4-FFF2-40B4-BE49-F238E27FC236}">
                <a16:creationId xmlns:a16="http://schemas.microsoft.com/office/drawing/2014/main" id="{626082E9-DE35-474D-A314-C21824594F3B}"/>
              </a:ext>
            </a:extLst>
          </p:cNvPr>
          <p:cNvGrpSpPr/>
          <p:nvPr/>
        </p:nvGrpSpPr>
        <p:grpSpPr>
          <a:xfrm>
            <a:off x="3227184" y="4076380"/>
            <a:ext cx="1180467" cy="1836667"/>
            <a:chOff x="2835352" y="3730390"/>
            <a:chExt cx="1264506" cy="1836667"/>
          </a:xfrm>
        </p:grpSpPr>
        <p:grpSp>
          <p:nvGrpSpPr>
            <p:cNvPr id="33" name="Group 32">
              <a:extLst>
                <a:ext uri="{FF2B5EF4-FFF2-40B4-BE49-F238E27FC236}">
                  <a16:creationId xmlns:a16="http://schemas.microsoft.com/office/drawing/2014/main" id="{88AE7965-B63C-A74D-B643-CEC643FA85FD}"/>
                </a:ext>
              </a:extLst>
            </p:cNvPr>
            <p:cNvGrpSpPr/>
            <p:nvPr/>
          </p:nvGrpSpPr>
          <p:grpSpPr>
            <a:xfrm>
              <a:off x="2835352" y="3730390"/>
              <a:ext cx="1264506" cy="1836667"/>
              <a:chOff x="705698" y="3902480"/>
              <a:chExt cx="1264506" cy="1836667"/>
            </a:xfrm>
          </p:grpSpPr>
          <p:sp>
            <p:nvSpPr>
              <p:cNvPr id="35" name="Round Same Side Corner Rectangle 34">
                <a:extLst>
                  <a:ext uri="{FF2B5EF4-FFF2-40B4-BE49-F238E27FC236}">
                    <a16:creationId xmlns:a16="http://schemas.microsoft.com/office/drawing/2014/main" id="{3A9071DD-CFAD-C54E-BFFF-F0118AE4605F}"/>
                  </a:ext>
                </a:extLst>
              </p:cNvPr>
              <p:cNvSpPr/>
              <p:nvPr/>
            </p:nvSpPr>
            <p:spPr>
              <a:xfrm>
                <a:off x="762259" y="3902480"/>
                <a:ext cx="511164" cy="1207889"/>
              </a:xfrm>
              <a:prstGeom prst="round2SameRect">
                <a:avLst>
                  <a:gd name="adj1" fmla="val 13559"/>
                  <a:gd name="adj2" fmla="val 0"/>
                </a:avLst>
              </a:prstGeom>
              <a:solidFill>
                <a:srgbClr val="C0000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200">
                    <a:latin typeface="Arial" charset="0"/>
                    <a:ea typeface="Arial" charset="0"/>
                    <a:cs typeface="Arial" charset="0"/>
                  </a:rPr>
                  <a:t>71%</a:t>
                </a:r>
              </a:p>
            </p:txBody>
          </p:sp>
          <p:sp>
            <p:nvSpPr>
              <p:cNvPr id="36" name="TextBox 35">
                <a:extLst>
                  <a:ext uri="{FF2B5EF4-FFF2-40B4-BE49-F238E27FC236}">
                    <a16:creationId xmlns:a16="http://schemas.microsoft.com/office/drawing/2014/main" id="{241B0F07-EE4F-6943-989E-714058F70A98}"/>
                  </a:ext>
                </a:extLst>
              </p:cNvPr>
              <p:cNvSpPr txBox="1"/>
              <p:nvPr/>
            </p:nvSpPr>
            <p:spPr>
              <a:xfrm>
                <a:off x="705698" y="5308260"/>
                <a:ext cx="1264506" cy="430887"/>
              </a:xfrm>
              <a:prstGeom prst="rect">
                <a:avLst/>
              </a:prstGeom>
              <a:noFill/>
              <a:ln>
                <a:solidFill>
                  <a:schemeClr val="bg1">
                    <a:lumMod val="95000"/>
                  </a:schemeClr>
                </a:solidFill>
              </a:ln>
            </p:spPr>
            <p:txBody>
              <a:bodyPr wrap="square" rtlCol="0">
                <a:spAutoFit/>
              </a:bodyPr>
              <a:lstStyle/>
              <a:p>
                <a:pPr algn="ctr"/>
                <a:r>
                  <a:rPr lang="en-CA" sz="1100"/>
                  <a:t>2- 9 </a:t>
                </a:r>
              </a:p>
              <a:p>
                <a:pPr algn="ctr"/>
                <a:r>
                  <a:rPr lang="en-CA" sz="1100"/>
                  <a:t>employees</a:t>
                </a:r>
              </a:p>
            </p:txBody>
          </p:sp>
        </p:grpSp>
        <p:sp>
          <p:nvSpPr>
            <p:cNvPr id="34" name="Round Same Side Corner Rectangle 33">
              <a:extLst>
                <a:ext uri="{FF2B5EF4-FFF2-40B4-BE49-F238E27FC236}">
                  <a16:creationId xmlns:a16="http://schemas.microsoft.com/office/drawing/2014/main" id="{87ACA910-1EB5-9B40-BD82-20317B66D830}"/>
                </a:ext>
              </a:extLst>
            </p:cNvPr>
            <p:cNvSpPr/>
            <p:nvPr/>
          </p:nvSpPr>
          <p:spPr>
            <a:xfrm>
              <a:off x="3369987" y="3930977"/>
              <a:ext cx="511164" cy="1007302"/>
            </a:xfrm>
            <a:prstGeom prst="round2SameRect">
              <a:avLst>
                <a:gd name="adj1" fmla="val 13559"/>
                <a:gd name="adj2" fmla="val 0"/>
              </a:avLst>
            </a:prstGeom>
            <a:solidFill>
              <a:srgbClr val="0B376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200">
                  <a:latin typeface="Arial" charset="0"/>
                  <a:ea typeface="Arial" charset="0"/>
                  <a:cs typeface="Arial" charset="0"/>
                </a:rPr>
                <a:t>61%</a:t>
              </a:r>
            </a:p>
          </p:txBody>
        </p:sp>
      </p:grpSp>
      <p:grpSp>
        <p:nvGrpSpPr>
          <p:cNvPr id="37" name="Group 36">
            <a:extLst>
              <a:ext uri="{FF2B5EF4-FFF2-40B4-BE49-F238E27FC236}">
                <a16:creationId xmlns:a16="http://schemas.microsoft.com/office/drawing/2014/main" id="{BC3BDB2F-D21C-8140-8C71-0E9415D439E9}"/>
              </a:ext>
            </a:extLst>
          </p:cNvPr>
          <p:cNvGrpSpPr/>
          <p:nvPr/>
        </p:nvGrpSpPr>
        <p:grpSpPr>
          <a:xfrm>
            <a:off x="4278893" y="4840653"/>
            <a:ext cx="1180467" cy="1072394"/>
            <a:chOff x="2835352" y="4494663"/>
            <a:chExt cx="1264506" cy="1072394"/>
          </a:xfrm>
        </p:grpSpPr>
        <p:grpSp>
          <p:nvGrpSpPr>
            <p:cNvPr id="38" name="Group 37">
              <a:extLst>
                <a:ext uri="{FF2B5EF4-FFF2-40B4-BE49-F238E27FC236}">
                  <a16:creationId xmlns:a16="http://schemas.microsoft.com/office/drawing/2014/main" id="{5A616E87-F6D6-0541-8946-EAF5D494C585}"/>
                </a:ext>
              </a:extLst>
            </p:cNvPr>
            <p:cNvGrpSpPr/>
            <p:nvPr/>
          </p:nvGrpSpPr>
          <p:grpSpPr>
            <a:xfrm>
              <a:off x="2835352" y="4631139"/>
              <a:ext cx="1264506" cy="935918"/>
              <a:chOff x="705698" y="4803229"/>
              <a:chExt cx="1264506" cy="935918"/>
            </a:xfrm>
          </p:grpSpPr>
          <p:sp>
            <p:nvSpPr>
              <p:cNvPr id="40" name="Round Same Side Corner Rectangle 39">
                <a:extLst>
                  <a:ext uri="{FF2B5EF4-FFF2-40B4-BE49-F238E27FC236}">
                    <a16:creationId xmlns:a16="http://schemas.microsoft.com/office/drawing/2014/main" id="{E7D24A7F-45FE-A74C-973F-40305842DC6A}"/>
                  </a:ext>
                </a:extLst>
              </p:cNvPr>
              <p:cNvSpPr/>
              <p:nvPr/>
            </p:nvSpPr>
            <p:spPr>
              <a:xfrm>
                <a:off x="762259" y="4803229"/>
                <a:ext cx="511164" cy="307140"/>
              </a:xfrm>
              <a:prstGeom prst="round2SameRect">
                <a:avLst>
                  <a:gd name="adj1" fmla="val 13559"/>
                  <a:gd name="adj2" fmla="val 0"/>
                </a:avLst>
              </a:prstGeom>
              <a:solidFill>
                <a:srgbClr val="C0000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lang="en-CA" sz="1200">
                    <a:latin typeface="Arial" charset="0"/>
                    <a:ea typeface="Arial" charset="0"/>
                    <a:cs typeface="Arial" charset="0"/>
                  </a:rPr>
                  <a:t>11%</a:t>
                </a:r>
              </a:p>
            </p:txBody>
          </p:sp>
          <p:sp>
            <p:nvSpPr>
              <p:cNvPr id="41" name="TextBox 40">
                <a:extLst>
                  <a:ext uri="{FF2B5EF4-FFF2-40B4-BE49-F238E27FC236}">
                    <a16:creationId xmlns:a16="http://schemas.microsoft.com/office/drawing/2014/main" id="{AC491D7D-6080-8043-850A-60AC45EED87F}"/>
                  </a:ext>
                </a:extLst>
              </p:cNvPr>
              <p:cNvSpPr txBox="1"/>
              <p:nvPr/>
            </p:nvSpPr>
            <p:spPr>
              <a:xfrm>
                <a:off x="705698" y="5308260"/>
                <a:ext cx="1264506" cy="430887"/>
              </a:xfrm>
              <a:prstGeom prst="rect">
                <a:avLst/>
              </a:prstGeom>
              <a:noFill/>
              <a:ln>
                <a:solidFill>
                  <a:schemeClr val="bg1">
                    <a:lumMod val="95000"/>
                  </a:schemeClr>
                </a:solidFill>
              </a:ln>
            </p:spPr>
            <p:txBody>
              <a:bodyPr wrap="square" rtlCol="0">
                <a:spAutoFit/>
              </a:bodyPr>
              <a:lstStyle/>
              <a:p>
                <a:pPr algn="ctr"/>
                <a:r>
                  <a:rPr lang="en-CA" sz="1100"/>
                  <a:t>10 – 24 employees</a:t>
                </a:r>
              </a:p>
            </p:txBody>
          </p:sp>
        </p:grpSp>
        <p:sp>
          <p:nvSpPr>
            <p:cNvPr id="39" name="Round Same Side Corner Rectangle 38">
              <a:extLst>
                <a:ext uri="{FF2B5EF4-FFF2-40B4-BE49-F238E27FC236}">
                  <a16:creationId xmlns:a16="http://schemas.microsoft.com/office/drawing/2014/main" id="{227EAC7C-0B7F-D74E-8965-1FF0E055E7F7}"/>
                </a:ext>
              </a:extLst>
            </p:cNvPr>
            <p:cNvSpPr/>
            <p:nvPr/>
          </p:nvSpPr>
          <p:spPr>
            <a:xfrm>
              <a:off x="3369987" y="4494663"/>
              <a:ext cx="511164" cy="443616"/>
            </a:xfrm>
            <a:prstGeom prst="round2SameRect">
              <a:avLst>
                <a:gd name="adj1" fmla="val 13559"/>
                <a:gd name="adj2" fmla="val 0"/>
              </a:avLst>
            </a:prstGeom>
            <a:solidFill>
              <a:srgbClr val="0B376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en-CA" sz="1200">
                  <a:latin typeface="Arial" charset="0"/>
                  <a:ea typeface="Arial" charset="0"/>
                  <a:cs typeface="Arial" charset="0"/>
                </a:rPr>
                <a:t>16%</a:t>
              </a:r>
            </a:p>
          </p:txBody>
        </p:sp>
      </p:grpSp>
      <p:grpSp>
        <p:nvGrpSpPr>
          <p:cNvPr id="42" name="Group 41">
            <a:extLst>
              <a:ext uri="{FF2B5EF4-FFF2-40B4-BE49-F238E27FC236}">
                <a16:creationId xmlns:a16="http://schemas.microsoft.com/office/drawing/2014/main" id="{81E205AD-D776-CB4E-AA94-A7D3F467BB5E}"/>
              </a:ext>
            </a:extLst>
          </p:cNvPr>
          <p:cNvGrpSpPr/>
          <p:nvPr/>
        </p:nvGrpSpPr>
        <p:grpSpPr>
          <a:xfrm>
            <a:off x="5330602" y="4977129"/>
            <a:ext cx="1180467" cy="935918"/>
            <a:chOff x="2835352" y="4631139"/>
            <a:chExt cx="1264506" cy="935918"/>
          </a:xfrm>
        </p:grpSpPr>
        <p:grpSp>
          <p:nvGrpSpPr>
            <p:cNvPr id="43" name="Group 42">
              <a:extLst>
                <a:ext uri="{FF2B5EF4-FFF2-40B4-BE49-F238E27FC236}">
                  <a16:creationId xmlns:a16="http://schemas.microsoft.com/office/drawing/2014/main" id="{B06EC47B-9D43-FB45-A9BB-AA21DEA662A6}"/>
                </a:ext>
              </a:extLst>
            </p:cNvPr>
            <p:cNvGrpSpPr/>
            <p:nvPr/>
          </p:nvGrpSpPr>
          <p:grpSpPr>
            <a:xfrm>
              <a:off x="2835352" y="4736060"/>
              <a:ext cx="1264506" cy="830997"/>
              <a:chOff x="705698" y="4908150"/>
              <a:chExt cx="1264506" cy="830997"/>
            </a:xfrm>
          </p:grpSpPr>
          <p:sp>
            <p:nvSpPr>
              <p:cNvPr id="48" name="Round Same Side Corner Rectangle 47">
                <a:extLst>
                  <a:ext uri="{FF2B5EF4-FFF2-40B4-BE49-F238E27FC236}">
                    <a16:creationId xmlns:a16="http://schemas.microsoft.com/office/drawing/2014/main" id="{3F52D59D-A0E5-4543-94C6-34B78ADB60F2}"/>
                  </a:ext>
                </a:extLst>
              </p:cNvPr>
              <p:cNvSpPr/>
              <p:nvPr/>
            </p:nvSpPr>
            <p:spPr>
              <a:xfrm>
                <a:off x="762259" y="4908150"/>
                <a:ext cx="511164" cy="202218"/>
              </a:xfrm>
              <a:prstGeom prst="round2SameRect">
                <a:avLst>
                  <a:gd name="adj1" fmla="val 27057"/>
                  <a:gd name="adj2" fmla="val 0"/>
                </a:avLst>
              </a:prstGeom>
              <a:solidFill>
                <a:srgbClr val="C0000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CA" sz="1200">
                    <a:latin typeface="Arial" charset="0"/>
                    <a:ea typeface="Arial" charset="0"/>
                    <a:cs typeface="Arial" charset="0"/>
                  </a:rPr>
                  <a:t>5%</a:t>
                </a:r>
              </a:p>
            </p:txBody>
          </p:sp>
          <p:sp>
            <p:nvSpPr>
              <p:cNvPr id="49" name="TextBox 48">
                <a:extLst>
                  <a:ext uri="{FF2B5EF4-FFF2-40B4-BE49-F238E27FC236}">
                    <a16:creationId xmlns:a16="http://schemas.microsoft.com/office/drawing/2014/main" id="{DA5D26AB-AA34-5B45-9310-C7B0B8018021}"/>
                  </a:ext>
                </a:extLst>
              </p:cNvPr>
              <p:cNvSpPr txBox="1"/>
              <p:nvPr/>
            </p:nvSpPr>
            <p:spPr>
              <a:xfrm>
                <a:off x="705698" y="5308260"/>
                <a:ext cx="1264506" cy="430887"/>
              </a:xfrm>
              <a:prstGeom prst="rect">
                <a:avLst/>
              </a:prstGeom>
              <a:noFill/>
              <a:ln>
                <a:solidFill>
                  <a:schemeClr val="bg1">
                    <a:lumMod val="95000"/>
                  </a:schemeClr>
                </a:solidFill>
              </a:ln>
            </p:spPr>
            <p:txBody>
              <a:bodyPr wrap="square" rtlCol="0">
                <a:spAutoFit/>
              </a:bodyPr>
              <a:lstStyle/>
              <a:p>
                <a:pPr algn="ctr"/>
                <a:r>
                  <a:rPr lang="en-CA" sz="1100"/>
                  <a:t>25 – 49 </a:t>
                </a:r>
              </a:p>
              <a:p>
                <a:pPr algn="ctr"/>
                <a:r>
                  <a:rPr lang="en-CA" sz="1100"/>
                  <a:t>employees</a:t>
                </a:r>
              </a:p>
            </p:txBody>
          </p:sp>
        </p:grpSp>
        <p:sp>
          <p:nvSpPr>
            <p:cNvPr id="44" name="Round Same Side Corner Rectangle 43">
              <a:extLst>
                <a:ext uri="{FF2B5EF4-FFF2-40B4-BE49-F238E27FC236}">
                  <a16:creationId xmlns:a16="http://schemas.microsoft.com/office/drawing/2014/main" id="{903BB881-FA52-8249-BAF1-F0A1718967DB}"/>
                </a:ext>
              </a:extLst>
            </p:cNvPr>
            <p:cNvSpPr/>
            <p:nvPr/>
          </p:nvSpPr>
          <p:spPr>
            <a:xfrm>
              <a:off x="3369987" y="4631139"/>
              <a:ext cx="511164" cy="307139"/>
            </a:xfrm>
            <a:prstGeom prst="round2SameRect">
              <a:avLst>
                <a:gd name="adj1" fmla="val 13559"/>
                <a:gd name="adj2" fmla="val 0"/>
              </a:avLst>
            </a:prstGeom>
            <a:solidFill>
              <a:srgbClr val="0B376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lang="en-CA" sz="1200">
                  <a:latin typeface="Arial" charset="0"/>
                  <a:ea typeface="Arial" charset="0"/>
                  <a:cs typeface="Arial" charset="0"/>
                </a:rPr>
                <a:t>11%</a:t>
              </a:r>
            </a:p>
          </p:txBody>
        </p:sp>
      </p:grpSp>
      <p:cxnSp>
        <p:nvCxnSpPr>
          <p:cNvPr id="12" name="Straight Connector 11">
            <a:extLst>
              <a:ext uri="{FF2B5EF4-FFF2-40B4-BE49-F238E27FC236}">
                <a16:creationId xmlns:a16="http://schemas.microsoft.com/office/drawing/2014/main" id="{9EC7A9A5-B4DD-F24F-9075-3103FA04AD80}"/>
              </a:ext>
            </a:extLst>
          </p:cNvPr>
          <p:cNvCxnSpPr/>
          <p:nvPr/>
        </p:nvCxnSpPr>
        <p:spPr>
          <a:xfrm>
            <a:off x="2110929" y="5284269"/>
            <a:ext cx="4280444" cy="0"/>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50" name="Chart 49">
            <a:extLst>
              <a:ext uri="{FF2B5EF4-FFF2-40B4-BE49-F238E27FC236}">
                <a16:creationId xmlns:a16="http://schemas.microsoft.com/office/drawing/2014/main" id="{47E07074-A330-FD47-BCA5-9D92CACB7D09}"/>
              </a:ext>
            </a:extLst>
          </p:cNvPr>
          <p:cNvGraphicFramePr/>
          <p:nvPr/>
        </p:nvGraphicFramePr>
        <p:xfrm>
          <a:off x="25080" y="340086"/>
          <a:ext cx="3321435" cy="3290052"/>
        </p:xfrm>
        <a:graphic>
          <a:graphicData uri="http://schemas.openxmlformats.org/drawingml/2006/chart">
            <c:chart xmlns:c="http://schemas.openxmlformats.org/drawingml/2006/chart" xmlns:r="http://schemas.openxmlformats.org/officeDocument/2006/relationships" r:id="rId6"/>
          </a:graphicData>
        </a:graphic>
      </p:graphicFrame>
      <p:grpSp>
        <p:nvGrpSpPr>
          <p:cNvPr id="57" name="Group 56">
            <a:extLst>
              <a:ext uri="{FF2B5EF4-FFF2-40B4-BE49-F238E27FC236}">
                <a16:creationId xmlns:a16="http://schemas.microsoft.com/office/drawing/2014/main" id="{B6A7B041-2985-FA4C-850C-0142D809C644}"/>
              </a:ext>
            </a:extLst>
          </p:cNvPr>
          <p:cNvGrpSpPr/>
          <p:nvPr/>
        </p:nvGrpSpPr>
        <p:grpSpPr>
          <a:xfrm>
            <a:off x="5225462" y="3325300"/>
            <a:ext cx="998178" cy="215444"/>
            <a:chOff x="3575459" y="6302276"/>
            <a:chExt cx="998178" cy="215444"/>
          </a:xfrm>
        </p:grpSpPr>
        <p:sp>
          <p:nvSpPr>
            <p:cNvPr id="58" name="Rectangle 57">
              <a:extLst>
                <a:ext uri="{FF2B5EF4-FFF2-40B4-BE49-F238E27FC236}">
                  <a16:creationId xmlns:a16="http://schemas.microsoft.com/office/drawing/2014/main" id="{6C450BFD-0223-AA47-AF77-F4B0EA404091}"/>
                </a:ext>
              </a:extLst>
            </p:cNvPr>
            <p:cNvSpPr/>
            <p:nvPr/>
          </p:nvSpPr>
          <p:spPr>
            <a:xfrm>
              <a:off x="3575459" y="6325203"/>
              <a:ext cx="173941" cy="1739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latin typeface="Arial" charset="0"/>
                <a:ea typeface="Arial" charset="0"/>
                <a:cs typeface="Arial" charset="0"/>
              </a:endParaRPr>
            </a:p>
          </p:txBody>
        </p:sp>
        <p:sp>
          <p:nvSpPr>
            <p:cNvPr id="59" name="TextBox 58">
              <a:extLst>
                <a:ext uri="{FF2B5EF4-FFF2-40B4-BE49-F238E27FC236}">
                  <a16:creationId xmlns:a16="http://schemas.microsoft.com/office/drawing/2014/main" id="{8DDADB97-0CE5-A640-B31D-728EBF2268FC}"/>
                </a:ext>
              </a:extLst>
            </p:cNvPr>
            <p:cNvSpPr txBox="1"/>
            <p:nvPr/>
          </p:nvSpPr>
          <p:spPr>
            <a:xfrm>
              <a:off x="3723671" y="6302276"/>
              <a:ext cx="849966" cy="215444"/>
            </a:xfrm>
            <a:prstGeom prst="rect">
              <a:avLst/>
            </a:prstGeom>
            <a:noFill/>
          </p:spPr>
          <p:txBody>
            <a:bodyPr wrap="square" rtlCol="0">
              <a:spAutoFit/>
            </a:bodyPr>
            <a:lstStyle/>
            <a:p>
              <a:r>
                <a:rPr lang="en-CA" sz="800"/>
                <a:t>CANADA</a:t>
              </a:r>
            </a:p>
          </p:txBody>
        </p:sp>
      </p:grpSp>
      <p:grpSp>
        <p:nvGrpSpPr>
          <p:cNvPr id="64" name="Group 63">
            <a:extLst>
              <a:ext uri="{FF2B5EF4-FFF2-40B4-BE49-F238E27FC236}">
                <a16:creationId xmlns:a16="http://schemas.microsoft.com/office/drawing/2014/main" id="{8D34B49E-9181-A445-8E59-255B31E30A81}"/>
              </a:ext>
            </a:extLst>
          </p:cNvPr>
          <p:cNvGrpSpPr/>
          <p:nvPr/>
        </p:nvGrpSpPr>
        <p:grpSpPr>
          <a:xfrm>
            <a:off x="5972833" y="3325300"/>
            <a:ext cx="538236" cy="215444"/>
            <a:chOff x="3575459" y="6302276"/>
            <a:chExt cx="538236" cy="215444"/>
          </a:xfrm>
        </p:grpSpPr>
        <p:sp>
          <p:nvSpPr>
            <p:cNvPr id="65" name="Rectangle 64">
              <a:extLst>
                <a:ext uri="{FF2B5EF4-FFF2-40B4-BE49-F238E27FC236}">
                  <a16:creationId xmlns:a16="http://schemas.microsoft.com/office/drawing/2014/main" id="{4A7F7FEB-26CC-BE42-B1CF-2FEAAE403E0C}"/>
                </a:ext>
              </a:extLst>
            </p:cNvPr>
            <p:cNvSpPr/>
            <p:nvPr/>
          </p:nvSpPr>
          <p:spPr>
            <a:xfrm>
              <a:off x="3575459" y="6325203"/>
              <a:ext cx="173941" cy="173941"/>
            </a:xfrm>
            <a:prstGeom prst="rect">
              <a:avLst/>
            </a:prstGeom>
            <a:solidFill>
              <a:srgbClr val="0B3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latin typeface="Arial" charset="0"/>
                <a:ea typeface="Arial" charset="0"/>
                <a:cs typeface="Arial" charset="0"/>
              </a:endParaRPr>
            </a:p>
          </p:txBody>
        </p:sp>
        <p:sp>
          <p:nvSpPr>
            <p:cNvPr id="66" name="TextBox 65">
              <a:extLst>
                <a:ext uri="{FF2B5EF4-FFF2-40B4-BE49-F238E27FC236}">
                  <a16:creationId xmlns:a16="http://schemas.microsoft.com/office/drawing/2014/main" id="{78284334-9969-3C4B-BF76-B09B64AFF0AF}"/>
                </a:ext>
              </a:extLst>
            </p:cNvPr>
            <p:cNvSpPr txBox="1"/>
            <p:nvPr/>
          </p:nvSpPr>
          <p:spPr>
            <a:xfrm>
              <a:off x="3723671" y="6302276"/>
              <a:ext cx="390024" cy="215444"/>
            </a:xfrm>
            <a:prstGeom prst="rect">
              <a:avLst/>
            </a:prstGeom>
            <a:noFill/>
          </p:spPr>
          <p:txBody>
            <a:bodyPr wrap="square" rtlCol="0">
              <a:spAutoFit/>
            </a:bodyPr>
            <a:lstStyle/>
            <a:p>
              <a:r>
                <a:rPr lang="en-CA" sz="800"/>
                <a:t>US</a:t>
              </a:r>
            </a:p>
          </p:txBody>
        </p:sp>
      </p:grpSp>
      <p:sp>
        <p:nvSpPr>
          <p:cNvPr id="73" name="TextBox 72">
            <a:extLst>
              <a:ext uri="{FF2B5EF4-FFF2-40B4-BE49-F238E27FC236}">
                <a16:creationId xmlns:a16="http://schemas.microsoft.com/office/drawing/2014/main" id="{7C33AA56-EEF5-474B-AEFA-1FE05A2EB75E}"/>
              </a:ext>
            </a:extLst>
          </p:cNvPr>
          <p:cNvSpPr txBox="1"/>
          <p:nvPr/>
        </p:nvSpPr>
        <p:spPr>
          <a:xfrm>
            <a:off x="1039012" y="1935417"/>
            <a:ext cx="915832" cy="215444"/>
          </a:xfrm>
          <a:prstGeom prst="rect">
            <a:avLst/>
          </a:prstGeom>
          <a:noFill/>
        </p:spPr>
        <p:txBody>
          <a:bodyPr wrap="square" rtlCol="0">
            <a:spAutoFit/>
          </a:bodyPr>
          <a:lstStyle/>
          <a:p>
            <a:r>
              <a:rPr lang="en-CA" sz="800">
                <a:solidFill>
                  <a:schemeClr val="bg1"/>
                </a:solidFill>
              </a:rPr>
              <a:t>CANADA</a:t>
            </a:r>
          </a:p>
        </p:txBody>
      </p:sp>
      <p:sp>
        <p:nvSpPr>
          <p:cNvPr id="74" name="TextBox 73">
            <a:extLst>
              <a:ext uri="{FF2B5EF4-FFF2-40B4-BE49-F238E27FC236}">
                <a16:creationId xmlns:a16="http://schemas.microsoft.com/office/drawing/2014/main" id="{D6F48695-1215-6548-BDAF-3E617376D25C}"/>
              </a:ext>
            </a:extLst>
          </p:cNvPr>
          <p:cNvSpPr txBox="1"/>
          <p:nvPr/>
        </p:nvSpPr>
        <p:spPr>
          <a:xfrm>
            <a:off x="1738643" y="2190345"/>
            <a:ext cx="406661" cy="215444"/>
          </a:xfrm>
          <a:prstGeom prst="rect">
            <a:avLst/>
          </a:prstGeom>
          <a:noFill/>
        </p:spPr>
        <p:txBody>
          <a:bodyPr wrap="square" rtlCol="0">
            <a:spAutoFit/>
          </a:bodyPr>
          <a:lstStyle/>
          <a:p>
            <a:r>
              <a:rPr lang="en-CA" sz="800">
                <a:solidFill>
                  <a:schemeClr val="bg1"/>
                </a:solidFill>
              </a:rPr>
              <a:t>US</a:t>
            </a:r>
          </a:p>
        </p:txBody>
      </p:sp>
    </p:spTree>
    <p:extLst>
      <p:ext uri="{BB962C8B-B14F-4D97-AF65-F5344CB8AC3E}">
        <p14:creationId xmlns:p14="http://schemas.microsoft.com/office/powerpoint/2010/main" val="1580348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FE60C30-FD98-4F81-ADA5-37E1EAD25AF0}"/>
              </a:ext>
            </a:extLst>
          </p:cNvPr>
          <p:cNvSpPr/>
          <p:nvPr/>
        </p:nvSpPr>
        <p:spPr>
          <a:xfrm>
            <a:off x="1" y="2505075"/>
            <a:ext cx="12192000" cy="36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2" name="Title 1">
            <a:extLst>
              <a:ext uri="{FF2B5EF4-FFF2-40B4-BE49-F238E27FC236}">
                <a16:creationId xmlns:a16="http://schemas.microsoft.com/office/drawing/2014/main" id="{29E545EB-5729-4F8A-87A6-45FE21266687}"/>
              </a:ext>
            </a:extLst>
          </p:cNvPr>
          <p:cNvSpPr>
            <a:spLocks noGrp="1"/>
          </p:cNvSpPr>
          <p:nvPr>
            <p:ph type="title"/>
          </p:nvPr>
        </p:nvSpPr>
        <p:spPr/>
        <p:txBody>
          <a:bodyPr vert="horz" lIns="91440" tIns="45720" rIns="91440" bIns="45720" rtlCol="0" anchor="ctr">
            <a:noAutofit/>
          </a:bodyPr>
          <a:lstStyle/>
          <a:p>
            <a:pPr defTabSz="914400">
              <a:lnSpc>
                <a:spcPct val="90000"/>
              </a:lnSpc>
            </a:pPr>
            <a:r>
              <a:rPr lang="en-GB">
                <a:solidFill>
                  <a:srgbClr val="95C540"/>
                </a:solidFill>
                <a:latin typeface="+mn-lt"/>
                <a:ea typeface="+mj-ea"/>
                <a:cs typeface="Arial" panose="020B0604020202020204" pitchFamily="34" charset="0"/>
              </a:rPr>
              <a:t>Innovative Research Design</a:t>
            </a:r>
            <a:endParaRPr lang="en-CA">
              <a:solidFill>
                <a:srgbClr val="95C540"/>
              </a:solidFill>
              <a:latin typeface="+mn-lt"/>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743F3DB6-F285-456E-AA20-2E3C00476E1D}"/>
              </a:ext>
            </a:extLst>
          </p:cNvPr>
          <p:cNvSpPr>
            <a:spLocks noGrp="1"/>
          </p:cNvSpPr>
          <p:nvPr>
            <p:ph type="sldNum" sz="quarter" idx="12"/>
          </p:nvPr>
        </p:nvSpPr>
        <p:spPr/>
        <p:txBody>
          <a:bodyPr/>
          <a:lstStyle/>
          <a:p>
            <a:fld id="{5C80F023-E63B-4AB5-8D35-7189DEB9BB65}" type="slidenum">
              <a:rPr lang="en-CA" smtClean="0"/>
              <a:pPr/>
              <a:t>8</a:t>
            </a:fld>
            <a:endParaRPr lang="en-CA"/>
          </a:p>
        </p:txBody>
      </p:sp>
      <p:sp>
        <p:nvSpPr>
          <p:cNvPr id="6" name="TextBox 5">
            <a:extLst>
              <a:ext uri="{FF2B5EF4-FFF2-40B4-BE49-F238E27FC236}">
                <a16:creationId xmlns:a16="http://schemas.microsoft.com/office/drawing/2014/main" id="{B8ADE1E8-3FA9-4F28-95C8-0BC90F5BE3B8}"/>
              </a:ext>
            </a:extLst>
          </p:cNvPr>
          <p:cNvSpPr txBox="1"/>
          <p:nvPr/>
        </p:nvSpPr>
        <p:spPr>
          <a:xfrm>
            <a:off x="432000" y="1138154"/>
            <a:ext cx="8940600" cy="646331"/>
          </a:xfrm>
          <a:prstGeom prst="rect">
            <a:avLst/>
          </a:prstGeom>
          <a:noFill/>
        </p:spPr>
        <p:txBody>
          <a:bodyPr wrap="square" rtlCol="0">
            <a:spAutoFit/>
          </a:bodyPr>
          <a:lstStyle/>
          <a:p>
            <a:pPr marL="342900" indent="-342900">
              <a:buFont typeface="Arial" panose="020B0604020202020204" pitchFamily="34" charset="0"/>
              <a:buChar char="•"/>
            </a:pPr>
            <a:r>
              <a:rPr lang="en-GB" sz="1800"/>
              <a:t>Seamless 25 minute experience for respondents</a:t>
            </a:r>
          </a:p>
          <a:p>
            <a:pPr marL="342900" indent="-342900">
              <a:buFont typeface="Arial" panose="020B0604020202020204" pitchFamily="34" charset="0"/>
              <a:buChar char="•"/>
            </a:pPr>
            <a:r>
              <a:rPr lang="en-GB" sz="1800"/>
              <a:t>Including qualitative with all participants</a:t>
            </a:r>
          </a:p>
        </p:txBody>
      </p:sp>
      <p:grpSp>
        <p:nvGrpSpPr>
          <p:cNvPr id="34" name="Group 33">
            <a:extLst>
              <a:ext uri="{FF2B5EF4-FFF2-40B4-BE49-F238E27FC236}">
                <a16:creationId xmlns:a16="http://schemas.microsoft.com/office/drawing/2014/main" id="{9A275EAE-AF71-4593-A60F-CCC9843A1B75}"/>
              </a:ext>
            </a:extLst>
          </p:cNvPr>
          <p:cNvGrpSpPr/>
          <p:nvPr/>
        </p:nvGrpSpPr>
        <p:grpSpPr>
          <a:xfrm>
            <a:off x="0" y="2910974"/>
            <a:ext cx="12192000" cy="2965950"/>
            <a:chOff x="-568779" y="2806199"/>
            <a:chExt cx="12192000" cy="2965950"/>
          </a:xfrm>
        </p:grpSpPr>
        <p:cxnSp>
          <p:nvCxnSpPr>
            <p:cNvPr id="22" name="Straight Connector 21">
              <a:extLst>
                <a:ext uri="{FF2B5EF4-FFF2-40B4-BE49-F238E27FC236}">
                  <a16:creationId xmlns:a16="http://schemas.microsoft.com/office/drawing/2014/main" id="{4B68F4C1-BB80-4164-8882-8DC41D8185AC}"/>
                </a:ext>
              </a:extLst>
            </p:cNvPr>
            <p:cNvCxnSpPr>
              <a:cxnSpLocks/>
            </p:cNvCxnSpPr>
            <p:nvPr/>
          </p:nvCxnSpPr>
          <p:spPr>
            <a:xfrm>
              <a:off x="8296274" y="4591050"/>
              <a:ext cx="0" cy="98107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2FE7EF-4A9E-4B8F-AC58-9F29DAA33B76}"/>
                </a:ext>
              </a:extLst>
            </p:cNvPr>
            <p:cNvCxnSpPr>
              <a:cxnSpLocks/>
            </p:cNvCxnSpPr>
            <p:nvPr/>
          </p:nvCxnSpPr>
          <p:spPr>
            <a:xfrm>
              <a:off x="5486398" y="4591050"/>
              <a:ext cx="0" cy="98107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10FD21-35F6-47BA-9E4B-02939DF81E98}"/>
                </a:ext>
              </a:extLst>
            </p:cNvPr>
            <p:cNvCxnSpPr>
              <a:cxnSpLocks/>
            </p:cNvCxnSpPr>
            <p:nvPr/>
          </p:nvCxnSpPr>
          <p:spPr>
            <a:xfrm>
              <a:off x="2676524" y="4591050"/>
              <a:ext cx="0" cy="98107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2D4B648-9713-49B3-9388-F9CF706966F4}"/>
                </a:ext>
              </a:extLst>
            </p:cNvPr>
            <p:cNvSpPr/>
            <p:nvPr/>
          </p:nvSpPr>
          <p:spPr>
            <a:xfrm>
              <a:off x="1507331" y="2806199"/>
              <a:ext cx="2441114" cy="1995922"/>
            </a:xfrm>
            <a:prstGeom prst="roundRect">
              <a:avLst/>
            </a:prstGeom>
            <a:solidFill>
              <a:schemeClr val="bg1"/>
            </a:solidFill>
            <a:ln w="381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rgbClr val="FF0000"/>
                </a:solidFill>
                <a:latin typeface="Arial" charset="0"/>
                <a:cs typeface="Arial" charset="0"/>
              </a:endParaRPr>
            </a:p>
          </p:txBody>
        </p:sp>
        <p:cxnSp>
          <p:nvCxnSpPr>
            <p:cNvPr id="12" name="Straight Connector 11">
              <a:extLst>
                <a:ext uri="{FF2B5EF4-FFF2-40B4-BE49-F238E27FC236}">
                  <a16:creationId xmlns:a16="http://schemas.microsoft.com/office/drawing/2014/main" id="{4767A40E-4F0F-4228-BE47-59528F800196}"/>
                </a:ext>
              </a:extLst>
            </p:cNvPr>
            <p:cNvCxnSpPr>
              <a:cxnSpLocks/>
            </p:cNvCxnSpPr>
            <p:nvPr/>
          </p:nvCxnSpPr>
          <p:spPr>
            <a:xfrm>
              <a:off x="-568779" y="5572125"/>
              <a:ext cx="12192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E63B351-82D3-431B-BFC1-8CE26ED57AA5}"/>
                </a:ext>
              </a:extLst>
            </p:cNvPr>
            <p:cNvSpPr/>
            <p:nvPr/>
          </p:nvSpPr>
          <p:spPr>
            <a:xfrm>
              <a:off x="5286375" y="5372100"/>
              <a:ext cx="400049" cy="40004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b="1">
                  <a:latin typeface="Arial" charset="0"/>
                  <a:ea typeface="Arial" charset="0"/>
                  <a:cs typeface="Arial" charset="0"/>
                </a:rPr>
                <a:t>2</a:t>
              </a:r>
            </a:p>
          </p:txBody>
        </p:sp>
        <p:sp>
          <p:nvSpPr>
            <p:cNvPr id="15" name="Oval 14">
              <a:extLst>
                <a:ext uri="{FF2B5EF4-FFF2-40B4-BE49-F238E27FC236}">
                  <a16:creationId xmlns:a16="http://schemas.microsoft.com/office/drawing/2014/main" id="{E7F5ADB7-C56E-46DB-870E-05CFEE7FAFED}"/>
                </a:ext>
              </a:extLst>
            </p:cNvPr>
            <p:cNvSpPr/>
            <p:nvPr/>
          </p:nvSpPr>
          <p:spPr>
            <a:xfrm>
              <a:off x="2476500" y="5372100"/>
              <a:ext cx="400049" cy="400049"/>
            </a:xfrm>
            <a:prstGeom prst="ellipse">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b="1">
                  <a:latin typeface="Arial" charset="0"/>
                  <a:ea typeface="Arial" charset="0"/>
                  <a:cs typeface="Arial" charset="0"/>
                </a:rPr>
                <a:t>1</a:t>
              </a:r>
            </a:p>
          </p:txBody>
        </p:sp>
        <p:sp>
          <p:nvSpPr>
            <p:cNvPr id="17" name="Oval 16">
              <a:extLst>
                <a:ext uri="{FF2B5EF4-FFF2-40B4-BE49-F238E27FC236}">
                  <a16:creationId xmlns:a16="http://schemas.microsoft.com/office/drawing/2014/main" id="{DA6F37C5-C936-4474-9C7D-B18DFE263244}"/>
                </a:ext>
              </a:extLst>
            </p:cNvPr>
            <p:cNvSpPr/>
            <p:nvPr/>
          </p:nvSpPr>
          <p:spPr>
            <a:xfrm>
              <a:off x="8096250" y="5372100"/>
              <a:ext cx="400049" cy="400049"/>
            </a:xfrm>
            <a:prstGeom prst="ellipse">
              <a:avLst/>
            </a:prstGeom>
            <a:solidFill>
              <a:srgbClr val="00A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b="1">
                  <a:latin typeface="Arial" charset="0"/>
                  <a:ea typeface="Arial" charset="0"/>
                  <a:cs typeface="Arial" charset="0"/>
                </a:rPr>
                <a:t>3</a:t>
              </a:r>
            </a:p>
          </p:txBody>
        </p:sp>
        <p:sp>
          <p:nvSpPr>
            <p:cNvPr id="24" name="TextBox 23">
              <a:extLst>
                <a:ext uri="{FF2B5EF4-FFF2-40B4-BE49-F238E27FC236}">
                  <a16:creationId xmlns:a16="http://schemas.microsoft.com/office/drawing/2014/main" id="{CF8429EE-D60B-44F7-8F89-05AA389FAF04}"/>
                </a:ext>
              </a:extLst>
            </p:cNvPr>
            <p:cNvSpPr txBox="1"/>
            <p:nvPr/>
          </p:nvSpPr>
          <p:spPr>
            <a:xfrm>
              <a:off x="1558696" y="2893412"/>
              <a:ext cx="2338384" cy="2179058"/>
            </a:xfrm>
            <a:prstGeom prst="rect">
              <a:avLst/>
            </a:prstGeom>
            <a:noFill/>
          </p:spPr>
          <p:txBody>
            <a:bodyPr wrap="square" rtlCol="0">
              <a:spAutoFit/>
            </a:bodyPr>
            <a:lstStyle/>
            <a:p>
              <a:pPr lvl="0" algn="ctr"/>
              <a:r>
                <a:rPr lang="en-GB" sz="2000" b="1">
                  <a:solidFill>
                    <a:srgbClr val="FE3653"/>
                  </a:solidFill>
                </a:rPr>
                <a:t>Quantitative </a:t>
              </a:r>
            </a:p>
            <a:p>
              <a:pPr lvl="0" algn="ctr"/>
              <a:r>
                <a:rPr lang="en-GB" sz="2000" b="1">
                  <a:solidFill>
                    <a:srgbClr val="FE3653"/>
                  </a:solidFill>
                </a:rPr>
                <a:t>Survey </a:t>
              </a:r>
            </a:p>
            <a:p>
              <a:pPr lvl="0" algn="ctr">
                <a:spcBef>
                  <a:spcPts val="1200"/>
                </a:spcBef>
              </a:pPr>
              <a:r>
                <a:rPr lang="en-GB" sz="1600"/>
                <a:t>Screening, bank </a:t>
              </a:r>
            </a:p>
            <a:p>
              <a:pPr lvl="0" algn="ctr"/>
              <a:r>
                <a:rPr lang="en-GB" sz="1600"/>
                <a:t>usage for personal &amp; business, experiences and attitudes</a:t>
              </a:r>
              <a:endParaRPr lang="en-CA" sz="1600"/>
            </a:p>
            <a:p>
              <a:pPr algn="ctr"/>
              <a:endParaRPr lang="en-CA"/>
            </a:p>
          </p:txBody>
        </p:sp>
        <p:sp>
          <p:nvSpPr>
            <p:cNvPr id="27" name="Rectangle: Rounded Corners 26">
              <a:extLst>
                <a:ext uri="{FF2B5EF4-FFF2-40B4-BE49-F238E27FC236}">
                  <a16:creationId xmlns:a16="http://schemas.microsoft.com/office/drawing/2014/main" id="{B1B9C67E-8352-4FA7-BECB-2F859BBD2878}"/>
                </a:ext>
              </a:extLst>
            </p:cNvPr>
            <p:cNvSpPr/>
            <p:nvPr/>
          </p:nvSpPr>
          <p:spPr>
            <a:xfrm>
              <a:off x="4265841" y="2806199"/>
              <a:ext cx="2441114" cy="1995922"/>
            </a:xfrm>
            <a:prstGeom prst="roundRect">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accent3">
                    <a:lumMod val="60000"/>
                    <a:lumOff val="40000"/>
                  </a:schemeClr>
                </a:solidFill>
                <a:latin typeface="Arial" charset="0"/>
                <a:cs typeface="Arial" charset="0"/>
              </a:endParaRPr>
            </a:p>
          </p:txBody>
        </p:sp>
        <p:sp>
          <p:nvSpPr>
            <p:cNvPr id="29" name="TextBox 28">
              <a:extLst>
                <a:ext uri="{FF2B5EF4-FFF2-40B4-BE49-F238E27FC236}">
                  <a16:creationId xmlns:a16="http://schemas.microsoft.com/office/drawing/2014/main" id="{751BF96A-619C-4A0F-952F-D6E1A73B7302}"/>
                </a:ext>
              </a:extLst>
            </p:cNvPr>
            <p:cNvSpPr txBox="1"/>
            <p:nvPr/>
          </p:nvSpPr>
          <p:spPr>
            <a:xfrm>
              <a:off x="4317206" y="2893412"/>
              <a:ext cx="2338384" cy="2179058"/>
            </a:xfrm>
            <a:prstGeom prst="rect">
              <a:avLst/>
            </a:prstGeom>
            <a:noFill/>
          </p:spPr>
          <p:txBody>
            <a:bodyPr wrap="square" rtlCol="0">
              <a:spAutoFit/>
            </a:bodyPr>
            <a:lstStyle/>
            <a:p>
              <a:pPr lvl="0" algn="ctr"/>
              <a:r>
                <a:rPr lang="en-GB" sz="2000" b="1">
                  <a:solidFill>
                    <a:schemeClr val="accent3">
                      <a:lumMod val="60000"/>
                      <a:lumOff val="40000"/>
                    </a:schemeClr>
                  </a:solidFill>
                </a:rPr>
                <a:t>Qualitative </a:t>
              </a:r>
            </a:p>
            <a:p>
              <a:pPr lvl="0" algn="ctr"/>
              <a:r>
                <a:rPr lang="en-GB" sz="2000" b="1">
                  <a:solidFill>
                    <a:schemeClr val="accent3">
                      <a:lumMod val="60000"/>
                      <a:lumOff val="40000"/>
                    </a:schemeClr>
                  </a:solidFill>
                </a:rPr>
                <a:t>Chat </a:t>
              </a:r>
            </a:p>
            <a:p>
              <a:pPr lvl="0" algn="ctr">
                <a:spcBef>
                  <a:spcPts val="1200"/>
                </a:spcBef>
              </a:pPr>
              <a:r>
                <a:rPr lang="en-GB" sz="1600"/>
                <a:t>Text-based, one-on-one interviews with AI enabled virtual moderator CRIS</a:t>
              </a:r>
              <a:endParaRPr lang="en-CA" sz="1600"/>
            </a:p>
            <a:p>
              <a:pPr algn="ctr"/>
              <a:endParaRPr lang="en-CA"/>
            </a:p>
          </p:txBody>
        </p:sp>
        <p:sp>
          <p:nvSpPr>
            <p:cNvPr id="31" name="Rectangle: Rounded Corners 30">
              <a:extLst>
                <a:ext uri="{FF2B5EF4-FFF2-40B4-BE49-F238E27FC236}">
                  <a16:creationId xmlns:a16="http://schemas.microsoft.com/office/drawing/2014/main" id="{06424D79-048C-40C7-B3FD-3EE7B3BAEB7A}"/>
                </a:ext>
              </a:extLst>
            </p:cNvPr>
            <p:cNvSpPr/>
            <p:nvPr/>
          </p:nvSpPr>
          <p:spPr>
            <a:xfrm>
              <a:off x="7074361" y="2806199"/>
              <a:ext cx="2441114" cy="1995922"/>
            </a:xfrm>
            <a:prstGeom prst="roundRect">
              <a:avLst/>
            </a:prstGeom>
            <a:solidFill>
              <a:schemeClr val="bg1"/>
            </a:solidFill>
            <a:ln w="38100">
              <a:solidFill>
                <a:srgbClr val="00A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accent3">
                    <a:lumMod val="60000"/>
                    <a:lumOff val="40000"/>
                  </a:schemeClr>
                </a:solidFill>
                <a:latin typeface="Arial" charset="0"/>
                <a:cs typeface="Arial" charset="0"/>
              </a:endParaRPr>
            </a:p>
          </p:txBody>
        </p:sp>
        <p:sp>
          <p:nvSpPr>
            <p:cNvPr id="33" name="TextBox 32">
              <a:extLst>
                <a:ext uri="{FF2B5EF4-FFF2-40B4-BE49-F238E27FC236}">
                  <a16:creationId xmlns:a16="http://schemas.microsoft.com/office/drawing/2014/main" id="{2CA208AC-DA29-49F6-89C9-4ED80D040892}"/>
                </a:ext>
              </a:extLst>
            </p:cNvPr>
            <p:cNvSpPr txBox="1"/>
            <p:nvPr/>
          </p:nvSpPr>
          <p:spPr>
            <a:xfrm>
              <a:off x="7125726" y="2893412"/>
              <a:ext cx="2338384" cy="1686616"/>
            </a:xfrm>
            <a:prstGeom prst="rect">
              <a:avLst/>
            </a:prstGeom>
            <a:noFill/>
          </p:spPr>
          <p:txBody>
            <a:bodyPr wrap="square" rtlCol="0">
              <a:spAutoFit/>
            </a:bodyPr>
            <a:lstStyle/>
            <a:p>
              <a:pPr lvl="0" algn="ctr"/>
              <a:r>
                <a:rPr lang="en-GB" sz="2000" b="1">
                  <a:solidFill>
                    <a:srgbClr val="00A2B2"/>
                  </a:solidFill>
                </a:rPr>
                <a:t>Final </a:t>
              </a:r>
            </a:p>
            <a:p>
              <a:pPr lvl="0" algn="ctr"/>
              <a:r>
                <a:rPr lang="en-GB" sz="2000" b="1">
                  <a:solidFill>
                    <a:srgbClr val="00A2B2"/>
                  </a:solidFill>
                </a:rPr>
                <a:t>Demos</a:t>
              </a:r>
            </a:p>
            <a:p>
              <a:pPr lvl="0" algn="ctr">
                <a:spcBef>
                  <a:spcPts val="1200"/>
                </a:spcBef>
              </a:pPr>
              <a:r>
                <a:rPr lang="en-CA" sz="1600"/>
                <a:t>Size of business, Vertical</a:t>
              </a:r>
            </a:p>
            <a:p>
              <a:pPr algn="ctr"/>
              <a:endParaRPr lang="en-CA"/>
            </a:p>
          </p:txBody>
        </p:sp>
      </p:grpSp>
    </p:spTree>
    <p:extLst>
      <p:ext uri="{BB962C8B-B14F-4D97-AF65-F5344CB8AC3E}">
        <p14:creationId xmlns:p14="http://schemas.microsoft.com/office/powerpoint/2010/main" val="29776155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45EB-5729-4F8A-87A6-45FE21266687}"/>
              </a:ext>
            </a:extLst>
          </p:cNvPr>
          <p:cNvSpPr>
            <a:spLocks noGrp="1"/>
          </p:cNvSpPr>
          <p:nvPr>
            <p:ph type="title"/>
          </p:nvPr>
        </p:nvSpPr>
        <p:spPr/>
        <p:txBody>
          <a:bodyPr vert="horz" lIns="91440" tIns="45720" rIns="91440" bIns="45720" rtlCol="0" anchor="ctr">
            <a:noAutofit/>
          </a:bodyPr>
          <a:lstStyle/>
          <a:p>
            <a:pPr defTabSz="914400">
              <a:lnSpc>
                <a:spcPct val="90000"/>
              </a:lnSpc>
            </a:pPr>
            <a:r>
              <a:rPr lang="en-GB">
                <a:solidFill>
                  <a:srgbClr val="95C540"/>
                </a:solidFill>
                <a:latin typeface="+mn-lt"/>
                <a:ea typeface="+mj-ea"/>
                <a:cs typeface="Arial" panose="020B0604020202020204" pitchFamily="34" charset="0"/>
              </a:rPr>
              <a:t>What is CRIS?</a:t>
            </a:r>
            <a:endParaRPr lang="en-CA">
              <a:solidFill>
                <a:srgbClr val="95C540"/>
              </a:solidFill>
              <a:latin typeface="+mn-lt"/>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743F3DB6-F285-456E-AA20-2E3C00476E1D}"/>
              </a:ext>
            </a:extLst>
          </p:cNvPr>
          <p:cNvSpPr>
            <a:spLocks noGrp="1"/>
          </p:cNvSpPr>
          <p:nvPr>
            <p:ph type="sldNum" sz="quarter" idx="12"/>
          </p:nvPr>
        </p:nvSpPr>
        <p:spPr/>
        <p:txBody>
          <a:bodyPr/>
          <a:lstStyle/>
          <a:p>
            <a:fld id="{5C80F023-E63B-4AB5-8D35-7189DEB9BB65}" type="slidenum">
              <a:rPr lang="en-CA" smtClean="0"/>
              <a:pPr/>
              <a:t>9</a:t>
            </a:fld>
            <a:endParaRPr lang="en-CA"/>
          </a:p>
        </p:txBody>
      </p:sp>
      <p:pic>
        <p:nvPicPr>
          <p:cNvPr id="5" name="Picture 4" descr="A screenshot of a cell phone&#10;&#10;Description automatically generated">
            <a:extLst>
              <a:ext uri="{FF2B5EF4-FFF2-40B4-BE49-F238E27FC236}">
                <a16:creationId xmlns:a16="http://schemas.microsoft.com/office/drawing/2014/main" id="{7942221F-33F1-4449-880B-EA4DEE8DFC1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95720" y="504034"/>
            <a:ext cx="5162550" cy="6353966"/>
          </a:xfrm>
          <a:prstGeom prst="rect">
            <a:avLst/>
          </a:prstGeom>
        </p:spPr>
      </p:pic>
      <p:sp>
        <p:nvSpPr>
          <p:cNvPr id="7" name="TextBox 6">
            <a:extLst>
              <a:ext uri="{FF2B5EF4-FFF2-40B4-BE49-F238E27FC236}">
                <a16:creationId xmlns:a16="http://schemas.microsoft.com/office/drawing/2014/main" id="{2A56A982-5211-48D0-925D-617EBC25D9FE}"/>
              </a:ext>
            </a:extLst>
          </p:cNvPr>
          <p:cNvSpPr txBox="1"/>
          <p:nvPr/>
        </p:nvSpPr>
        <p:spPr>
          <a:xfrm>
            <a:off x="498675" y="1457173"/>
            <a:ext cx="5597325" cy="2369880"/>
          </a:xfrm>
          <a:prstGeom prst="rect">
            <a:avLst/>
          </a:prstGeom>
          <a:noFill/>
        </p:spPr>
        <p:txBody>
          <a:bodyPr wrap="square" rtlCol="0">
            <a:spAutoFit/>
          </a:bodyPr>
          <a:lstStyle>
            <a:defPPr>
              <a:defRPr lang="en-US"/>
            </a:defPPr>
            <a:lvl1pPr marL="342900" indent="-342900">
              <a:buFont typeface="Arial" panose="020B0604020202020204" pitchFamily="34" charset="0"/>
              <a:buChar char="•"/>
              <a:defRPr sz="2000"/>
            </a:lvl1pPr>
          </a:lstStyle>
          <a:p>
            <a:pPr>
              <a:spcBef>
                <a:spcPts val="1200"/>
              </a:spcBef>
            </a:pPr>
            <a:r>
              <a:rPr lang="en-US" sz="1800"/>
              <a:t>CRIS by Delvinia is a virtual moderator that conducts one-on-one text based qualitative interviews at scale.</a:t>
            </a:r>
            <a:endParaRPr lang="en-CA" sz="1800"/>
          </a:p>
          <a:p>
            <a:pPr>
              <a:spcBef>
                <a:spcPts val="1200"/>
              </a:spcBef>
            </a:pPr>
            <a:r>
              <a:rPr lang="en-US" sz="1800"/>
              <a:t>Participants can answer research questions on the device of their choice, at a time that is most convenient for them.</a:t>
            </a:r>
            <a:endParaRPr lang="en-CA" sz="1800"/>
          </a:p>
          <a:p>
            <a:pPr>
              <a:spcBef>
                <a:spcPts val="1200"/>
              </a:spcBef>
            </a:pPr>
            <a:endParaRPr lang="en-GB" sz="1800"/>
          </a:p>
        </p:txBody>
      </p:sp>
    </p:spTree>
    <p:extLst>
      <p:ext uri="{BB962C8B-B14F-4D97-AF65-F5344CB8AC3E}">
        <p14:creationId xmlns:p14="http://schemas.microsoft.com/office/powerpoint/2010/main" val="15450416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2017 Branding">
  <a:themeElements>
    <a:clrScheme name="Phase5 2017">
      <a:dk1>
        <a:srgbClr val="20201F"/>
      </a:dk1>
      <a:lt1>
        <a:srgbClr val="FFFFFF"/>
      </a:lt1>
      <a:dk2>
        <a:srgbClr val="0086BF"/>
      </a:dk2>
      <a:lt2>
        <a:srgbClr val="EEECE1"/>
      </a:lt2>
      <a:accent1>
        <a:srgbClr val="0086BF"/>
      </a:accent1>
      <a:accent2>
        <a:srgbClr val="20201F"/>
      </a:accent2>
      <a:accent3>
        <a:srgbClr val="E57100"/>
      </a:accent3>
      <a:accent4>
        <a:srgbClr val="78BE20"/>
      </a:accent4>
      <a:accent5>
        <a:srgbClr val="A7ABAA"/>
      </a:accent5>
      <a:accent6>
        <a:srgbClr val="2CCCD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800" smtClean="0">
            <a:latin typeface="Arial" charset="0"/>
            <a:ea typeface="Arial" charset="0"/>
            <a:cs typeface="Arial"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B3D918A-0573-4848-AFC1-4E93A5D63310}" vid="{6D75865B-C367-964C-99EF-E86ADC05DA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EF944470554B47B3BE57E37FB898F2" ma:contentTypeVersion="17" ma:contentTypeDescription="Create a new document." ma:contentTypeScope="" ma:versionID="13ece2d9e88a02deedc97782b97cac0c">
  <xsd:schema xmlns:xsd="http://www.w3.org/2001/XMLSchema" xmlns:xs="http://www.w3.org/2001/XMLSchema" xmlns:p="http://schemas.microsoft.com/office/2006/metadata/properties" xmlns:ns2="b4fd8a6a-52db-4ebd-ac26-01922b362d32" xmlns:ns3="e1dce412-4082-4b70-b1e0-803214f5a35f" targetNamespace="http://schemas.microsoft.com/office/2006/metadata/properties" ma:root="true" ma:fieldsID="9bc7a9f858f1b53d033b5c3dada88bbb" ns2:_="" ns3:_="">
    <xsd:import namespace="b4fd8a6a-52db-4ebd-ac26-01922b362d32"/>
    <xsd:import namespace="e1dce412-4082-4b70-b1e0-803214f5a35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d8a6a-52db-4ebd-ac26-01922b362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db1fdc-3444-452b-a919-dd310e18c70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dce412-4082-4b70-b1e0-803214f5a35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5f9088-7b07-4f29-ad0b-0b5c05be8553}" ma:internalName="TaxCatchAll" ma:showField="CatchAllData" ma:web="e1dce412-4082-4b70-b1e0-803214f5a3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1dce412-4082-4b70-b1e0-803214f5a35f">
      <UserInfo>
        <DisplayName>Kimberly Lyons</DisplayName>
        <AccountId>47</AccountId>
        <AccountType/>
      </UserInfo>
      <UserInfo>
        <DisplayName>Stephan Sigaud</DisplayName>
        <AccountId>23</AccountId>
        <AccountType/>
      </UserInfo>
      <UserInfo>
        <DisplayName>Steve Hansen</DisplayName>
        <AccountId>16</AccountId>
        <AccountType/>
      </UserInfo>
    </SharedWithUsers>
    <lcf76f155ced4ddcb4097134ff3c332f xmlns="b4fd8a6a-52db-4ebd-ac26-01922b362d32">
      <Terms xmlns="http://schemas.microsoft.com/office/infopath/2007/PartnerControls"/>
    </lcf76f155ced4ddcb4097134ff3c332f>
    <TaxCatchAll xmlns="e1dce412-4082-4b70-b1e0-803214f5a35f" xsi:nil="true"/>
  </documentManagement>
</p:properties>
</file>

<file path=customXml/itemProps1.xml><?xml version="1.0" encoding="utf-8"?>
<ds:datastoreItem xmlns:ds="http://schemas.openxmlformats.org/officeDocument/2006/customXml" ds:itemID="{61B9A4E7-1848-4CAD-BAA2-29D6A8B353CC}"/>
</file>

<file path=customXml/itemProps2.xml><?xml version="1.0" encoding="utf-8"?>
<ds:datastoreItem xmlns:ds="http://schemas.openxmlformats.org/officeDocument/2006/customXml" ds:itemID="{427987A0-1F57-43A1-8C3E-4552ECC65013}">
  <ds:schemaRefs>
    <ds:schemaRef ds:uri="http://schemas.microsoft.com/sharepoint/v3/contenttype/forms"/>
  </ds:schemaRefs>
</ds:datastoreItem>
</file>

<file path=customXml/itemProps3.xml><?xml version="1.0" encoding="utf-8"?>
<ds:datastoreItem xmlns:ds="http://schemas.openxmlformats.org/officeDocument/2006/customXml" ds:itemID="{EAE22ACA-156E-41EE-BBEA-12E29E905C4E}">
  <ds:schemaRefs>
    <ds:schemaRef ds:uri="http://schemas.microsoft.com/office/2006/metadata/properties"/>
    <ds:schemaRef ds:uri="http://schemas.microsoft.com/office/infopath/2007/PartnerControls"/>
    <ds:schemaRef ds:uri="e1dce412-4082-4b70-b1e0-803214f5a35f"/>
  </ds:schemaRefs>
</ds:datastoreItem>
</file>

<file path=docProps/app.xml><?xml version="1.0" encoding="utf-8"?>
<Properties xmlns="http://schemas.openxmlformats.org/officeDocument/2006/extended-properties" xmlns:vt="http://schemas.openxmlformats.org/officeDocument/2006/docPropsVTypes">
  <Template>2017 Branding</Template>
  <TotalTime>1096</TotalTime>
  <Words>1889</Words>
  <Application>Microsoft Office PowerPoint</Application>
  <PresentationFormat>Widescreen</PresentationFormat>
  <Paragraphs>319</Paragraphs>
  <Slides>27</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Gibson</vt:lpstr>
      <vt:lpstr>Gibson Medium</vt:lpstr>
      <vt:lpstr>Gibson Semibold</vt:lpstr>
      <vt:lpstr>Arial</vt:lpstr>
      <vt:lpstr>Arial Black</vt:lpstr>
      <vt:lpstr>Calibri</vt:lpstr>
      <vt:lpstr>Courier New</vt:lpstr>
      <vt:lpstr>Segoe UI Light</vt:lpstr>
      <vt:lpstr>Wingdings</vt:lpstr>
      <vt:lpstr>2017 Branding</vt:lpstr>
      <vt:lpstr>1_Office Theme</vt:lpstr>
      <vt:lpstr>Top Banking Needs of  American Small Business Owners During &amp; After the Pandemic</vt:lpstr>
      <vt:lpstr>PowerPoint Presentation</vt:lpstr>
      <vt:lpstr>PowerPoint Presentation</vt:lpstr>
      <vt:lpstr>PowerPoint Presentation</vt:lpstr>
      <vt:lpstr>Webinar Overview</vt:lpstr>
      <vt:lpstr>Why we did this study </vt:lpstr>
      <vt:lpstr>How we did the research </vt:lpstr>
      <vt:lpstr>Innovative Research Design</vt:lpstr>
      <vt:lpstr>What is CRIS?</vt:lpstr>
      <vt:lpstr>Overall, US banks are doing a decent job at customer centricity… but there is room for improvement</vt:lpstr>
      <vt:lpstr>Innovation performance is strong, but insufficiently differentiated</vt:lpstr>
      <vt:lpstr>User experience – relative satisfaction, with opportunities </vt:lpstr>
      <vt:lpstr>Customer Service – relevant communications with SBO goals in mind</vt:lpstr>
      <vt:lpstr>What does customer service mean?</vt:lpstr>
      <vt:lpstr>PowerPoint Presentation</vt:lpstr>
      <vt:lpstr>Keeping up with customer service</vt:lpstr>
      <vt:lpstr>PowerPoint Presentation</vt:lpstr>
      <vt:lpstr>Risk in lagging technology</vt:lpstr>
      <vt:lpstr>Fraud as a moment of truth</vt:lpstr>
      <vt:lpstr>PowerPoint Presentation</vt:lpstr>
      <vt:lpstr>Banking is not the only point of comparison</vt:lpstr>
      <vt:lpstr>A 360⁰ approach to Customer Centricity</vt:lpstr>
      <vt:lpstr>The Phase 5 Customer Centricity Model</vt:lpstr>
      <vt:lpstr>What does the model imply for banks to be more customer-centric?</vt:lpstr>
      <vt:lpstr>Key take-aways – top banking needs of SBOs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Ayan Abdi</dc:creator>
  <cp:lastModifiedBy>Steve Hansen</cp:lastModifiedBy>
  <cp:revision>80</cp:revision>
  <cp:lastPrinted>2016-10-13T15:42:26Z</cp:lastPrinted>
  <dcterms:created xsi:type="dcterms:W3CDTF">2018-12-18T16:53:46Z</dcterms:created>
  <dcterms:modified xsi:type="dcterms:W3CDTF">2020-08-17T18:45:33Z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0x010100A1EF944470554B47B3BE57E37FB898F2</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