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03"/>
  </p:notesMasterIdLst>
  <p:handoutMasterIdLst>
    <p:handoutMasterId r:id="rId104"/>
  </p:handoutMasterIdLst>
  <p:sldIdLst>
    <p:sldId id="460" r:id="rId5"/>
    <p:sldId id="453" r:id="rId6"/>
    <p:sldId id="327" r:id="rId7"/>
    <p:sldId id="335" r:id="rId8"/>
    <p:sldId id="342" r:id="rId9"/>
    <p:sldId id="360" r:id="rId10"/>
    <p:sldId id="469" r:id="rId11"/>
    <p:sldId id="461" r:id="rId12"/>
    <p:sldId id="344" r:id="rId13"/>
    <p:sldId id="349" r:id="rId14"/>
    <p:sldId id="346" r:id="rId15"/>
    <p:sldId id="387" r:id="rId16"/>
    <p:sldId id="350" r:id="rId17"/>
    <p:sldId id="352" r:id="rId18"/>
    <p:sldId id="353" r:id="rId19"/>
    <p:sldId id="330" r:id="rId20"/>
    <p:sldId id="354" r:id="rId21"/>
    <p:sldId id="355" r:id="rId22"/>
    <p:sldId id="357" r:id="rId23"/>
    <p:sldId id="358" r:id="rId24"/>
    <p:sldId id="359" r:id="rId25"/>
    <p:sldId id="361" r:id="rId26"/>
    <p:sldId id="368" r:id="rId27"/>
    <p:sldId id="370" r:id="rId28"/>
    <p:sldId id="371" r:id="rId29"/>
    <p:sldId id="373" r:id="rId30"/>
    <p:sldId id="375" r:id="rId31"/>
    <p:sldId id="367" r:id="rId32"/>
    <p:sldId id="376" r:id="rId33"/>
    <p:sldId id="377" r:id="rId34"/>
    <p:sldId id="467" r:id="rId35"/>
    <p:sldId id="378" r:id="rId36"/>
    <p:sldId id="381" r:id="rId37"/>
    <p:sldId id="383" r:id="rId38"/>
    <p:sldId id="384" r:id="rId39"/>
    <p:sldId id="385" r:id="rId40"/>
    <p:sldId id="386" r:id="rId41"/>
    <p:sldId id="391" r:id="rId42"/>
    <p:sldId id="392" r:id="rId43"/>
    <p:sldId id="394" r:id="rId44"/>
    <p:sldId id="395" r:id="rId45"/>
    <p:sldId id="396" r:id="rId46"/>
    <p:sldId id="397" r:id="rId47"/>
    <p:sldId id="398" r:id="rId48"/>
    <p:sldId id="399" r:id="rId49"/>
    <p:sldId id="400" r:id="rId50"/>
    <p:sldId id="388" r:id="rId51"/>
    <p:sldId id="402" r:id="rId52"/>
    <p:sldId id="462" r:id="rId53"/>
    <p:sldId id="463" r:id="rId54"/>
    <p:sldId id="403" r:id="rId55"/>
    <p:sldId id="404" r:id="rId56"/>
    <p:sldId id="408" r:id="rId57"/>
    <p:sldId id="409" r:id="rId58"/>
    <p:sldId id="410" r:id="rId59"/>
    <p:sldId id="411" r:id="rId60"/>
    <p:sldId id="416" r:id="rId61"/>
    <p:sldId id="413" r:id="rId62"/>
    <p:sldId id="414" r:id="rId63"/>
    <p:sldId id="415" r:id="rId64"/>
    <p:sldId id="417" r:id="rId65"/>
    <p:sldId id="418" r:id="rId66"/>
    <p:sldId id="419" r:id="rId67"/>
    <p:sldId id="420" r:id="rId68"/>
    <p:sldId id="422" r:id="rId69"/>
    <p:sldId id="423" r:id="rId70"/>
    <p:sldId id="424" r:id="rId71"/>
    <p:sldId id="425" r:id="rId72"/>
    <p:sldId id="426" r:id="rId73"/>
    <p:sldId id="428" r:id="rId74"/>
    <p:sldId id="427" r:id="rId75"/>
    <p:sldId id="429" r:id="rId76"/>
    <p:sldId id="464" r:id="rId77"/>
    <p:sldId id="465" r:id="rId78"/>
    <p:sldId id="466" r:id="rId79"/>
    <p:sldId id="431" r:id="rId80"/>
    <p:sldId id="433" r:id="rId81"/>
    <p:sldId id="456" r:id="rId82"/>
    <p:sldId id="470" r:id="rId83"/>
    <p:sldId id="311" r:id="rId84"/>
    <p:sldId id="471" r:id="rId85"/>
    <p:sldId id="325" r:id="rId86"/>
    <p:sldId id="468" r:id="rId87"/>
    <p:sldId id="339" r:id="rId88"/>
    <p:sldId id="336" r:id="rId89"/>
    <p:sldId id="340" r:id="rId90"/>
    <p:sldId id="455" r:id="rId91"/>
    <p:sldId id="459" r:id="rId92"/>
    <p:sldId id="458" r:id="rId93"/>
    <p:sldId id="437" r:id="rId94"/>
    <p:sldId id="438" r:id="rId95"/>
    <p:sldId id="439" r:id="rId96"/>
    <p:sldId id="434" r:id="rId97"/>
    <p:sldId id="436" r:id="rId98"/>
    <p:sldId id="441" r:id="rId99"/>
    <p:sldId id="442" r:id="rId100"/>
    <p:sldId id="445" r:id="rId101"/>
    <p:sldId id="446" r:id="rId102"/>
  </p:sldIdLst>
  <p:sldSz cx="12192000" cy="6858000"/>
  <p:notesSz cx="6858000" cy="9144000"/>
  <p:embeddedFontLst>
    <p:embeddedFont>
      <p:font typeface="Calibri" panose="020F0502020204030204" pitchFamily="34" charset="0"/>
      <p:regular r:id="rId105"/>
      <p:bold r:id="rId106"/>
      <p:italic r:id="rId107"/>
      <p:boldItalic r:id="rId108"/>
    </p:embeddedFont>
    <p:embeddedFont>
      <p:font typeface="Montserrat" panose="020B0604020202020204" charset="0"/>
      <p:regular r:id="rId109"/>
      <p:bold r:id="rId110"/>
      <p:italic r:id="rId111"/>
      <p:boldItalic r:id="rId112"/>
    </p:embeddedFont>
    <p:embeddedFont>
      <p:font typeface="Montserrat Bold" panose="020B0604020202020204" charset="0"/>
      <p:bold r:id="rId113"/>
    </p:embeddedFont>
    <p:embeddedFont>
      <p:font typeface="Open Sans" panose="020B0604020202020204" charset="0"/>
      <p:regular r:id="rId114"/>
      <p:bold r:id="rId115"/>
      <p:italic r:id="rId116"/>
      <p:boldItalic r:id="rId1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5D"/>
    <a:srgbClr val="E3E3E3"/>
    <a:srgbClr val="F29472"/>
    <a:srgbClr val="F2C063"/>
    <a:srgbClr val="04ADBF"/>
    <a:srgbClr val="587E8C"/>
    <a:srgbClr val="618F74"/>
    <a:srgbClr val="6FA088"/>
    <a:srgbClr val="FFBD46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C84E64-156D-4417-82B5-3A728E19F1D9}" v="115" dt="2020-06-23T14:10:06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12" autoAdjust="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font" Target="fonts/font13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font" Target="fonts/font8.fntdata"/><Relationship Id="rId16" Type="http://schemas.openxmlformats.org/officeDocument/2006/relationships/slide" Target="slides/slide12.xml"/><Relationship Id="rId107" Type="http://schemas.openxmlformats.org/officeDocument/2006/relationships/font" Target="fonts/font3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font" Target="fonts/font1.fntdata"/><Relationship Id="rId113" Type="http://schemas.openxmlformats.org/officeDocument/2006/relationships/font" Target="fonts/font9.fntdata"/><Relationship Id="rId11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notesMaster" Target="notesMasters/notesMaster1.xml"/><Relationship Id="rId108" Type="http://schemas.openxmlformats.org/officeDocument/2006/relationships/font" Target="fonts/font4.fntdata"/><Relationship Id="rId11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font" Target="fonts/font2.fntdata"/><Relationship Id="rId114" Type="http://schemas.openxmlformats.org/officeDocument/2006/relationships/font" Target="fonts/font10.fntdata"/><Relationship Id="rId119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5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handoutMaster" Target="handoutMasters/handoutMaster1.xml"/><Relationship Id="rId120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font" Target="fonts/font6.fntdata"/><Relationship Id="rId115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2C0A10-E277-4AC4-AEE0-960CDF47E8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ACC55-7D44-4755-ABFB-E0C538F5D0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E49DD-9C9E-46F3-AE43-FBB0AB151C18}" type="datetime1">
              <a:rPr lang="en-US" smtClean="0"/>
              <a:t>8/1/2020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DED212-C6C2-42BA-BAC3-16CC9CADBC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409C0-E680-45A9-8906-A8DD699179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8633D-17FB-4CB5-86D2-E4A64B589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0704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AC0DA-AB1E-4636-A788-A25802C64DC6}" type="datetime1">
              <a:rPr lang="en-US" smtClean="0"/>
              <a:t>8/1/2020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90A-1104-4942-8C05-9B7D3074E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671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7AC0DA-AB1E-4636-A788-A25802C64DC6}" type="datetime1">
              <a:rPr lang="en-US" smtClean="0"/>
              <a:t>8/1/2020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D090A-1104-4942-8C05-9B7D3074E3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055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00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861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02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07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49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333F4C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F4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F4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F4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F4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F4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2572382" y="2255520"/>
            <a:ext cx="7146462" cy="283946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4000" b="0" dirty="0">
                <a:solidFill>
                  <a:srgbClr val="6FA088"/>
                </a:solidFill>
                <a:latin typeface="+mj-lt"/>
              </a:rPr>
              <a:t>“</a:t>
            </a:r>
            <a:r>
              <a:rPr lang="en-US" sz="4000" b="0" dirty="0">
                <a:solidFill>
                  <a:srgbClr val="003A5D"/>
                </a:solidFill>
                <a:latin typeface="+mj-lt"/>
              </a:rPr>
              <a:t>I believe in the spirit of </a:t>
            </a:r>
          </a:p>
          <a:p>
            <a:pPr>
              <a:lnSpc>
                <a:spcPct val="110000"/>
              </a:lnSpc>
            </a:pPr>
            <a:r>
              <a:rPr lang="en-US" sz="4000" b="0" dirty="0">
                <a:solidFill>
                  <a:srgbClr val="003A5D"/>
                </a:solidFill>
                <a:latin typeface="+mj-lt"/>
              </a:rPr>
              <a:t>  entrepreneurship now </a:t>
            </a:r>
          </a:p>
          <a:p>
            <a:pPr>
              <a:lnSpc>
                <a:spcPct val="110000"/>
              </a:lnSpc>
            </a:pPr>
            <a:r>
              <a:rPr lang="en-US" sz="4000" b="0" dirty="0">
                <a:solidFill>
                  <a:srgbClr val="003A5D"/>
                </a:solidFill>
                <a:latin typeface="+mj-lt"/>
              </a:rPr>
              <a:t>  more than ever.</a:t>
            </a:r>
            <a:r>
              <a:rPr lang="en-US" sz="4000" b="0" dirty="0">
                <a:solidFill>
                  <a:srgbClr val="6FA088"/>
                </a:solidFill>
                <a:latin typeface="+mj-lt"/>
              </a:rPr>
              <a:t>”</a:t>
            </a:r>
            <a:endParaRPr lang="en-GB" sz="4000" b="0" dirty="0">
              <a:solidFill>
                <a:srgbClr val="6FA088"/>
              </a:solidFill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700212" y="5963920"/>
            <a:ext cx="3821212" cy="54650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b="0" spc="50" dirty="0">
                <a:solidFill>
                  <a:srgbClr val="003A5D"/>
                </a:solidFill>
                <a:latin typeface="+mj-lt"/>
              </a:rPr>
              <a:t>Small Talk Panelist and Business Owner</a:t>
            </a:r>
          </a:p>
        </p:txBody>
      </p:sp>
    </p:spTree>
    <p:extLst>
      <p:ext uri="{BB962C8B-B14F-4D97-AF65-F5344CB8AC3E}">
        <p14:creationId xmlns:p14="http://schemas.microsoft.com/office/powerpoint/2010/main" val="741026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925" r="-1" b="97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697780" y="1847325"/>
            <a:ext cx="3336038" cy="114720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0" dirty="0">
                <a:solidFill>
                  <a:srgbClr val="E3E3E3"/>
                </a:solidFill>
                <a:latin typeface="+mj-lt"/>
              </a:rPr>
              <a:t>The Good News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815242" y="1954267"/>
            <a:ext cx="5400841" cy="153489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0" dirty="0">
                <a:solidFill>
                  <a:srgbClr val="E3E3E3"/>
                </a:solidFill>
                <a:latin typeface="+mj-lt"/>
              </a:rPr>
              <a:t>Overall, business owners are more optimistic and positive than the media suggests. </a:t>
            </a:r>
            <a:endParaRPr lang="en-GB" sz="24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7291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603219" y="1874032"/>
            <a:ext cx="3567724" cy="109459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b="0" dirty="0">
                <a:solidFill>
                  <a:srgbClr val="003A5D"/>
                </a:solidFill>
                <a:latin typeface="+mj-lt"/>
              </a:rPr>
              <a:t>In unaffected industries</a:t>
            </a:r>
          </a:p>
          <a:p>
            <a:pPr>
              <a:lnSpc>
                <a:spcPct val="150000"/>
              </a:lnSpc>
            </a:pPr>
            <a:endParaRPr lang="en-GB" sz="20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b="0" dirty="0">
                <a:solidFill>
                  <a:srgbClr val="003A5D"/>
                </a:solidFill>
                <a:latin typeface="+mj-lt"/>
              </a:rPr>
              <a:t>• Seeing big opportunities</a:t>
            </a:r>
            <a:endParaRPr lang="en-GB" sz="16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b="0" dirty="0">
                <a:solidFill>
                  <a:srgbClr val="003A5D"/>
                </a:solidFill>
                <a:latin typeface="+mj-lt"/>
              </a:rPr>
              <a:t>• Leveraging business-building  </a:t>
            </a:r>
          </a:p>
          <a:p>
            <a:pPr>
              <a:lnSpc>
                <a:spcPct val="150000"/>
              </a:lnSpc>
            </a:pPr>
            <a:r>
              <a:rPr lang="en-US" sz="1600" b="0" dirty="0">
                <a:solidFill>
                  <a:srgbClr val="003A5D"/>
                </a:solidFill>
                <a:latin typeface="+mj-lt"/>
              </a:rPr>
              <a:t>  capabilities </a:t>
            </a:r>
            <a:endParaRPr lang="en-GB" sz="16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b="0" dirty="0">
                <a:solidFill>
                  <a:srgbClr val="003A5D"/>
                </a:solidFill>
                <a:latin typeface="+mj-lt"/>
              </a:rPr>
              <a:t>• Attacking rapidly</a:t>
            </a:r>
            <a:endParaRPr lang="en-GB" sz="16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546899" y="1874032"/>
            <a:ext cx="3567724" cy="29385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b="0" dirty="0">
                <a:solidFill>
                  <a:srgbClr val="003A5D"/>
                </a:solidFill>
                <a:latin typeface="+mj-lt"/>
              </a:rPr>
              <a:t>In affected industries</a:t>
            </a:r>
          </a:p>
          <a:p>
            <a:pPr>
              <a:lnSpc>
                <a:spcPct val="150000"/>
              </a:lnSpc>
            </a:pPr>
            <a:endParaRPr lang="en-GB" sz="20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b="0" dirty="0">
                <a:solidFill>
                  <a:srgbClr val="003A5D"/>
                </a:solidFill>
                <a:latin typeface="+mj-lt"/>
              </a:rPr>
              <a:t>• Focused on the positive</a:t>
            </a:r>
            <a:endParaRPr lang="en-GB" sz="16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b="0" dirty="0">
                <a:solidFill>
                  <a:srgbClr val="003A5D"/>
                </a:solidFill>
                <a:latin typeface="+mj-lt"/>
              </a:rPr>
              <a:t>• Quickly adjusting to shifting </a:t>
            </a:r>
          </a:p>
          <a:p>
            <a:pPr>
              <a:lnSpc>
                <a:spcPct val="150000"/>
              </a:lnSpc>
            </a:pPr>
            <a:r>
              <a:rPr lang="en-US" sz="1600" b="0" dirty="0">
                <a:solidFill>
                  <a:srgbClr val="003A5D"/>
                </a:solidFill>
                <a:latin typeface="+mj-lt"/>
              </a:rPr>
              <a:t>  needs</a:t>
            </a:r>
            <a:endParaRPr lang="en-GB" sz="16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b="0" dirty="0">
                <a:solidFill>
                  <a:srgbClr val="003A5D"/>
                </a:solidFill>
                <a:latin typeface="+mj-lt"/>
              </a:rPr>
              <a:t>• Learning new capabilities</a:t>
            </a:r>
            <a:endParaRPr lang="en-GB" sz="16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8303430" y="1874032"/>
            <a:ext cx="3567724" cy="228353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b="0" dirty="0">
                <a:solidFill>
                  <a:srgbClr val="003A5D"/>
                </a:solidFill>
                <a:latin typeface="+mj-lt"/>
              </a:rPr>
              <a:t>Across the </a:t>
            </a:r>
            <a:br>
              <a:rPr lang="en-US" sz="3000" b="0" dirty="0">
                <a:solidFill>
                  <a:srgbClr val="003A5D"/>
                </a:solidFill>
                <a:latin typeface="+mj-lt"/>
              </a:rPr>
            </a:br>
            <a:r>
              <a:rPr lang="en-US" sz="3000" b="0" dirty="0">
                <a:solidFill>
                  <a:srgbClr val="003A5D"/>
                </a:solidFill>
                <a:latin typeface="+mj-lt"/>
              </a:rPr>
              <a:t>board</a:t>
            </a:r>
          </a:p>
          <a:p>
            <a:pPr>
              <a:lnSpc>
                <a:spcPct val="150000"/>
              </a:lnSpc>
            </a:pPr>
            <a:endParaRPr lang="en-GB" sz="20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b="0" dirty="0">
                <a:solidFill>
                  <a:srgbClr val="003A5D"/>
                </a:solidFill>
                <a:latin typeface="+mj-lt"/>
              </a:rPr>
              <a:t>Refueling their best traits:</a:t>
            </a:r>
            <a:endParaRPr lang="en-GB" sz="16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b="0" dirty="0">
                <a:solidFill>
                  <a:srgbClr val="003A5D"/>
                </a:solidFill>
                <a:latin typeface="+mj-lt"/>
              </a:rPr>
              <a:t>• Serving others</a:t>
            </a:r>
            <a:endParaRPr lang="en-GB" sz="16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b="0" dirty="0">
                <a:solidFill>
                  <a:srgbClr val="003A5D"/>
                </a:solidFill>
                <a:latin typeface="+mj-lt"/>
              </a:rPr>
              <a:t>• Leading with empathy</a:t>
            </a:r>
            <a:endParaRPr lang="en-GB" sz="16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b="0" dirty="0">
                <a:solidFill>
                  <a:srgbClr val="003A5D"/>
                </a:solidFill>
                <a:latin typeface="+mj-lt"/>
              </a:rPr>
              <a:t>• Ingenuity/creativity</a:t>
            </a:r>
            <a:endParaRPr lang="en-GB" sz="16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600" b="0" dirty="0">
                <a:solidFill>
                  <a:srgbClr val="003A5D"/>
                </a:solidFill>
                <a:latin typeface="+mj-lt"/>
              </a:rPr>
              <a:t>• Devising business solutions to </a:t>
            </a:r>
          </a:p>
          <a:p>
            <a:pPr>
              <a:lnSpc>
                <a:spcPct val="150000"/>
              </a:lnSpc>
            </a:pPr>
            <a:r>
              <a:rPr lang="en-US" sz="1600" b="0" dirty="0">
                <a:solidFill>
                  <a:srgbClr val="003A5D"/>
                </a:solidFill>
                <a:latin typeface="+mj-lt"/>
              </a:rPr>
              <a:t>  significant problems</a:t>
            </a:r>
            <a:endParaRPr lang="en-GB" sz="1600" b="0" dirty="0">
              <a:solidFill>
                <a:srgbClr val="003A5D"/>
              </a:solidFill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195011" y="1270000"/>
            <a:ext cx="0" cy="4318000"/>
          </a:xfrm>
          <a:prstGeom prst="line">
            <a:avLst/>
          </a:prstGeom>
          <a:ln>
            <a:solidFill>
              <a:srgbClr val="FFBD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930682" y="1270000"/>
            <a:ext cx="0" cy="4318000"/>
          </a:xfrm>
          <a:prstGeom prst="line">
            <a:avLst/>
          </a:prstGeom>
          <a:ln>
            <a:solidFill>
              <a:srgbClr val="FFBD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9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7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29" y="1069475"/>
            <a:ext cx="8389425" cy="47190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2922504" y="414426"/>
            <a:ext cx="5967496" cy="89568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0" dirty="0">
                <a:solidFill>
                  <a:srgbClr val="F8F8F8"/>
                </a:solidFill>
                <a:latin typeface="+mj-lt"/>
              </a:rPr>
              <a:t>But the pain</a:t>
            </a:r>
            <a:endParaRPr lang="en-GB" sz="6000" b="0" dirty="0">
              <a:solidFill>
                <a:srgbClr val="F8F8F8"/>
              </a:solidFill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2922504" y="5120110"/>
            <a:ext cx="5967496" cy="89568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0" dirty="0">
                <a:solidFill>
                  <a:srgbClr val="F8F8F8"/>
                </a:solidFill>
                <a:latin typeface="+mj-lt"/>
              </a:rPr>
              <a:t>is real</a:t>
            </a:r>
            <a:r>
              <a:rPr lang="en-GB" sz="6000" b="0" dirty="0">
                <a:solidFill>
                  <a:srgbClr val="F8F8F8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1972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0" t="31226" b="990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04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7888" b="78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35263" y="2419685"/>
            <a:ext cx="10587789" cy="235284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b="0" dirty="0">
                <a:solidFill>
                  <a:srgbClr val="F8F8F8"/>
                </a:solidFill>
                <a:latin typeface="+mj-lt"/>
              </a:rPr>
              <a:t>When will business </a:t>
            </a:r>
          </a:p>
          <a:p>
            <a:pPr algn="ctr">
              <a:lnSpc>
                <a:spcPct val="120000"/>
              </a:lnSpc>
            </a:pPr>
            <a:r>
              <a:rPr lang="en-US" sz="4000" b="0" dirty="0">
                <a:solidFill>
                  <a:srgbClr val="F8F8F8"/>
                </a:solidFill>
                <a:latin typeface="+mj-lt"/>
              </a:rPr>
              <a:t>return to pre-shutdown </a:t>
            </a:r>
          </a:p>
          <a:p>
            <a:pPr algn="ctr">
              <a:lnSpc>
                <a:spcPct val="120000"/>
              </a:lnSpc>
            </a:pPr>
            <a:r>
              <a:rPr lang="en-US" sz="4000" b="0" dirty="0">
                <a:solidFill>
                  <a:srgbClr val="F8F8F8"/>
                </a:solidFill>
                <a:latin typeface="+mj-lt"/>
              </a:rPr>
              <a:t>levels?</a:t>
            </a:r>
            <a:endParaRPr lang="en-GB" sz="4000" b="0" dirty="0">
              <a:solidFill>
                <a:srgbClr val="F8F8F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7893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7888" b="78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35263" y="1898502"/>
            <a:ext cx="3007895" cy="177780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0000" b="0">
                <a:solidFill>
                  <a:srgbClr val="F8F8F8"/>
                </a:solidFill>
                <a:latin typeface="+mj-lt"/>
              </a:rPr>
              <a:t>30%</a:t>
            </a:r>
            <a:endParaRPr lang="en-GB" sz="10000" b="0">
              <a:solidFill>
                <a:srgbClr val="F8F8F8"/>
              </a:solidFill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598737" y="1898502"/>
            <a:ext cx="3007895" cy="177780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0000" b="0">
                <a:solidFill>
                  <a:srgbClr val="F8F8F8"/>
                </a:solidFill>
                <a:latin typeface="+mj-lt"/>
              </a:rPr>
              <a:t>29%</a:t>
            </a:r>
            <a:endParaRPr lang="en-GB" sz="10000" b="0">
              <a:solidFill>
                <a:srgbClr val="F8F8F8"/>
              </a:solidFill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8395368" y="1898502"/>
            <a:ext cx="3007895" cy="177780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0000" b="0">
                <a:solidFill>
                  <a:srgbClr val="F8F8F8"/>
                </a:solidFill>
                <a:latin typeface="+mj-lt"/>
              </a:rPr>
              <a:t>38%</a:t>
            </a:r>
            <a:endParaRPr lang="en-GB" sz="10000" b="0">
              <a:solidFill>
                <a:srgbClr val="F8F8F8"/>
              </a:solidFill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35263" y="3569554"/>
            <a:ext cx="2994526" cy="13232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000" b="0">
                <a:solidFill>
                  <a:srgbClr val="F8F8F8"/>
                </a:solidFill>
                <a:latin typeface="+mj-lt"/>
              </a:rPr>
              <a:t>say within </a:t>
            </a:r>
          </a:p>
          <a:p>
            <a:pPr algn="ctr">
              <a:lnSpc>
                <a:spcPct val="120000"/>
              </a:lnSpc>
            </a:pPr>
            <a:r>
              <a:rPr lang="en-US" sz="3000" b="0">
                <a:solidFill>
                  <a:srgbClr val="F8F8F8"/>
                </a:solidFill>
                <a:latin typeface="+mj-lt"/>
              </a:rPr>
              <a:t>6 months</a:t>
            </a:r>
            <a:r>
              <a:rPr lang="en-GB" sz="3000" b="0">
                <a:solidFill>
                  <a:srgbClr val="F8F8F8"/>
                </a:solidFill>
                <a:latin typeface="+mj-lt"/>
              </a:rPr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598737" y="3569554"/>
            <a:ext cx="2994526" cy="13232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000" b="0">
                <a:solidFill>
                  <a:srgbClr val="F8F8F8"/>
                </a:solidFill>
                <a:latin typeface="+mj-lt"/>
              </a:rPr>
              <a:t>say within </a:t>
            </a:r>
          </a:p>
          <a:p>
            <a:pPr algn="ctr">
              <a:lnSpc>
                <a:spcPct val="120000"/>
              </a:lnSpc>
            </a:pPr>
            <a:r>
              <a:rPr lang="en-US" sz="3000" b="0">
                <a:solidFill>
                  <a:srgbClr val="F8F8F8"/>
                </a:solidFill>
                <a:latin typeface="+mj-lt"/>
              </a:rPr>
              <a:t>6-12 months</a:t>
            </a:r>
            <a:r>
              <a:rPr lang="en-GB" sz="3000" b="0">
                <a:solidFill>
                  <a:srgbClr val="F8F8F8"/>
                </a:solidFill>
                <a:latin typeface="+mj-lt"/>
              </a:rPr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8395369" y="3569554"/>
            <a:ext cx="2994526" cy="13232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000" b="0">
                <a:solidFill>
                  <a:srgbClr val="F8F8F8"/>
                </a:solidFill>
                <a:latin typeface="+mj-lt"/>
              </a:rPr>
              <a:t>say within </a:t>
            </a:r>
          </a:p>
          <a:p>
            <a:pPr algn="ctr">
              <a:lnSpc>
                <a:spcPct val="120000"/>
              </a:lnSpc>
            </a:pPr>
            <a:r>
              <a:rPr lang="en-US" sz="3000" b="0">
                <a:solidFill>
                  <a:srgbClr val="F8F8F8"/>
                </a:solidFill>
                <a:latin typeface="+mj-lt"/>
              </a:rPr>
              <a:t>12+ months</a:t>
            </a:r>
            <a:r>
              <a:rPr lang="en-GB" sz="3000" b="0">
                <a:solidFill>
                  <a:srgbClr val="F8F8F8"/>
                </a:solidFill>
                <a:latin typeface="+mj-lt"/>
              </a:rPr>
              <a:t>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144211" y="1270000"/>
            <a:ext cx="0" cy="4318000"/>
          </a:xfrm>
          <a:prstGeom prst="line">
            <a:avLst/>
          </a:prstGeom>
          <a:ln>
            <a:solidFill>
              <a:srgbClr val="F294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940842" y="1270000"/>
            <a:ext cx="0" cy="4318000"/>
          </a:xfrm>
          <a:prstGeom prst="line">
            <a:avLst/>
          </a:prstGeom>
          <a:ln>
            <a:solidFill>
              <a:srgbClr val="F294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904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450531" y="1791865"/>
            <a:ext cx="3911143" cy="19111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3000" b="0" dirty="0">
                <a:solidFill>
                  <a:srgbClr val="003A5D"/>
                </a:solidFill>
                <a:latin typeface="+mj-lt"/>
              </a:rPr>
              <a:t>47%</a:t>
            </a:r>
            <a:endParaRPr lang="en-GB" sz="130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997155" y="3796818"/>
            <a:ext cx="6817894" cy="114949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600" b="0" dirty="0">
                <a:solidFill>
                  <a:srgbClr val="003A5D"/>
                </a:solidFill>
                <a:latin typeface="+mj-lt"/>
              </a:rPr>
              <a:t>had to pivot or change what they do since shutdown began.</a:t>
            </a:r>
            <a:r>
              <a:rPr lang="en-GB" sz="2600" b="0" dirty="0">
                <a:solidFill>
                  <a:srgbClr val="003A5D"/>
                </a:solidFill>
                <a:latin typeface="+mj-lt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t="7511" r="53805" b="16937"/>
          <a:stretch/>
        </p:blipFill>
        <p:spPr>
          <a:xfrm>
            <a:off x="0" y="1"/>
            <a:ext cx="27806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67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pic>
        <p:nvPicPr>
          <p:cNvPr id="15" name="Picture 14" descr="hugo-aitken-PqYvDBwpXpU-unsplash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 r="5557"/>
          <a:stretch/>
        </p:blipFill>
        <p:spPr>
          <a:xfrm>
            <a:off x="0" y="0"/>
            <a:ext cx="2780632" cy="6858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460121" y="2273129"/>
            <a:ext cx="3911143" cy="19111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3000" b="0">
                <a:solidFill>
                  <a:srgbClr val="003A5D"/>
                </a:solidFill>
                <a:latin typeface="+mj-lt"/>
              </a:rPr>
              <a:t>58%</a:t>
            </a:r>
            <a:endParaRPr lang="en-GB" sz="130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997155" y="4278082"/>
            <a:ext cx="6817894" cy="114949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800" b="0">
                <a:solidFill>
                  <a:srgbClr val="003A5D"/>
                </a:solidFill>
                <a:latin typeface="+mj-lt"/>
              </a:rPr>
              <a:t>are optimistic about the future of their business.</a:t>
            </a:r>
            <a:r>
              <a:rPr lang="en-GB" sz="2800" b="0">
                <a:solidFill>
                  <a:srgbClr val="003A5D"/>
                </a:solidFill>
                <a:latin typeface="+mj-lt"/>
              </a:rPr>
              <a:t> </a:t>
            </a:r>
            <a:endParaRPr lang="en-GB" sz="26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997155" y="1417240"/>
            <a:ext cx="6817894" cy="69497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2800" b="0">
                <a:solidFill>
                  <a:srgbClr val="003A5D"/>
                </a:solidFill>
                <a:latin typeface="+mj-lt"/>
              </a:rPr>
              <a:t>However,</a:t>
            </a:r>
            <a:endParaRPr lang="en-GB" sz="2600" b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8869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675" r="28999" b="13550"/>
          <a:stretch/>
        </p:blipFill>
        <p:spPr>
          <a:xfrm>
            <a:off x="0" y="0"/>
            <a:ext cx="2780632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460121" y="2273129"/>
            <a:ext cx="3911143" cy="19111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3000" b="0">
                <a:solidFill>
                  <a:srgbClr val="003A5D"/>
                </a:solidFill>
                <a:latin typeface="+mj-lt"/>
              </a:rPr>
              <a:t>6%</a:t>
            </a:r>
            <a:endParaRPr lang="en-GB" sz="130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997155" y="4278082"/>
            <a:ext cx="6817894" cy="114949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2800" b="0">
                <a:solidFill>
                  <a:srgbClr val="003A5D"/>
                </a:solidFill>
                <a:latin typeface="+mj-lt"/>
              </a:rPr>
              <a:t>are pessimistic.</a:t>
            </a:r>
            <a:endParaRPr lang="en-GB" sz="26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997155" y="1417240"/>
            <a:ext cx="6817894" cy="69497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2800" b="0">
                <a:solidFill>
                  <a:srgbClr val="003A5D"/>
                </a:solidFill>
                <a:latin typeface="+mj-lt"/>
              </a:rPr>
              <a:t>And only</a:t>
            </a:r>
            <a:endParaRPr lang="en-GB" sz="2600" b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1585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2" name="Picture 1" descr="robin-schreiner-7y4858E8PfA-unsplas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2" b="207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235158" y="267369"/>
            <a:ext cx="5721684" cy="63633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dist">
              <a:lnSpc>
                <a:spcPct val="300000"/>
              </a:lnSpc>
            </a:pPr>
            <a:r>
              <a:rPr lang="en-US" sz="4000" b="0" dirty="0">
                <a:solidFill>
                  <a:srgbClr val="003A5D"/>
                </a:solidFill>
                <a:latin typeface="+mj-lt"/>
              </a:rPr>
              <a:t>THE</a:t>
            </a:r>
          </a:p>
          <a:p>
            <a:pPr algn="dist">
              <a:lnSpc>
                <a:spcPct val="300000"/>
              </a:lnSpc>
            </a:pPr>
            <a:r>
              <a:rPr lang="en-US" sz="4000" b="0" dirty="0">
                <a:solidFill>
                  <a:srgbClr val="003A5D"/>
                </a:solidFill>
                <a:latin typeface="+mj-lt"/>
              </a:rPr>
              <a:t>FUTURE</a:t>
            </a:r>
          </a:p>
          <a:p>
            <a:pPr algn="dist">
              <a:lnSpc>
                <a:spcPct val="300000"/>
              </a:lnSpc>
            </a:pPr>
            <a:r>
              <a:rPr lang="en-US" sz="4000" b="0" dirty="0">
                <a:solidFill>
                  <a:srgbClr val="003A5D"/>
                </a:solidFill>
                <a:latin typeface="+mj-lt"/>
              </a:rPr>
              <a:t>FORWARD</a:t>
            </a:r>
            <a:endParaRPr lang="en-GB" sz="40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994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6" b="5625"/>
          <a:stretch/>
        </p:blipFill>
        <p:spPr>
          <a:xfrm>
            <a:off x="0" y="-8366"/>
            <a:ext cx="12192000" cy="68860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-152400" y="2468399"/>
            <a:ext cx="12517120" cy="158544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dist">
              <a:lnSpc>
                <a:spcPct val="110000"/>
              </a:lnSpc>
            </a:pPr>
            <a:r>
              <a:rPr lang="en-US" sz="12000" b="0" dirty="0">
                <a:solidFill>
                  <a:srgbClr val="E3E3E3"/>
                </a:solidFill>
                <a:latin typeface="+mj-lt"/>
              </a:rPr>
              <a:t>99  SENSE</a:t>
            </a:r>
            <a:endParaRPr lang="en-GB" sz="12000" b="0" dirty="0">
              <a:solidFill>
                <a:srgbClr val="E3E3E3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483360" y="4560382"/>
            <a:ext cx="9113520" cy="177945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en-US" sz="3000" dirty="0">
                <a:solidFill>
                  <a:srgbClr val="E3E3E3"/>
                </a:solidFill>
                <a:latin typeface="+mj-lt"/>
              </a:rPr>
              <a:t>The Future Looks Good for SMBs</a:t>
            </a:r>
          </a:p>
          <a:p>
            <a:pPr algn="ctr">
              <a:lnSpc>
                <a:spcPct val="200000"/>
              </a:lnSpc>
            </a:pPr>
            <a:r>
              <a:rPr lang="en-US" sz="1600" b="0" spc="300" dirty="0">
                <a:solidFill>
                  <a:srgbClr val="E3E3E3"/>
                </a:solidFill>
                <a:latin typeface="+mj-lt"/>
              </a:rPr>
              <a:t>PHASE 1</a:t>
            </a:r>
          </a:p>
        </p:txBody>
      </p:sp>
    </p:spTree>
    <p:extLst>
      <p:ext uri="{BB962C8B-B14F-4D97-AF65-F5344CB8AC3E}">
        <p14:creationId xmlns:p14="http://schemas.microsoft.com/office/powerpoint/2010/main" val="1914232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22664" y="881298"/>
            <a:ext cx="8060330" cy="5361753"/>
            <a:chOff x="2469712" y="814458"/>
            <a:chExt cx="8060330" cy="536175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E840EBBF-3E96-3742-A21F-C0FFF0F34481}"/>
                </a:ext>
              </a:extLst>
            </p:cNvPr>
            <p:cNvSpPr txBox="1">
              <a:spLocks/>
            </p:cNvSpPr>
            <p:nvPr/>
          </p:nvSpPr>
          <p:spPr>
            <a:xfrm>
              <a:off x="2469712" y="814458"/>
              <a:ext cx="7440566" cy="1698806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b="1" kern="1200">
                  <a:solidFill>
                    <a:srgbClr val="333F4C"/>
                  </a:solidFill>
                  <a:latin typeface="Montserrat" panose="00000500000000000000" pitchFamily="2" charset="0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n-US" sz="2400" b="0">
                  <a:solidFill>
                    <a:srgbClr val="6FA088"/>
                  </a:solidFill>
                  <a:latin typeface="+mj-lt"/>
                </a:rPr>
                <a:t>“</a:t>
              </a:r>
              <a:r>
                <a:rPr lang="en-US" sz="2400" b="0">
                  <a:solidFill>
                    <a:srgbClr val="003A5D"/>
                  </a:solidFill>
                  <a:latin typeface="+mj-lt"/>
                </a:rPr>
                <a:t>My current emotional state about my </a:t>
              </a:r>
            </a:p>
            <a:p>
              <a:pPr>
                <a:lnSpc>
                  <a:spcPct val="110000"/>
                </a:lnSpc>
              </a:pPr>
              <a:r>
                <a:rPr lang="en-US" sz="2400" b="0">
                  <a:solidFill>
                    <a:srgbClr val="003A5D"/>
                  </a:solidFill>
                  <a:latin typeface="+mj-lt"/>
                </a:rPr>
                <a:t>  business is positive. I think this is a great </a:t>
              </a:r>
            </a:p>
            <a:p>
              <a:pPr>
                <a:lnSpc>
                  <a:spcPct val="110000"/>
                </a:lnSpc>
              </a:pPr>
              <a:r>
                <a:rPr lang="en-US" sz="2400" b="0">
                  <a:solidFill>
                    <a:srgbClr val="003A5D"/>
                  </a:solidFill>
                  <a:latin typeface="+mj-lt"/>
                </a:rPr>
                <a:t>  time for innovation.</a:t>
              </a:r>
              <a:r>
                <a:rPr lang="en-US" sz="2400" b="0">
                  <a:solidFill>
                    <a:srgbClr val="6FA088"/>
                  </a:solidFill>
                  <a:latin typeface="+mj-lt"/>
                </a:rPr>
                <a:t>”</a:t>
              </a:r>
              <a:endParaRPr lang="en-GB" sz="2400" b="0">
                <a:solidFill>
                  <a:srgbClr val="6FA088"/>
                </a:solidFill>
                <a:latin typeface="+mj-lt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E840EBBF-3E96-3742-A21F-C0FFF0F34481}"/>
                </a:ext>
              </a:extLst>
            </p:cNvPr>
            <p:cNvSpPr txBox="1">
              <a:spLocks/>
            </p:cNvSpPr>
            <p:nvPr/>
          </p:nvSpPr>
          <p:spPr>
            <a:xfrm>
              <a:off x="7076168" y="2085473"/>
              <a:ext cx="2905760" cy="448647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b="1" kern="1200">
                  <a:solidFill>
                    <a:srgbClr val="333F4C"/>
                  </a:solidFill>
                  <a:latin typeface="Montserrat" panose="00000500000000000000" pitchFamily="2" charset="0"/>
                  <a:ea typeface="+mj-ea"/>
                  <a:cs typeface="+mj-cs"/>
                </a:defRPr>
              </a:lvl1pPr>
            </a:lstStyle>
            <a:p>
              <a:r>
                <a:rPr lang="en-CA" sz="1200" b="0" spc="50">
                  <a:solidFill>
                    <a:srgbClr val="003A5D"/>
                  </a:solidFill>
                  <a:latin typeface="+mj-lt"/>
                </a:rPr>
                <a:t>Elizabeth Power, Founder, </a:t>
              </a:r>
            </a:p>
            <a:p>
              <a:r>
                <a:rPr lang="en-CA" sz="1200" b="0" spc="50">
                  <a:solidFill>
                    <a:srgbClr val="003A5D"/>
                  </a:solidFill>
                  <a:latin typeface="+mj-lt"/>
                </a:rPr>
                <a:t>The </a:t>
              </a:r>
              <a:r>
                <a:rPr lang="en-CA" sz="1200" b="0" spc="50" err="1">
                  <a:solidFill>
                    <a:srgbClr val="003A5D"/>
                  </a:solidFill>
                  <a:latin typeface="+mj-lt"/>
                </a:rPr>
                <a:t>EPower</a:t>
              </a:r>
              <a:r>
                <a:rPr lang="en-CA" sz="1200" b="0" spc="50">
                  <a:solidFill>
                    <a:srgbClr val="003A5D"/>
                  </a:solidFill>
                  <a:latin typeface="+mj-lt"/>
                </a:rPr>
                <a:t> Change Institute at </a:t>
              </a:r>
              <a:r>
                <a:rPr lang="en-CA" sz="1200" b="0" spc="50" err="1">
                  <a:solidFill>
                    <a:srgbClr val="003A5D"/>
                  </a:solidFill>
                  <a:latin typeface="+mj-lt"/>
                </a:rPr>
                <a:t>EPower</a:t>
              </a:r>
              <a:r>
                <a:rPr lang="en-CA" sz="1200" b="0" spc="50">
                  <a:solidFill>
                    <a:srgbClr val="003A5D"/>
                  </a:solidFill>
                  <a:latin typeface="+mj-lt"/>
                </a:rPr>
                <a:t> &amp; Associates, Inc.</a:t>
              </a:r>
              <a:endParaRPr lang="en-US" sz="1200" b="0" spc="50">
                <a:solidFill>
                  <a:srgbClr val="003A5D"/>
                </a:solidFill>
                <a:latin typeface="+mj-lt"/>
              </a:endParaRP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E840EBBF-3E96-3742-A21F-C0FFF0F34481}"/>
                </a:ext>
              </a:extLst>
            </p:cNvPr>
            <p:cNvSpPr txBox="1">
              <a:spLocks/>
            </p:cNvSpPr>
            <p:nvPr/>
          </p:nvSpPr>
          <p:spPr>
            <a:xfrm>
              <a:off x="2469712" y="3113827"/>
              <a:ext cx="7440566" cy="1698806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b="1" kern="1200">
                  <a:solidFill>
                    <a:srgbClr val="333F4C"/>
                  </a:solidFill>
                  <a:latin typeface="Montserrat" panose="00000500000000000000" pitchFamily="2" charset="0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n-US" sz="2400" b="0" dirty="0">
                  <a:solidFill>
                    <a:srgbClr val="6FA088"/>
                  </a:solidFill>
                  <a:latin typeface="+mj-lt"/>
                </a:rPr>
                <a:t>“</a:t>
              </a:r>
              <a:r>
                <a:rPr lang="en-US" sz="2400" b="0" dirty="0">
                  <a:solidFill>
                    <a:srgbClr val="003A5D"/>
                  </a:solidFill>
                  <a:latin typeface="+mj-lt"/>
                </a:rPr>
                <a:t>I feel positive about my company’s future.</a:t>
              </a:r>
              <a:r>
                <a:rPr lang="en-US" sz="2400" b="0" dirty="0">
                  <a:solidFill>
                    <a:srgbClr val="6FA088"/>
                  </a:solidFill>
                  <a:latin typeface="+mj-lt"/>
                </a:rPr>
                <a:t>”</a:t>
              </a:r>
              <a:endParaRPr lang="en-GB" sz="2400" b="0" dirty="0">
                <a:solidFill>
                  <a:srgbClr val="6FA088"/>
                </a:solidFill>
                <a:latin typeface="+mj-lt"/>
              </a:endParaRPr>
            </a:p>
            <a:p>
              <a:pPr>
                <a:lnSpc>
                  <a:spcPct val="110000"/>
                </a:lnSpc>
              </a:pPr>
              <a:r>
                <a:rPr lang="en-GB" sz="2400" b="0" dirty="0">
                  <a:solidFill>
                    <a:srgbClr val="003A5D"/>
                  </a:solidFill>
                  <a:latin typeface="+mj-lt"/>
                </a:rPr>
                <a:t> 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E840EBBF-3E96-3742-A21F-C0FFF0F34481}"/>
                </a:ext>
              </a:extLst>
            </p:cNvPr>
            <p:cNvSpPr txBox="1">
              <a:spLocks/>
            </p:cNvSpPr>
            <p:nvPr/>
          </p:nvSpPr>
          <p:spPr>
            <a:xfrm>
              <a:off x="7077780" y="3783262"/>
              <a:ext cx="2792388" cy="305338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b="1" kern="1200">
                  <a:solidFill>
                    <a:srgbClr val="333F4C"/>
                  </a:solidFill>
                  <a:latin typeface="Montserrat" panose="00000500000000000000" pitchFamily="2" charset="0"/>
                  <a:ea typeface="+mj-ea"/>
                  <a:cs typeface="+mj-cs"/>
                </a:defRPr>
              </a:lvl1pPr>
            </a:lstStyle>
            <a:p>
              <a:r>
                <a:rPr lang="en-CA" sz="1200" b="0" spc="50">
                  <a:solidFill>
                    <a:srgbClr val="003A5D"/>
                  </a:solidFill>
                  <a:latin typeface="+mj-lt"/>
                </a:rPr>
                <a:t>Jay </a:t>
              </a:r>
              <a:r>
                <a:rPr lang="en-CA" sz="1200" b="0" spc="50" err="1">
                  <a:solidFill>
                    <a:srgbClr val="003A5D"/>
                  </a:solidFill>
                  <a:latin typeface="+mj-lt"/>
                </a:rPr>
                <a:t>Wingfield</a:t>
              </a:r>
              <a:r>
                <a:rPr lang="en-CA" sz="1200" b="0" spc="50">
                  <a:solidFill>
                    <a:srgbClr val="003A5D"/>
                  </a:solidFill>
                  <a:latin typeface="+mj-lt"/>
                </a:rPr>
                <a:t>, Attorney</a:t>
              </a:r>
              <a:endParaRPr lang="en-US" sz="1200" b="0" spc="50">
                <a:solidFill>
                  <a:srgbClr val="003A5D"/>
                </a:solidFill>
                <a:latin typeface="+mj-lt"/>
              </a:endParaRP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E840EBBF-3E96-3742-A21F-C0FFF0F34481}"/>
                </a:ext>
              </a:extLst>
            </p:cNvPr>
            <p:cNvSpPr txBox="1">
              <a:spLocks/>
            </p:cNvSpPr>
            <p:nvPr/>
          </p:nvSpPr>
          <p:spPr>
            <a:xfrm>
              <a:off x="2469712" y="4477405"/>
              <a:ext cx="7092982" cy="1698806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b="1" kern="1200">
                  <a:solidFill>
                    <a:srgbClr val="333F4C"/>
                  </a:solidFill>
                  <a:latin typeface="Montserrat" panose="00000500000000000000" pitchFamily="2" charset="0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en-US" sz="2400" b="0" dirty="0">
                  <a:solidFill>
                    <a:srgbClr val="6FA088"/>
                  </a:solidFill>
                  <a:latin typeface="+mj-lt"/>
                </a:rPr>
                <a:t>“</a:t>
              </a:r>
              <a:r>
                <a:rPr lang="en-US" sz="2400" b="0" dirty="0">
                  <a:solidFill>
                    <a:srgbClr val="003A5D"/>
                  </a:solidFill>
                  <a:latin typeface="+mj-lt"/>
                </a:rPr>
                <a:t>We are pivoting and discarding the old </a:t>
              </a:r>
            </a:p>
            <a:p>
              <a:pPr>
                <a:lnSpc>
                  <a:spcPct val="110000"/>
                </a:lnSpc>
              </a:pPr>
              <a:r>
                <a:rPr lang="en-US" sz="2400" b="0" dirty="0">
                  <a:solidFill>
                    <a:srgbClr val="003A5D"/>
                  </a:solidFill>
                  <a:latin typeface="+mj-lt"/>
                </a:rPr>
                <a:t>  ways of business and embracing change.</a:t>
              </a:r>
              <a:r>
                <a:rPr lang="en-US" sz="2400" b="0" dirty="0">
                  <a:solidFill>
                    <a:srgbClr val="6FA088"/>
                  </a:solidFill>
                  <a:latin typeface="+mj-lt"/>
                </a:rPr>
                <a:t>”</a:t>
              </a:r>
              <a:endParaRPr lang="en-GB" sz="2400" b="0" dirty="0">
                <a:solidFill>
                  <a:srgbClr val="6FA088"/>
                </a:solidFill>
                <a:latin typeface="+mj-lt"/>
              </a:endParaRPr>
            </a:p>
            <a:p>
              <a:pPr>
                <a:lnSpc>
                  <a:spcPct val="110000"/>
                </a:lnSpc>
              </a:pPr>
              <a:r>
                <a:rPr lang="en-GB" sz="2400" dirty="0">
                  <a:solidFill>
                    <a:srgbClr val="003A5D"/>
                  </a:solidFill>
                  <a:latin typeface="+mj-lt"/>
                </a:rPr>
                <a:t> </a:t>
              </a: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E840EBBF-3E96-3742-A21F-C0FFF0F34481}"/>
                </a:ext>
              </a:extLst>
            </p:cNvPr>
            <p:cNvSpPr txBox="1">
              <a:spLocks/>
            </p:cNvSpPr>
            <p:nvPr/>
          </p:nvSpPr>
          <p:spPr>
            <a:xfrm>
              <a:off x="7080980" y="5679968"/>
              <a:ext cx="3449062" cy="334219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b="1" kern="1200">
                  <a:solidFill>
                    <a:srgbClr val="333F4C"/>
                  </a:solidFill>
                  <a:latin typeface="Montserrat" panose="00000500000000000000" pitchFamily="2" charset="0"/>
                  <a:ea typeface="+mj-ea"/>
                  <a:cs typeface="+mj-cs"/>
                </a:defRPr>
              </a:lvl1pPr>
            </a:lstStyle>
            <a:p>
              <a:r>
                <a:rPr lang="en-US" sz="1200" b="0" dirty="0">
                  <a:solidFill>
                    <a:srgbClr val="003A5D"/>
                  </a:solidFill>
                  <a:latin typeface="+mj-lt"/>
                </a:rPr>
                <a:t>Linda </a:t>
              </a:r>
              <a:r>
                <a:rPr lang="en-US" sz="1200" b="0" dirty="0" err="1">
                  <a:solidFill>
                    <a:srgbClr val="003A5D"/>
                  </a:solidFill>
                  <a:latin typeface="+mj-lt"/>
                </a:rPr>
                <a:t>Clasen</a:t>
              </a:r>
              <a:r>
                <a:rPr lang="en-US" sz="1200" b="0" dirty="0">
                  <a:solidFill>
                    <a:srgbClr val="003A5D"/>
                  </a:solidFill>
                  <a:latin typeface="+mj-lt"/>
                </a:rPr>
                <a:t>, Senior Level Marketer</a:t>
              </a:r>
              <a:endParaRPr lang="en-US" sz="1200" b="0" spc="50" dirty="0">
                <a:solidFill>
                  <a:srgbClr val="003A5D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216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7807" b="78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6176204" y="2713782"/>
            <a:ext cx="5080000" cy="94915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E3E3E3"/>
                </a:solidFill>
                <a:latin typeface="+mj-lt"/>
              </a:rPr>
              <a:t>How are business owners doing it?</a:t>
            </a:r>
            <a:endParaRPr lang="en-GB" sz="2000" b="0" dirty="0">
              <a:solidFill>
                <a:srgbClr val="E3E3E3"/>
              </a:solidFill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6155272" y="3115338"/>
            <a:ext cx="5796090" cy="306087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000" b="0" dirty="0">
                <a:solidFill>
                  <a:srgbClr val="E3E3E3"/>
                </a:solidFill>
                <a:latin typeface="+mj-lt"/>
              </a:rPr>
              <a:t>Resiliency</a:t>
            </a:r>
          </a:p>
          <a:p>
            <a:pPr>
              <a:lnSpc>
                <a:spcPct val="150000"/>
              </a:lnSpc>
            </a:pPr>
            <a:r>
              <a:rPr lang="en-US" sz="4000" b="0" dirty="0">
                <a:solidFill>
                  <a:srgbClr val="E3E3E3"/>
                </a:solidFill>
                <a:latin typeface="+mj-lt"/>
              </a:rPr>
              <a:t>Speedy Adaptation</a:t>
            </a:r>
            <a:endParaRPr lang="en-GB" sz="4000" b="0" dirty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GB" sz="4000" b="0" dirty="0">
                <a:solidFill>
                  <a:srgbClr val="E3E3E3"/>
                </a:solidFill>
                <a:latin typeface="+mj-lt"/>
              </a:rPr>
              <a:t>Agility</a:t>
            </a:r>
          </a:p>
        </p:txBody>
      </p:sp>
    </p:spTree>
    <p:extLst>
      <p:ext uri="{BB962C8B-B14F-4D97-AF65-F5344CB8AC3E}">
        <p14:creationId xmlns:p14="http://schemas.microsoft.com/office/powerpoint/2010/main" val="1896601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3" name="Picture 2" descr="nadya-spetnitskaya-tOYiQxF9-Ys-unsplash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2" r="16829"/>
          <a:stretch/>
        </p:blipFill>
        <p:spPr>
          <a:xfrm>
            <a:off x="6082632" y="0"/>
            <a:ext cx="6109368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74844" y="2152311"/>
            <a:ext cx="4237790" cy="48125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>
                <a:solidFill>
                  <a:srgbClr val="003A5D"/>
                </a:solidFill>
                <a:latin typeface="+mj-lt"/>
              </a:rPr>
              <a:t>They see an opportunity to </a:t>
            </a:r>
            <a:endParaRPr lang="en-GB" sz="20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607390" y="2634070"/>
            <a:ext cx="5301458" cy="247266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b="0" dirty="0">
                <a:solidFill>
                  <a:srgbClr val="003A5D"/>
                </a:solidFill>
                <a:latin typeface="+mj-lt"/>
              </a:rPr>
              <a:t>exhale, be self-reflective,</a:t>
            </a:r>
            <a:endParaRPr lang="en-GB" sz="30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3000" b="0" dirty="0">
                <a:solidFill>
                  <a:srgbClr val="003A5D"/>
                </a:solidFill>
                <a:latin typeface="+mj-lt"/>
              </a:rPr>
              <a:t>and come out of this</a:t>
            </a:r>
            <a:endParaRPr lang="en-GB" sz="30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3000" b="0" dirty="0">
                <a:solidFill>
                  <a:srgbClr val="003A5D"/>
                </a:solidFill>
                <a:latin typeface="+mj-lt"/>
              </a:rPr>
              <a:t>a better human and a better business owner. </a:t>
            </a:r>
            <a:endParaRPr lang="en-GB" sz="30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5702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6" b="10406"/>
          <a:stretch/>
        </p:blipFill>
        <p:spPr>
          <a:xfrm>
            <a:off x="0" y="-7055"/>
            <a:ext cx="12192000" cy="68988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681789" y="802108"/>
            <a:ext cx="4438316" cy="343568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0" dirty="0">
                <a:solidFill>
                  <a:srgbClr val="E3E3E3"/>
                </a:solidFill>
                <a:latin typeface="+mj-lt"/>
              </a:rPr>
              <a:t>This is a time for reinvention.</a:t>
            </a:r>
            <a:endParaRPr lang="en-GB" sz="4000" b="0" dirty="0">
              <a:solidFill>
                <a:srgbClr val="E3E3E3"/>
              </a:solidFill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665581" y="4572000"/>
            <a:ext cx="6737684" cy="168442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4000" b="0">
                <a:solidFill>
                  <a:srgbClr val="E3E3E3"/>
                </a:solidFill>
                <a:latin typeface="+mj-lt"/>
              </a:rPr>
              <a:t>And business owners are </a:t>
            </a:r>
          </a:p>
          <a:p>
            <a:pPr algn="r">
              <a:lnSpc>
                <a:spcPct val="120000"/>
              </a:lnSpc>
            </a:pPr>
            <a:r>
              <a:rPr lang="en-US" sz="4000" b="0">
                <a:solidFill>
                  <a:srgbClr val="E3E3E3"/>
                </a:solidFill>
                <a:latin typeface="+mj-lt"/>
              </a:rPr>
              <a:t>leading the charge.</a:t>
            </a:r>
            <a:r>
              <a:rPr lang="en-GB" sz="4000" b="0">
                <a:solidFill>
                  <a:srgbClr val="E3E3E3"/>
                </a:solidFill>
                <a:latin typeface="+mj-lt"/>
              </a:rPr>
              <a:t> </a:t>
            </a:r>
            <a:r>
              <a:rPr lang="en-US" sz="4000" b="0">
                <a:solidFill>
                  <a:srgbClr val="E3E3E3"/>
                </a:solidFill>
                <a:latin typeface="+mj-lt"/>
              </a:rPr>
              <a:t> </a:t>
            </a:r>
            <a:endParaRPr lang="en-GB" sz="4000" b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3279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562" r="1" b="7562"/>
          <a:stretch/>
        </p:blipFill>
        <p:spPr>
          <a:xfrm>
            <a:off x="0" y="0"/>
            <a:ext cx="12192000" cy="68988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837356" y="1256635"/>
            <a:ext cx="8525844" cy="445168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0" dirty="0">
                <a:solidFill>
                  <a:srgbClr val="E3E3E3"/>
                </a:solidFill>
                <a:latin typeface="+mj-lt"/>
              </a:rPr>
              <a:t>But where</a:t>
            </a:r>
          </a:p>
          <a:p>
            <a:pPr>
              <a:lnSpc>
                <a:spcPct val="120000"/>
              </a:lnSpc>
            </a:pPr>
            <a:r>
              <a:rPr lang="en-US" sz="4000" b="0" dirty="0">
                <a:solidFill>
                  <a:srgbClr val="E3E3E3"/>
                </a:solidFill>
                <a:latin typeface="+mj-lt"/>
              </a:rPr>
              <a:t>	are they </a:t>
            </a:r>
          </a:p>
          <a:p>
            <a:pPr>
              <a:lnSpc>
                <a:spcPct val="120000"/>
              </a:lnSpc>
            </a:pPr>
            <a:r>
              <a:rPr lang="en-US" sz="4000" b="0" dirty="0">
                <a:solidFill>
                  <a:srgbClr val="E3E3E3"/>
                </a:solidFill>
                <a:latin typeface="+mj-lt"/>
              </a:rPr>
              <a:t>		leading us?</a:t>
            </a:r>
          </a:p>
          <a:p>
            <a:pPr>
              <a:lnSpc>
                <a:spcPct val="120000"/>
              </a:lnSpc>
            </a:pPr>
            <a:r>
              <a:rPr lang="en-CA" sz="4000" b="0" dirty="0">
                <a:solidFill>
                  <a:srgbClr val="E3E3E3"/>
                </a:solidFill>
                <a:latin typeface="+mj-lt"/>
              </a:rPr>
              <a:t>				</a:t>
            </a:r>
            <a:br>
              <a:rPr lang="en-CA" sz="4000" b="0" dirty="0">
                <a:solidFill>
                  <a:srgbClr val="E3E3E3"/>
                </a:solidFill>
                <a:latin typeface="+mj-lt"/>
              </a:rPr>
            </a:br>
            <a:r>
              <a:rPr lang="en-CA" sz="4000" b="0" dirty="0">
                <a:solidFill>
                  <a:srgbClr val="E3E3E3"/>
                </a:solidFill>
                <a:latin typeface="+mj-lt"/>
              </a:rPr>
              <a:t>				To the</a:t>
            </a:r>
          </a:p>
          <a:p>
            <a:pPr>
              <a:lnSpc>
                <a:spcPct val="120000"/>
              </a:lnSpc>
            </a:pPr>
            <a:r>
              <a:rPr lang="en-CA" sz="4000" b="0" dirty="0">
                <a:solidFill>
                  <a:srgbClr val="E3E3E3"/>
                </a:solidFill>
                <a:latin typeface="+mj-lt"/>
              </a:rPr>
              <a:t>					“New Normal.”</a:t>
            </a:r>
            <a:endParaRPr lang="en-GB" sz="4000" b="0" dirty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endParaRPr lang="en-GB" sz="40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3156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t="7423" b="7496"/>
          <a:stretch/>
        </p:blipFill>
        <p:spPr>
          <a:xfrm>
            <a:off x="0" y="-7055"/>
            <a:ext cx="12192000" cy="68988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81261" y="387684"/>
            <a:ext cx="1697790" cy="487947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0" dirty="0">
                <a:solidFill>
                  <a:srgbClr val="E3E3E3"/>
                </a:solidFill>
                <a:latin typeface="+mj-lt"/>
              </a:rPr>
              <a:t>Let’s</a:t>
            </a:r>
          </a:p>
          <a:p>
            <a:pPr>
              <a:lnSpc>
                <a:spcPct val="120000"/>
              </a:lnSpc>
            </a:pPr>
            <a:r>
              <a:rPr lang="en-US" sz="4000" b="0" dirty="0">
                <a:solidFill>
                  <a:srgbClr val="E3E3E3"/>
                </a:solidFill>
                <a:latin typeface="+mj-lt"/>
              </a:rPr>
              <a:t>not</a:t>
            </a:r>
          </a:p>
          <a:p>
            <a:pPr>
              <a:lnSpc>
                <a:spcPct val="120000"/>
              </a:lnSpc>
            </a:pPr>
            <a:r>
              <a:rPr lang="en-US" sz="4000" b="0" dirty="0">
                <a:solidFill>
                  <a:srgbClr val="E3E3E3"/>
                </a:solidFill>
                <a:latin typeface="+mj-lt"/>
              </a:rPr>
              <a:t>go</a:t>
            </a:r>
          </a:p>
          <a:p>
            <a:pPr>
              <a:lnSpc>
                <a:spcPct val="120000"/>
              </a:lnSpc>
            </a:pPr>
            <a:r>
              <a:rPr lang="en-US" sz="4000" b="0" dirty="0">
                <a:solidFill>
                  <a:srgbClr val="E3E3E3"/>
                </a:solidFill>
                <a:latin typeface="+mj-lt"/>
              </a:rPr>
              <a:t>back</a:t>
            </a:r>
          </a:p>
          <a:p>
            <a:pPr>
              <a:lnSpc>
                <a:spcPct val="120000"/>
              </a:lnSpc>
            </a:pPr>
            <a:r>
              <a:rPr lang="en-US" sz="4000" b="0" dirty="0">
                <a:solidFill>
                  <a:srgbClr val="E3E3E3"/>
                </a:solidFill>
                <a:latin typeface="+mj-lt"/>
              </a:rPr>
              <a:t>to </a:t>
            </a:r>
            <a:br>
              <a:rPr lang="en-US" sz="4000" b="0" dirty="0">
                <a:solidFill>
                  <a:srgbClr val="E3E3E3"/>
                </a:solidFill>
                <a:latin typeface="+mj-lt"/>
              </a:rPr>
            </a:br>
            <a:r>
              <a:rPr lang="en-US" sz="4000" b="0" dirty="0">
                <a:solidFill>
                  <a:srgbClr val="E3E3E3"/>
                </a:solidFill>
                <a:latin typeface="+mj-lt"/>
              </a:rPr>
              <a:t>work.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9451474" y="2646947"/>
            <a:ext cx="2219158" cy="375652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4000" b="0">
                <a:solidFill>
                  <a:srgbClr val="E3E3E3"/>
                </a:solidFill>
                <a:latin typeface="+mj-lt"/>
              </a:rPr>
              <a:t>Let’s </a:t>
            </a:r>
            <a:br>
              <a:rPr lang="en-US" sz="4000" b="0">
                <a:solidFill>
                  <a:srgbClr val="E3E3E3"/>
                </a:solidFill>
                <a:latin typeface="+mj-lt"/>
              </a:rPr>
            </a:br>
            <a:r>
              <a:rPr lang="en-US" sz="4000" b="0">
                <a:solidFill>
                  <a:srgbClr val="E3E3E3"/>
                </a:solidFill>
                <a:latin typeface="+mj-lt"/>
              </a:rPr>
              <a:t>go </a:t>
            </a:r>
            <a:br>
              <a:rPr lang="en-US" sz="4000" b="0">
                <a:solidFill>
                  <a:srgbClr val="E3E3E3"/>
                </a:solidFill>
                <a:latin typeface="+mj-lt"/>
              </a:rPr>
            </a:br>
            <a:r>
              <a:rPr lang="en-US" sz="4000" b="0">
                <a:solidFill>
                  <a:srgbClr val="E3E3E3"/>
                </a:solidFill>
                <a:latin typeface="+mj-lt"/>
              </a:rPr>
              <a:t>forward</a:t>
            </a:r>
            <a:br>
              <a:rPr lang="en-US" sz="4000" b="0">
                <a:solidFill>
                  <a:srgbClr val="E3E3E3"/>
                </a:solidFill>
                <a:latin typeface="+mj-lt"/>
              </a:rPr>
            </a:br>
            <a:r>
              <a:rPr lang="en-US" sz="4000" b="0">
                <a:solidFill>
                  <a:srgbClr val="E3E3E3"/>
                </a:solidFill>
                <a:latin typeface="+mj-lt"/>
              </a:rPr>
              <a:t>to</a:t>
            </a:r>
            <a:br>
              <a:rPr lang="en-US" sz="4000" b="0">
                <a:solidFill>
                  <a:srgbClr val="E3E3E3"/>
                </a:solidFill>
                <a:latin typeface="+mj-lt"/>
              </a:rPr>
            </a:br>
            <a:r>
              <a:rPr lang="en-US" sz="4000" b="0">
                <a:solidFill>
                  <a:srgbClr val="E3E3E3"/>
                </a:solidFill>
                <a:latin typeface="+mj-lt"/>
              </a:rPr>
              <a:t>work.</a:t>
            </a:r>
            <a:endParaRPr lang="en-GB" sz="4000" b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4766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 t="10805" r="12376" b="29874"/>
          <a:stretch/>
        </p:blipFill>
        <p:spPr>
          <a:xfrm>
            <a:off x="0" y="-7055"/>
            <a:ext cx="12192000" cy="68988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935788" y="1777999"/>
            <a:ext cx="6964950" cy="318168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b="0" dirty="0">
                <a:solidFill>
                  <a:srgbClr val="E3E3E3"/>
                </a:solidFill>
                <a:latin typeface="+mj-lt"/>
              </a:rPr>
              <a:t>66% of all SBOs feel their business model will change or evolve because of the pandemic.</a:t>
            </a:r>
            <a:endParaRPr lang="en-GB" sz="40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6951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screen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304597" y="3081164"/>
            <a:ext cx="1696501" cy="7001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4000" b="0" spc="300" dirty="0">
                <a:solidFill>
                  <a:srgbClr val="E3E3E3"/>
                </a:solidFill>
                <a:latin typeface="+mj-lt"/>
              </a:rPr>
              <a:t>How?</a:t>
            </a:r>
            <a:endParaRPr lang="en-GB" sz="4000" b="0" spc="30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0347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350041" y="2192410"/>
            <a:ext cx="0" cy="3208420"/>
          </a:xfrm>
          <a:prstGeom prst="line">
            <a:avLst/>
          </a:prstGeom>
          <a:ln>
            <a:solidFill>
              <a:srgbClr val="FFBD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4" r="55555"/>
          <a:stretch/>
        </p:blipFill>
        <p:spPr>
          <a:xfrm>
            <a:off x="0" y="0"/>
            <a:ext cx="278063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649583" y="2406486"/>
            <a:ext cx="3007895" cy="148371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0000" b="0" dirty="0">
                <a:solidFill>
                  <a:srgbClr val="003A5D"/>
                </a:solidFill>
                <a:latin typeface="+mj-lt"/>
              </a:rPr>
              <a:t>63%</a:t>
            </a:r>
            <a:endParaRPr lang="en-GB" sz="100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807176" y="2406486"/>
            <a:ext cx="3007895" cy="156392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0000" b="0">
                <a:solidFill>
                  <a:srgbClr val="003A5D"/>
                </a:solidFill>
                <a:latin typeface="+mj-lt"/>
              </a:rPr>
              <a:t>42%</a:t>
            </a:r>
            <a:endParaRPr lang="en-GB" sz="100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649583" y="3877018"/>
            <a:ext cx="2994526" cy="13232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400" b="0">
                <a:solidFill>
                  <a:srgbClr val="003A5D"/>
                </a:solidFill>
                <a:latin typeface="+mj-lt"/>
              </a:rPr>
              <a:t>plan more online business</a:t>
            </a:r>
            <a:r>
              <a:rPr lang="en-GB" sz="2400" b="0">
                <a:solidFill>
                  <a:srgbClr val="003A5D"/>
                </a:solidFill>
                <a:latin typeface="+mj-lt"/>
              </a:rPr>
              <a:t> 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807177" y="3877018"/>
            <a:ext cx="2994526" cy="13232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2400" b="0">
                <a:solidFill>
                  <a:srgbClr val="003A5D"/>
                </a:solidFill>
                <a:latin typeface="+mj-lt"/>
              </a:rPr>
              <a:t>plan to digitize their operations and processes</a:t>
            </a:r>
            <a:endParaRPr lang="en-GB" sz="24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997155" y="1417240"/>
            <a:ext cx="6817894" cy="69497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2800" b="0">
                <a:solidFill>
                  <a:srgbClr val="003A5D"/>
                </a:solidFill>
                <a:latin typeface="+mj-lt"/>
              </a:rPr>
              <a:t>Digitization</a:t>
            </a:r>
            <a:endParaRPr lang="en-GB" sz="2600" b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4109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350041" y="2192410"/>
            <a:ext cx="0" cy="3208420"/>
          </a:xfrm>
          <a:prstGeom prst="line">
            <a:avLst/>
          </a:prstGeom>
          <a:ln>
            <a:solidFill>
              <a:srgbClr val="FFBD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r="57798"/>
          <a:stretch/>
        </p:blipFill>
        <p:spPr>
          <a:xfrm>
            <a:off x="0" y="0"/>
            <a:ext cx="278063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649583" y="2406486"/>
            <a:ext cx="3007895" cy="148371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0000" b="0">
                <a:solidFill>
                  <a:srgbClr val="003A5D"/>
                </a:solidFill>
                <a:latin typeface="+mj-lt"/>
              </a:rPr>
              <a:t>38%</a:t>
            </a:r>
            <a:endParaRPr lang="en-GB" sz="100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807176" y="2406486"/>
            <a:ext cx="3007895" cy="156392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0000" b="0">
                <a:solidFill>
                  <a:srgbClr val="003A5D"/>
                </a:solidFill>
                <a:latin typeface="+mj-lt"/>
              </a:rPr>
              <a:t>33%</a:t>
            </a:r>
            <a:endParaRPr lang="en-GB" sz="100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649583" y="3877018"/>
            <a:ext cx="2994526" cy="13232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400" b="0">
                <a:solidFill>
                  <a:srgbClr val="003A5D"/>
                </a:solidFill>
                <a:latin typeface="+mj-lt"/>
              </a:rPr>
              <a:t>plan </a:t>
            </a:r>
            <a:r>
              <a:rPr lang="en-CA" sz="2400" b="0">
                <a:solidFill>
                  <a:srgbClr val="003A5D"/>
                </a:solidFill>
                <a:latin typeface="+mj-lt"/>
              </a:rPr>
              <a:t>to launch a new product within 6 months</a:t>
            </a:r>
            <a:endParaRPr lang="en-GB" sz="24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807177" y="3877018"/>
            <a:ext cx="2994526" cy="13232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2400" b="0">
                <a:solidFill>
                  <a:srgbClr val="003A5D"/>
                </a:solidFill>
                <a:latin typeface="+mj-lt"/>
              </a:rPr>
              <a:t>plan to shift their customer focus in the same period</a:t>
            </a:r>
            <a:endParaRPr lang="en-GB" sz="24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997155" y="1417240"/>
            <a:ext cx="6817894" cy="69497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2800" b="0">
                <a:solidFill>
                  <a:srgbClr val="003A5D"/>
                </a:solidFill>
                <a:latin typeface="+mj-lt"/>
              </a:rPr>
              <a:t>Innovation</a:t>
            </a:r>
            <a:endParaRPr lang="en-GB" sz="2600" b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2574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782868" y="113169"/>
            <a:ext cx="7041403" cy="627484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dist">
              <a:lnSpc>
                <a:spcPct val="200000"/>
              </a:lnSpc>
            </a:pPr>
            <a:r>
              <a:rPr lang="en-US" sz="6600" b="0" spc="600" dirty="0">
                <a:solidFill>
                  <a:srgbClr val="003A5D"/>
                </a:solidFill>
                <a:latin typeface="+mj-lt"/>
              </a:rPr>
              <a:t>WHY </a:t>
            </a:r>
          </a:p>
          <a:p>
            <a:pPr algn="dist">
              <a:lnSpc>
                <a:spcPct val="200000"/>
              </a:lnSpc>
            </a:pPr>
            <a:r>
              <a:rPr lang="en-US" sz="6600" b="0" spc="600" dirty="0">
                <a:solidFill>
                  <a:srgbClr val="003A5D"/>
                </a:solidFill>
                <a:latin typeface="+mj-lt"/>
              </a:rPr>
              <a:t>WE’RE</a:t>
            </a:r>
          </a:p>
          <a:p>
            <a:pPr algn="dist">
              <a:lnSpc>
                <a:spcPct val="200000"/>
              </a:lnSpc>
            </a:pPr>
            <a:r>
              <a:rPr lang="en-US" sz="6600" b="0" spc="600" dirty="0">
                <a:solidFill>
                  <a:srgbClr val="003A5D"/>
                </a:solidFill>
                <a:latin typeface="+mj-lt"/>
              </a:rPr>
              <a:t>HERE</a:t>
            </a:r>
            <a:endParaRPr lang="en-GB" sz="6600" b="0" spc="600" dirty="0">
              <a:solidFill>
                <a:srgbClr val="003A5D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13448"/>
          <a:stretch/>
        </p:blipFill>
        <p:spPr>
          <a:xfrm>
            <a:off x="0" y="0"/>
            <a:ext cx="2473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27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350041" y="1417053"/>
            <a:ext cx="0" cy="4745789"/>
          </a:xfrm>
          <a:prstGeom prst="line">
            <a:avLst/>
          </a:prstGeom>
          <a:ln>
            <a:solidFill>
              <a:srgbClr val="FFBD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r="57798"/>
          <a:stretch/>
        </p:blipFill>
        <p:spPr>
          <a:xfrm>
            <a:off x="0" y="0"/>
            <a:ext cx="278063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649583" y="1617749"/>
            <a:ext cx="3007895" cy="148371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7200" b="0" dirty="0">
                <a:solidFill>
                  <a:srgbClr val="003A5D"/>
                </a:solidFill>
                <a:latin typeface="+mj-lt"/>
              </a:rPr>
              <a:t>77%</a:t>
            </a:r>
            <a:endParaRPr lang="en-GB" sz="72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807176" y="1617749"/>
            <a:ext cx="3007895" cy="156392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7200" b="0">
                <a:solidFill>
                  <a:srgbClr val="003A5D"/>
                </a:solidFill>
                <a:latin typeface="+mj-lt"/>
              </a:rPr>
              <a:t>48%</a:t>
            </a:r>
            <a:endParaRPr lang="en-GB" sz="72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649583" y="2620386"/>
            <a:ext cx="2994526" cy="13232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1800" b="0">
                <a:solidFill>
                  <a:srgbClr val="003A5D"/>
                </a:solidFill>
                <a:latin typeface="+mj-lt"/>
              </a:rPr>
              <a:t>currently allow employees to WFH</a:t>
            </a:r>
            <a:endParaRPr lang="en-GB" sz="18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807177" y="2620386"/>
            <a:ext cx="2994526" cy="13232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1800" b="0">
                <a:solidFill>
                  <a:srgbClr val="003A5D"/>
                </a:solidFill>
                <a:latin typeface="+mj-lt"/>
              </a:rPr>
              <a:t>of those will make it permanent</a:t>
            </a:r>
            <a:endParaRPr lang="en-GB" sz="18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997155" y="628503"/>
            <a:ext cx="6817894" cy="69497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2800" b="0" dirty="0">
                <a:solidFill>
                  <a:srgbClr val="003A5D"/>
                </a:solidFill>
                <a:latin typeface="+mj-lt"/>
              </a:rPr>
              <a:t>Work From Home</a:t>
            </a:r>
            <a:endParaRPr lang="en-GB" sz="26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649583" y="4197860"/>
            <a:ext cx="3007895" cy="148371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7200" b="0">
                <a:solidFill>
                  <a:srgbClr val="003A5D"/>
                </a:solidFill>
                <a:latin typeface="+mj-lt"/>
              </a:rPr>
              <a:t>42%</a:t>
            </a:r>
            <a:endParaRPr lang="en-GB" sz="72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807176" y="4197860"/>
            <a:ext cx="3007895" cy="156392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7200" b="0">
                <a:solidFill>
                  <a:srgbClr val="003A5D"/>
                </a:solidFill>
                <a:latin typeface="+mj-lt"/>
              </a:rPr>
              <a:t>10%</a:t>
            </a:r>
            <a:endParaRPr lang="en-GB" sz="72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649583" y="5187128"/>
            <a:ext cx="2994526" cy="13232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1800" b="0" dirty="0">
                <a:solidFill>
                  <a:srgbClr val="003A5D"/>
                </a:solidFill>
                <a:latin typeface="+mj-lt"/>
              </a:rPr>
              <a:t>allow for 12 months</a:t>
            </a:r>
            <a:endParaRPr lang="en-GB" sz="18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807177" y="5187128"/>
            <a:ext cx="2994526" cy="13232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1800" b="0">
                <a:solidFill>
                  <a:srgbClr val="003A5D"/>
                </a:solidFill>
                <a:latin typeface="+mj-lt"/>
              </a:rPr>
              <a:t>will end WFH once business is fully open</a:t>
            </a:r>
            <a:endParaRPr lang="en-GB" sz="1800" b="0">
              <a:solidFill>
                <a:srgbClr val="003A5D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229" r="21656" b="3390"/>
          <a:stretch/>
        </p:blipFill>
        <p:spPr>
          <a:xfrm>
            <a:off x="0" y="0"/>
            <a:ext cx="2780632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807177" y="3856168"/>
            <a:ext cx="2994526" cy="48215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1800" b="0">
                <a:solidFill>
                  <a:srgbClr val="003A5D"/>
                </a:solidFill>
                <a:latin typeface="+mj-lt"/>
              </a:rPr>
              <a:t>Only</a:t>
            </a:r>
            <a:endParaRPr lang="en-GB" sz="1800" b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4102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  <a:latin typeface="Montserrat-ExtraBold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350041" y="2103120"/>
            <a:ext cx="0" cy="3749040"/>
          </a:xfrm>
          <a:prstGeom prst="line">
            <a:avLst/>
          </a:prstGeom>
          <a:ln>
            <a:solidFill>
              <a:srgbClr val="FFBD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649583" y="1942869"/>
            <a:ext cx="3007895" cy="110513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7200" b="0">
                <a:solidFill>
                  <a:srgbClr val="003A5D"/>
                </a:solidFill>
                <a:latin typeface="+mj-lt"/>
              </a:rPr>
              <a:t>4 x</a:t>
            </a:r>
            <a:endParaRPr lang="en-GB" sz="72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807176" y="1942869"/>
            <a:ext cx="3007895" cy="119657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7200" b="0">
                <a:solidFill>
                  <a:srgbClr val="003A5D"/>
                </a:solidFill>
                <a:latin typeface="+mj-lt"/>
              </a:rPr>
              <a:t>6 x</a:t>
            </a:r>
            <a:endParaRPr lang="en-GB" sz="72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649583" y="2945506"/>
            <a:ext cx="2994526" cy="13232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1400" b="0" dirty="0">
                <a:solidFill>
                  <a:srgbClr val="003A5D"/>
                </a:solidFill>
                <a:latin typeface="+mj-lt"/>
              </a:rPr>
              <a:t>more likely to purchase from the  company  </a:t>
            </a:r>
            <a:endParaRPr lang="en-GB" sz="14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691120" y="2945506"/>
            <a:ext cx="3241040" cy="13232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1400" b="0">
                <a:solidFill>
                  <a:srgbClr val="003A5D"/>
                </a:solidFill>
                <a:latin typeface="+mj-lt"/>
              </a:rPr>
              <a:t>more likely to protect the company in the event of a misstep or  public  criticism </a:t>
            </a:r>
            <a:endParaRPr lang="en-GB" sz="14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941094" y="585633"/>
            <a:ext cx="6817894" cy="69497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2800" b="0" dirty="0">
                <a:solidFill>
                  <a:srgbClr val="003A5D"/>
                </a:solidFill>
                <a:latin typeface="+mj-lt"/>
              </a:rPr>
              <a:t>Purpose</a:t>
            </a:r>
          </a:p>
          <a:p>
            <a:pPr algn="ctr">
              <a:lnSpc>
                <a:spcPct val="120000"/>
              </a:lnSpc>
            </a:pPr>
            <a:endParaRPr lang="en-CA" sz="1400" b="0" dirty="0">
              <a:solidFill>
                <a:srgbClr val="003A5D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en-CA" sz="1400" b="0" dirty="0">
                <a:solidFill>
                  <a:srgbClr val="003A5D"/>
                </a:solidFill>
                <a:latin typeface="+mj-lt"/>
              </a:rPr>
              <a:t>When consumers think a brand has a strong purpose, they are:</a:t>
            </a:r>
            <a:endParaRPr lang="en-GB" sz="14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649583" y="3994661"/>
            <a:ext cx="3007895" cy="106502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7200" b="0">
                <a:solidFill>
                  <a:srgbClr val="003A5D"/>
                </a:solidFill>
                <a:latin typeface="+mj-lt"/>
              </a:rPr>
              <a:t>4.5 x</a:t>
            </a:r>
            <a:endParaRPr lang="en-GB" sz="72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807176" y="3994661"/>
            <a:ext cx="3007895" cy="11971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7200" b="0">
                <a:solidFill>
                  <a:srgbClr val="003A5D"/>
                </a:solidFill>
                <a:latin typeface="+mj-lt"/>
              </a:rPr>
              <a:t>4.1 x</a:t>
            </a:r>
            <a:endParaRPr lang="en-GB" sz="72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649583" y="4983928"/>
            <a:ext cx="2994526" cy="13232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1400" b="0">
                <a:solidFill>
                  <a:srgbClr val="003A5D"/>
                </a:solidFill>
                <a:latin typeface="+mj-lt"/>
              </a:rPr>
              <a:t>times more likely to champion the company and recommend it to friends and family  </a:t>
            </a:r>
            <a:endParaRPr lang="en-GB" sz="14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807177" y="4983928"/>
            <a:ext cx="2994526" cy="132328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1400" b="0">
                <a:solidFill>
                  <a:srgbClr val="003A5D"/>
                </a:solidFill>
                <a:latin typeface="+mj-lt"/>
              </a:rPr>
              <a:t>times more likely to trust the company  </a:t>
            </a:r>
            <a:endParaRPr lang="en-GB" sz="1400" b="0">
              <a:solidFill>
                <a:srgbClr val="003A5D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r="66102"/>
          <a:stretch/>
        </p:blipFill>
        <p:spPr>
          <a:xfrm>
            <a:off x="0" y="0"/>
            <a:ext cx="2780632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151120" y="6156960"/>
            <a:ext cx="4400903" cy="43688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1200" b="0" dirty="0">
                <a:solidFill>
                  <a:srgbClr val="003A5D"/>
                </a:solidFill>
                <a:latin typeface="+mj-lt"/>
              </a:rPr>
              <a:t>— June 2020 Zeno Strength of Purpose Study —</a:t>
            </a:r>
            <a:endParaRPr lang="en-GB" sz="12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8691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96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7807" b="78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467682" y="4529222"/>
            <a:ext cx="5868737" cy="128337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>
                <a:solidFill>
                  <a:srgbClr val="E3E3E3"/>
                </a:solidFill>
                <a:latin typeface="+mj-lt"/>
              </a:rPr>
              <a:t>1 in 5 of national ads are COVID-19 related.</a:t>
            </a:r>
            <a:endParaRPr lang="en-GB" sz="2000" b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br>
              <a:rPr lang="en-US" sz="2000" b="0">
                <a:solidFill>
                  <a:srgbClr val="E3E3E3"/>
                </a:solidFill>
                <a:latin typeface="+mj-lt"/>
              </a:rPr>
            </a:br>
            <a:r>
              <a:rPr lang="en-US" sz="2000" b="0">
                <a:solidFill>
                  <a:srgbClr val="E3E3E3"/>
                </a:solidFill>
                <a:latin typeface="+mj-lt"/>
              </a:rPr>
              <a:t>Consumers are over the “we’re in this together” thing from big brands. </a:t>
            </a:r>
            <a:endParaRPr lang="en-GB" sz="1400" b="0">
              <a:solidFill>
                <a:srgbClr val="E3E3E3"/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56616" y="721440"/>
            <a:ext cx="3441495" cy="3382665"/>
            <a:chOff x="868946" y="935335"/>
            <a:chExt cx="3441495" cy="3382665"/>
          </a:xfrm>
        </p:grpSpPr>
        <p:sp>
          <p:nvSpPr>
            <p:cNvPr id="11" name="Rectangle 10"/>
            <p:cNvSpPr/>
            <p:nvPr/>
          </p:nvSpPr>
          <p:spPr>
            <a:xfrm>
              <a:off x="868946" y="935335"/>
              <a:ext cx="3441495" cy="3382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/>
              </a:prstTxWarp>
              <a:spAutoFit/>
            </a:bodyPr>
            <a:lstStyle/>
            <a:p>
              <a:r>
                <a:rPr lang="en-US" sz="4000" dirty="0">
                  <a:solidFill>
                    <a:srgbClr val="FFBD46"/>
                  </a:solidFill>
                  <a:latin typeface="+mj-lt"/>
                  <a:cs typeface="Montserrat-ExtraBold"/>
                </a:rPr>
                <a:t> Have an optimistic message and tone.</a:t>
              </a:r>
              <a:endParaRPr lang="en-GB" sz="4000" dirty="0">
                <a:solidFill>
                  <a:srgbClr val="FFBD46"/>
                </a:solidFill>
                <a:latin typeface="+mj-lt"/>
                <a:cs typeface="Montserrat-ExtraBold"/>
              </a:endParaRP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E840EBBF-3E96-3742-A21F-C0FFF0F34481}"/>
                </a:ext>
              </a:extLst>
            </p:cNvPr>
            <p:cNvSpPr txBox="1">
              <a:spLocks/>
            </p:cNvSpPr>
            <p:nvPr/>
          </p:nvSpPr>
          <p:spPr>
            <a:xfrm>
              <a:off x="1951794" y="1885115"/>
              <a:ext cx="1310101" cy="1483713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b="1" kern="1200">
                  <a:solidFill>
                    <a:srgbClr val="333F4C"/>
                  </a:solidFill>
                  <a:latin typeface="Montserrat" panose="00000500000000000000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0000" b="0">
                  <a:solidFill>
                    <a:srgbClr val="E3E3E3"/>
                  </a:solidFill>
                  <a:latin typeface="+mj-lt"/>
                </a:rPr>
                <a:t>1</a:t>
              </a:r>
              <a:endParaRPr lang="en-GB" sz="10000" b="0">
                <a:solidFill>
                  <a:srgbClr val="E3E3E3"/>
                </a:solidFill>
                <a:latin typeface="+mj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971580" y="6238771"/>
            <a:ext cx="2764859" cy="2965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CA" sz="1200" spc="60">
                <a:solidFill>
                  <a:srgbClr val="E3E3E3"/>
                </a:solidFill>
                <a:latin typeface="+mj-lt"/>
                <a:cs typeface="Montserrat-ExtraBold"/>
              </a:rPr>
              <a:t>(</a:t>
            </a:r>
            <a:r>
              <a:rPr lang="en-CA" sz="1200" i="1" spc="60">
                <a:solidFill>
                  <a:srgbClr val="E3E3E3"/>
                </a:solidFill>
                <a:latin typeface="+mj-lt"/>
                <a:cs typeface="Montserrat-ExtraBold"/>
              </a:rPr>
              <a:t>Ad Age</a:t>
            </a:r>
            <a:r>
              <a:rPr lang="en-CA" sz="1200" spc="60">
                <a:solidFill>
                  <a:srgbClr val="E3E3E3"/>
                </a:solidFill>
                <a:latin typeface="+mj-lt"/>
                <a:cs typeface="Montserrat-ExtraBold"/>
              </a:rPr>
              <a:t> Magazine, May 2020)</a:t>
            </a:r>
            <a:endParaRPr lang="en-GB" sz="1200" spc="60">
              <a:solidFill>
                <a:srgbClr val="E3E3E3"/>
              </a:solidFill>
              <a:latin typeface="+mj-lt"/>
              <a:cs typeface="Montserrat-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206735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7807" b="78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467682" y="4529222"/>
            <a:ext cx="5868737" cy="128337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>
                <a:solidFill>
                  <a:srgbClr val="E3E3E3"/>
                </a:solidFill>
                <a:latin typeface="+mj-lt"/>
              </a:rPr>
              <a:t>Instead focus on</a:t>
            </a:r>
            <a:br>
              <a:rPr lang="en-US" sz="2000" b="0">
                <a:solidFill>
                  <a:srgbClr val="E3E3E3"/>
                </a:solidFill>
                <a:latin typeface="+mj-lt"/>
              </a:rPr>
            </a:br>
            <a:endParaRPr lang="en-GB" sz="2000" b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b="0">
                <a:solidFill>
                  <a:srgbClr val="E3E3E3"/>
                </a:solidFill>
                <a:latin typeface="+mj-lt"/>
              </a:rPr>
              <a:t>Authenticity — Pioneering — Partnership — Positivity </a:t>
            </a:r>
            <a:endParaRPr lang="en-GB" sz="2000" b="0">
              <a:solidFill>
                <a:srgbClr val="E3E3E3"/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56616" y="721440"/>
            <a:ext cx="3441495" cy="3382665"/>
            <a:chOff x="868946" y="935335"/>
            <a:chExt cx="3441495" cy="3382665"/>
          </a:xfrm>
        </p:grpSpPr>
        <p:sp>
          <p:nvSpPr>
            <p:cNvPr id="11" name="Rectangle 10"/>
            <p:cNvSpPr/>
            <p:nvPr/>
          </p:nvSpPr>
          <p:spPr>
            <a:xfrm>
              <a:off x="868946" y="935335"/>
              <a:ext cx="3441495" cy="3382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/>
              </a:prstTxWarp>
              <a:spAutoFit/>
            </a:bodyPr>
            <a:lstStyle/>
            <a:p>
              <a:r>
                <a:rPr lang="en-US" sz="4000">
                  <a:solidFill>
                    <a:srgbClr val="FFBD46"/>
                  </a:solidFill>
                  <a:latin typeface="+mj-lt"/>
                  <a:cs typeface="Montserrat-ExtraBold"/>
                </a:rPr>
                <a:t> Have an optimistic message and tone.</a:t>
              </a:r>
              <a:endParaRPr lang="en-GB" sz="4000">
                <a:solidFill>
                  <a:srgbClr val="FFBD46"/>
                </a:solidFill>
                <a:latin typeface="+mj-lt"/>
                <a:cs typeface="Montserrat-ExtraBold"/>
              </a:endParaRP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E840EBBF-3E96-3742-A21F-C0FFF0F34481}"/>
                </a:ext>
              </a:extLst>
            </p:cNvPr>
            <p:cNvSpPr txBox="1">
              <a:spLocks/>
            </p:cNvSpPr>
            <p:nvPr/>
          </p:nvSpPr>
          <p:spPr>
            <a:xfrm>
              <a:off x="1951794" y="1885115"/>
              <a:ext cx="1310101" cy="1483713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b="1" kern="1200">
                  <a:solidFill>
                    <a:srgbClr val="333F4C"/>
                  </a:solidFill>
                  <a:latin typeface="Montserrat" panose="00000500000000000000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0000" b="0" dirty="0">
                  <a:solidFill>
                    <a:srgbClr val="E3E3E3"/>
                  </a:solidFill>
                  <a:latin typeface="+mj-lt"/>
                </a:rPr>
                <a:t>1</a:t>
              </a:r>
              <a:endParaRPr lang="en-GB" sz="10000" b="0" dirty="0">
                <a:solidFill>
                  <a:srgbClr val="E3E3E3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648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t="8171" r="1118" b="91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457162" y="3462592"/>
            <a:ext cx="1310101" cy="148371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0000" b="0">
                <a:solidFill>
                  <a:srgbClr val="E3E3E3"/>
                </a:solidFill>
                <a:latin typeface="+mj-lt"/>
              </a:rPr>
              <a:t>2</a:t>
            </a:r>
            <a:endParaRPr lang="en-GB" sz="10000" b="0">
              <a:solidFill>
                <a:srgbClr val="E3E3E3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1791" y="4063548"/>
            <a:ext cx="3735820" cy="218235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SlantUp">
              <a:avLst/>
            </a:prstTxWarp>
            <a:spAutoFit/>
          </a:bodyPr>
          <a:lstStyle/>
          <a:p>
            <a:pPr algn="ctr"/>
            <a:r>
              <a:rPr lang="en-CA" sz="5400" cap="none" spc="0">
                <a:ln w="12700">
                  <a:noFill/>
                  <a:prstDash val="solid"/>
                </a:ln>
                <a:solidFill>
                  <a:srgbClr val="FFBD46"/>
                </a:solidFill>
                <a:latin typeface="+mj-lt"/>
                <a:cs typeface="Montserrat-ExtraBold"/>
              </a:rPr>
              <a:t>Be agile.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6149467" y="4529222"/>
            <a:ext cx="5868737" cy="128337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>
                <a:solidFill>
                  <a:srgbClr val="E3E3E3"/>
                </a:solidFill>
                <a:latin typeface="+mj-lt"/>
              </a:rPr>
              <a:t>small wins and shorter plays</a:t>
            </a:r>
            <a:br>
              <a:rPr lang="en-US" sz="2000" b="0">
                <a:solidFill>
                  <a:srgbClr val="E3E3E3"/>
                </a:solidFill>
                <a:latin typeface="+mj-lt"/>
              </a:rPr>
            </a:br>
            <a:endParaRPr lang="en-GB" sz="2000" b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b="0">
                <a:solidFill>
                  <a:srgbClr val="E3E3E3"/>
                </a:solidFill>
                <a:latin typeface="+mj-lt"/>
              </a:rPr>
              <a:t>big campaigns and extended flights</a:t>
            </a:r>
            <a:endParaRPr lang="en-GB" sz="2000" b="0">
              <a:solidFill>
                <a:srgbClr val="E3E3E3"/>
              </a:solidFill>
              <a:latin typeface="+mj-lt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5561259" y="4502487"/>
            <a:ext cx="480728" cy="414421"/>
          </a:xfrm>
          <a:prstGeom prst="triangle">
            <a:avLst/>
          </a:prstGeom>
          <a:solidFill>
            <a:srgbClr val="E3E3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" name="Isosceles Triangle 10"/>
          <p:cNvSpPr/>
          <p:nvPr/>
        </p:nvSpPr>
        <p:spPr>
          <a:xfrm rot="10800000">
            <a:off x="5561259" y="5291222"/>
            <a:ext cx="480728" cy="414421"/>
          </a:xfrm>
          <a:prstGeom prst="triangle">
            <a:avLst/>
          </a:prstGeom>
          <a:solidFill>
            <a:srgbClr val="E3E3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6210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0" r="86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163064" y="521539"/>
            <a:ext cx="1310101" cy="148371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0000" b="0" dirty="0">
                <a:solidFill>
                  <a:srgbClr val="E3E3E3"/>
                </a:solidFill>
                <a:latin typeface="+mj-lt"/>
              </a:rPr>
              <a:t>3</a:t>
            </a:r>
            <a:endParaRPr lang="en-GB" sz="10000" b="0" dirty="0">
              <a:solidFill>
                <a:srgbClr val="E3E3E3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4848" y="1422230"/>
            <a:ext cx="4692317" cy="134504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CA" sz="5400" cap="none" spc="0" dirty="0">
                <a:ln w="12700">
                  <a:noFill/>
                  <a:prstDash val="solid"/>
                </a:ln>
                <a:solidFill>
                  <a:srgbClr val="FFBD46"/>
                </a:solidFill>
                <a:latin typeface="+mj-lt"/>
                <a:cs typeface="Montserrat-ExtraBold"/>
              </a:rPr>
              <a:t>Purpose over FABs.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026527" y="4529222"/>
            <a:ext cx="6991678" cy="128337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>
                <a:solidFill>
                  <a:srgbClr val="E3E3E3"/>
                </a:solidFill>
                <a:latin typeface="+mj-lt"/>
              </a:rPr>
              <a:t>“Do well by doing good” is not a new strategy.</a:t>
            </a:r>
            <a:br>
              <a:rPr lang="en-US" sz="2000" b="0">
                <a:solidFill>
                  <a:srgbClr val="E3E3E3"/>
                </a:solidFill>
                <a:latin typeface="+mj-lt"/>
              </a:rPr>
            </a:br>
            <a:endParaRPr lang="en-GB" sz="2000" b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b="0">
                <a:solidFill>
                  <a:srgbClr val="E3E3E3"/>
                </a:solidFill>
                <a:latin typeface="+mj-lt"/>
              </a:rPr>
              <a:t>But now is the time to embrace it. </a:t>
            </a:r>
            <a:endParaRPr lang="en-GB" sz="2000" b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0729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t="7562" b="775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462422" y="267369"/>
            <a:ext cx="5280526" cy="63633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dist">
              <a:lnSpc>
                <a:spcPct val="300000"/>
              </a:lnSpc>
            </a:pPr>
            <a:r>
              <a:rPr lang="en-US" sz="4000" b="0" dirty="0">
                <a:solidFill>
                  <a:srgbClr val="003A5D"/>
                </a:solidFill>
                <a:latin typeface="+mj-lt"/>
              </a:rPr>
              <a:t>WHERE  WE</a:t>
            </a:r>
          </a:p>
          <a:p>
            <a:pPr algn="dist">
              <a:lnSpc>
                <a:spcPct val="300000"/>
              </a:lnSpc>
            </a:pPr>
            <a:r>
              <a:rPr lang="en-US" sz="4000" b="0" dirty="0">
                <a:solidFill>
                  <a:srgbClr val="003A5D"/>
                </a:solidFill>
                <a:latin typeface="+mj-lt"/>
              </a:rPr>
              <a:t>WANT</a:t>
            </a:r>
          </a:p>
          <a:p>
            <a:pPr algn="dist">
              <a:lnSpc>
                <a:spcPct val="300000"/>
              </a:lnSpc>
            </a:pPr>
            <a:r>
              <a:rPr lang="en-US" sz="4000" b="0" dirty="0">
                <a:solidFill>
                  <a:srgbClr val="003A5D"/>
                </a:solidFill>
                <a:latin typeface="+mj-lt"/>
              </a:rPr>
              <a:t>TO     BE</a:t>
            </a:r>
            <a:endParaRPr lang="en-GB" sz="40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8944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t="23490" r="3956" b="11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659120" y="915462"/>
            <a:ext cx="5831840" cy="236621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0" dirty="0">
                <a:solidFill>
                  <a:srgbClr val="E3E3E3"/>
                </a:solidFill>
                <a:latin typeface="+mj-lt"/>
              </a:rPr>
              <a:t>The road to recovery will depend on geography &amp; government, business lifecycle, and the industry.</a:t>
            </a:r>
            <a:endParaRPr lang="en-GB" sz="24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1041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t="23490" r="3956" b="117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622842" y="93586"/>
            <a:ext cx="4946316" cy="663073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0" dirty="0">
                <a:solidFill>
                  <a:srgbClr val="E3E3E3"/>
                </a:solidFill>
                <a:latin typeface="+mj-lt"/>
              </a:rPr>
              <a:t>Let’s</a:t>
            </a:r>
          </a:p>
          <a:p>
            <a:pPr algn="ctr">
              <a:lnSpc>
                <a:spcPct val="120000"/>
              </a:lnSpc>
            </a:pPr>
            <a:r>
              <a:rPr lang="en-US" sz="6600" b="0" dirty="0">
                <a:solidFill>
                  <a:srgbClr val="E3E3E3"/>
                </a:solidFill>
                <a:latin typeface="+mj-lt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6600" b="0" dirty="0">
                <a:solidFill>
                  <a:srgbClr val="E3E3E3"/>
                </a:solidFill>
                <a:latin typeface="+mj-lt"/>
              </a:rPr>
              <a:t>dive</a:t>
            </a:r>
          </a:p>
          <a:p>
            <a:pPr algn="ctr">
              <a:lnSpc>
                <a:spcPct val="120000"/>
              </a:lnSpc>
            </a:pPr>
            <a:endParaRPr lang="en-US" sz="6600" b="0" dirty="0">
              <a:solidFill>
                <a:srgbClr val="E3E3E3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en-US" sz="6600" b="0" dirty="0">
                <a:solidFill>
                  <a:srgbClr val="E3E3E3"/>
                </a:solidFill>
                <a:latin typeface="+mj-lt"/>
              </a:rPr>
              <a:t>deeper</a:t>
            </a:r>
            <a:endParaRPr lang="en-GB" sz="66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0968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8" r="21792" b="477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A5D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28320" y="3429000"/>
            <a:ext cx="4724400" cy="302259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1800" b="0" dirty="0">
                <a:solidFill>
                  <a:srgbClr val="E3E3E3"/>
                </a:solidFill>
                <a:latin typeface="+mj-lt"/>
              </a:rPr>
              <a:t>Where we are now</a:t>
            </a:r>
            <a:endParaRPr lang="en-GB" sz="1800" b="0" dirty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1800" b="0" dirty="0">
                <a:solidFill>
                  <a:srgbClr val="E3E3E3"/>
                </a:solidFill>
                <a:latin typeface="+mj-lt"/>
              </a:rPr>
              <a:t>Where we will be soon</a:t>
            </a:r>
            <a:endParaRPr lang="en-GB" sz="1800" b="0" dirty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1800" b="0" dirty="0">
                <a:solidFill>
                  <a:srgbClr val="E3E3E3"/>
                </a:solidFill>
                <a:latin typeface="+mj-lt"/>
              </a:rPr>
              <a:t>Where we want to be</a:t>
            </a:r>
            <a:endParaRPr lang="en-GB" sz="1800" b="0" dirty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1800" b="0" dirty="0">
                <a:solidFill>
                  <a:srgbClr val="E3E3E3"/>
                </a:solidFill>
                <a:latin typeface="+mj-lt"/>
              </a:rPr>
              <a:t>What challenges lie along the way</a:t>
            </a:r>
            <a:endParaRPr lang="en-GB" sz="1800" b="0" dirty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1800" b="0" dirty="0">
                <a:solidFill>
                  <a:srgbClr val="E3E3E3"/>
                </a:solidFill>
                <a:latin typeface="+mj-lt"/>
              </a:rPr>
              <a:t>How we’re going to get there</a:t>
            </a:r>
            <a:endParaRPr lang="en-GB" sz="1800" b="0" dirty="0">
              <a:solidFill>
                <a:srgbClr val="E3E3E3"/>
              </a:solidFill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27769" y="420509"/>
            <a:ext cx="4866267" cy="383653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400" b="0" dirty="0">
                <a:solidFill>
                  <a:srgbClr val="E3E3E3"/>
                </a:solidFill>
                <a:latin typeface="+mj-lt"/>
              </a:rPr>
              <a:t>We’re Here To Talk About</a:t>
            </a:r>
            <a:endParaRPr lang="en-GB" sz="44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9637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24517" r="6" b="32929"/>
          <a:stretch/>
        </p:blipFill>
        <p:spPr>
          <a:xfrm>
            <a:off x="0" y="4612104"/>
            <a:ext cx="12192000" cy="22458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0" y="3676813"/>
            <a:ext cx="2360405" cy="19111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3000" b="0">
                <a:solidFill>
                  <a:srgbClr val="003A5D"/>
                </a:solidFill>
                <a:latin typeface="+mj-lt"/>
              </a:rPr>
              <a:t>1</a:t>
            </a:r>
            <a:endParaRPr lang="en-GB" sz="130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424944" y="1951980"/>
            <a:ext cx="6817894" cy="69497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0" dirty="0">
                <a:solidFill>
                  <a:srgbClr val="003A5D"/>
                </a:solidFill>
                <a:latin typeface="+mj-lt"/>
              </a:rPr>
              <a:t>Government mandated re-opening in the US and Canada</a:t>
            </a:r>
            <a:endParaRPr lang="en-GB" sz="28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2479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80" r="10589" b="34982"/>
          <a:stretch/>
        </p:blipFill>
        <p:spPr>
          <a:xfrm>
            <a:off x="0" y="4612104"/>
            <a:ext cx="12191999" cy="22458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0" y="3676813"/>
            <a:ext cx="2360405" cy="19111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3000" b="0" dirty="0">
                <a:solidFill>
                  <a:srgbClr val="003A5D"/>
                </a:solidFill>
                <a:latin typeface="+mj-lt"/>
              </a:rPr>
              <a:t>1</a:t>
            </a:r>
            <a:endParaRPr lang="en-GB" sz="130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424944" y="1046480"/>
            <a:ext cx="6832336" cy="272288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0" dirty="0">
                <a:solidFill>
                  <a:srgbClr val="003A5D"/>
                </a:solidFill>
                <a:latin typeface="+mj-lt"/>
              </a:rPr>
              <a:t>Smaller metros and towns will </a:t>
            </a:r>
            <a:br>
              <a:rPr lang="en-US" sz="2800" b="0" dirty="0">
                <a:solidFill>
                  <a:srgbClr val="003A5D"/>
                </a:solidFill>
                <a:latin typeface="+mj-lt"/>
              </a:rPr>
            </a:br>
            <a:r>
              <a:rPr lang="en-US" sz="2800" b="0" dirty="0">
                <a:solidFill>
                  <a:srgbClr val="003A5D"/>
                </a:solidFill>
                <a:latin typeface="+mj-lt"/>
              </a:rPr>
              <a:t>re-open sooner. </a:t>
            </a:r>
          </a:p>
          <a:p>
            <a:pPr>
              <a:lnSpc>
                <a:spcPct val="120000"/>
              </a:lnSpc>
            </a:pPr>
            <a:endParaRPr lang="en-GB" sz="28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800" b="0" dirty="0">
                <a:solidFill>
                  <a:srgbClr val="003A5D"/>
                </a:solidFill>
                <a:latin typeface="+mj-lt"/>
              </a:rPr>
              <a:t>Areas with higher infection rates and large metros will re-open later. </a:t>
            </a:r>
            <a:endParaRPr lang="en-GB" sz="28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4648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347" r="1" b="26541"/>
          <a:stretch/>
        </p:blipFill>
        <p:spPr>
          <a:xfrm>
            <a:off x="0" y="4653204"/>
            <a:ext cx="12191999" cy="220479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451681" y="1656080"/>
            <a:ext cx="6764424" cy="166624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0" dirty="0">
                <a:solidFill>
                  <a:srgbClr val="003A5D"/>
                </a:solidFill>
                <a:latin typeface="+mj-lt"/>
              </a:rPr>
              <a:t>Younger and smaller businesses (0-5 years, less than 20 employees) will have the hardest time.</a:t>
            </a:r>
            <a:endParaRPr lang="en-GB" sz="28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0" y="3676813"/>
            <a:ext cx="2360405" cy="19111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3000" b="0">
                <a:solidFill>
                  <a:srgbClr val="003A5D"/>
                </a:solidFill>
                <a:latin typeface="+mj-lt"/>
              </a:rPr>
              <a:t>2</a:t>
            </a:r>
            <a:endParaRPr lang="en-GB" sz="13000" b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2768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79" b="33818"/>
          <a:stretch/>
        </p:blipFill>
        <p:spPr>
          <a:xfrm>
            <a:off x="1" y="4653204"/>
            <a:ext cx="12191999" cy="220479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451681" y="1069666"/>
            <a:ext cx="6764424" cy="266013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0" dirty="0">
                <a:solidFill>
                  <a:srgbClr val="003A5D"/>
                </a:solidFill>
                <a:latin typeface="+mj-lt"/>
              </a:rPr>
              <a:t>Why? </a:t>
            </a:r>
            <a:br>
              <a:rPr lang="en-US" sz="2800" b="0" dirty="0">
                <a:solidFill>
                  <a:srgbClr val="003A5D"/>
                </a:solidFill>
                <a:latin typeface="+mj-lt"/>
              </a:rPr>
            </a:br>
            <a:endParaRPr lang="en-GB" sz="28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800" b="0" dirty="0">
                <a:solidFill>
                  <a:srgbClr val="003A5D"/>
                </a:solidFill>
                <a:latin typeface="+mj-lt"/>
              </a:rPr>
              <a:t>Lower degrees of liquidity. </a:t>
            </a:r>
            <a:endParaRPr lang="en-GB" sz="28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800" b="0" dirty="0">
                <a:solidFill>
                  <a:srgbClr val="003A5D"/>
                </a:solidFill>
                <a:latin typeface="+mj-lt"/>
              </a:rPr>
              <a:t>Greater credit constraints.</a:t>
            </a:r>
            <a:endParaRPr lang="en-GB" sz="28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0" y="3676813"/>
            <a:ext cx="2360405" cy="19111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3000" b="0" dirty="0">
                <a:solidFill>
                  <a:srgbClr val="003A5D"/>
                </a:solidFill>
                <a:latin typeface="+mj-lt"/>
              </a:rPr>
              <a:t>2</a:t>
            </a:r>
            <a:endParaRPr lang="en-GB" sz="130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98391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4626" r="1" b="28176"/>
          <a:stretch/>
        </p:blipFill>
        <p:spPr>
          <a:xfrm>
            <a:off x="0" y="4653204"/>
            <a:ext cx="12191999" cy="220479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451681" y="1898313"/>
            <a:ext cx="6122740" cy="116305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0" dirty="0">
                <a:solidFill>
                  <a:srgbClr val="003A5D"/>
                </a:solidFill>
                <a:latin typeface="+mj-lt"/>
              </a:rPr>
              <a:t>They will recover. It will simply take longer. </a:t>
            </a:r>
            <a:endParaRPr lang="en-GB" sz="28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0" y="3676813"/>
            <a:ext cx="2360405" cy="19111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3000" b="0" dirty="0">
                <a:solidFill>
                  <a:srgbClr val="003A5D"/>
                </a:solidFill>
                <a:latin typeface="+mj-lt"/>
              </a:rPr>
              <a:t>2</a:t>
            </a:r>
            <a:endParaRPr lang="en-GB" sz="130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1688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84" b="23950"/>
          <a:stretch/>
        </p:blipFill>
        <p:spPr>
          <a:xfrm>
            <a:off x="0" y="4653204"/>
            <a:ext cx="12192000" cy="220479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451681" y="1898313"/>
            <a:ext cx="5307266" cy="116305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0" dirty="0">
                <a:solidFill>
                  <a:srgbClr val="003A5D"/>
                </a:solidFill>
                <a:latin typeface="+mj-lt"/>
              </a:rPr>
              <a:t>The industry’s reliance on “high-touch” environments.</a:t>
            </a:r>
            <a:r>
              <a:rPr lang="en-GB" sz="2800" b="0" dirty="0">
                <a:solidFill>
                  <a:srgbClr val="003A5D"/>
                </a:solidFill>
                <a:latin typeface="+mj-lt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0" y="3676813"/>
            <a:ext cx="2360405" cy="19111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3000" b="0">
                <a:solidFill>
                  <a:srgbClr val="003A5D"/>
                </a:solidFill>
                <a:latin typeface="+mj-lt"/>
              </a:rPr>
              <a:t>3</a:t>
            </a:r>
            <a:endParaRPr lang="en-GB" sz="13000" b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8604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4" b="40220"/>
          <a:stretch/>
        </p:blipFill>
        <p:spPr>
          <a:xfrm>
            <a:off x="0" y="4653204"/>
            <a:ext cx="12192000" cy="220479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0" y="3676813"/>
            <a:ext cx="2360405" cy="19111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3000" b="0">
                <a:solidFill>
                  <a:srgbClr val="003A5D"/>
                </a:solidFill>
                <a:latin typeface="+mj-lt"/>
              </a:rPr>
              <a:t>3</a:t>
            </a:r>
            <a:endParaRPr lang="en-GB" sz="130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451680" y="933113"/>
            <a:ext cx="6693839" cy="281592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CA" sz="2800" b="0" dirty="0">
                <a:solidFill>
                  <a:srgbClr val="003A5D"/>
                </a:solidFill>
                <a:latin typeface="+mj-lt"/>
              </a:rPr>
              <a:t>The hardest hit industries are the ones with large gatherings, close human interaction, critical hygiene, dependence on travel, and are expendable or </a:t>
            </a:r>
            <a:r>
              <a:rPr lang="en-CA" sz="2800" b="0" dirty="0" err="1">
                <a:solidFill>
                  <a:srgbClr val="003A5D"/>
                </a:solidFill>
                <a:latin typeface="+mj-lt"/>
              </a:rPr>
              <a:t>postponable</a:t>
            </a:r>
            <a:r>
              <a:rPr lang="en-CA" sz="2800" b="0" dirty="0">
                <a:solidFill>
                  <a:srgbClr val="003A5D"/>
                </a:solidFill>
                <a:latin typeface="+mj-lt"/>
              </a:rPr>
              <a:t>. </a:t>
            </a:r>
            <a:endParaRPr lang="en-GB" sz="28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22731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85" y="1069475"/>
            <a:ext cx="7078578" cy="47190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2459792" y="2767263"/>
            <a:ext cx="7112000" cy="132347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000" b="0" dirty="0">
                <a:solidFill>
                  <a:srgbClr val="E3E3E3"/>
                </a:solidFill>
                <a:latin typeface="+mj-lt"/>
              </a:rPr>
              <a:t>There will be</a:t>
            </a:r>
          </a:p>
          <a:p>
            <a:pPr algn="ctr">
              <a:lnSpc>
                <a:spcPct val="120000"/>
              </a:lnSpc>
            </a:pPr>
            <a:r>
              <a:rPr lang="en-US" sz="3000" b="0" dirty="0">
                <a:solidFill>
                  <a:srgbClr val="E3E3E3"/>
                </a:solidFill>
                <a:latin typeface="+mj-lt"/>
              </a:rPr>
              <a:t>3 speeds of recovery</a:t>
            </a:r>
            <a:endParaRPr lang="en-GB" sz="30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1972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85" y="1069475"/>
            <a:ext cx="7078578" cy="47190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564100" y="4186004"/>
            <a:ext cx="3382214" cy="158915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000" b="0" dirty="0">
                <a:solidFill>
                  <a:srgbClr val="E3E3E3"/>
                </a:solidFill>
                <a:latin typeface="+mj-lt"/>
              </a:rPr>
              <a:t>SLOW</a:t>
            </a:r>
            <a:br>
              <a:rPr lang="en-US" sz="3000" b="0" dirty="0">
                <a:solidFill>
                  <a:srgbClr val="E3E3E3"/>
                </a:solidFill>
                <a:latin typeface="+mj-lt"/>
              </a:rPr>
            </a:br>
            <a:r>
              <a:rPr lang="en-US" sz="1600" b="0" dirty="0">
                <a:solidFill>
                  <a:srgbClr val="E3E3E3"/>
                </a:solidFill>
                <a:latin typeface="+mj-lt"/>
              </a:rPr>
              <a:t>Personal service, hospitality, sports/entertainment, travel</a:t>
            </a:r>
            <a:endParaRPr lang="en-GB" sz="16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09239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85" y="1069475"/>
            <a:ext cx="7078578" cy="47190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564100" y="4186004"/>
            <a:ext cx="3382214" cy="158915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000" b="0" dirty="0">
                <a:solidFill>
                  <a:srgbClr val="E3E3E3"/>
                </a:solidFill>
                <a:latin typeface="+mj-lt"/>
              </a:rPr>
              <a:t>SLOW</a:t>
            </a:r>
            <a:br>
              <a:rPr lang="en-US" sz="3000" b="0" dirty="0">
                <a:solidFill>
                  <a:srgbClr val="E3E3E3"/>
                </a:solidFill>
                <a:latin typeface="+mj-lt"/>
              </a:rPr>
            </a:br>
            <a:r>
              <a:rPr lang="en-US" sz="1600" b="0" dirty="0">
                <a:solidFill>
                  <a:srgbClr val="E3E3E3"/>
                </a:solidFill>
                <a:latin typeface="+mj-lt"/>
              </a:rPr>
              <a:t>Personal service, hospitality, sports/entertainment, travel</a:t>
            </a:r>
            <a:endParaRPr lang="en-GB" sz="1600" b="0" dirty="0">
              <a:solidFill>
                <a:srgbClr val="E3E3E3"/>
              </a:solidFill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331366" y="2865430"/>
            <a:ext cx="3382214" cy="68600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000" b="0" dirty="0">
                <a:solidFill>
                  <a:srgbClr val="E3E3E3"/>
                </a:solidFill>
                <a:latin typeface="+mj-lt"/>
              </a:rPr>
              <a:t>MEDIUM</a:t>
            </a:r>
            <a:br>
              <a:rPr lang="en-US" sz="2400" b="0" dirty="0">
                <a:solidFill>
                  <a:srgbClr val="E3E3E3"/>
                </a:solidFill>
                <a:latin typeface="+mj-lt"/>
              </a:rPr>
            </a:br>
            <a:r>
              <a:rPr lang="en-US" sz="1600" b="0" dirty="0">
                <a:solidFill>
                  <a:srgbClr val="E3E3E3"/>
                </a:solidFill>
                <a:latin typeface="+mj-lt"/>
              </a:rPr>
              <a:t>Manufacturing, construction, retail, banking, insurance</a:t>
            </a:r>
            <a:endParaRPr lang="en-GB" sz="16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6545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054908" y="817943"/>
            <a:ext cx="5639829" cy="489037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003A5D"/>
                </a:solidFill>
                <a:latin typeface="+mj-lt"/>
              </a:rPr>
              <a:t>We talked to, listened to, and researched business owners in the US and Canada </a:t>
            </a:r>
            <a:br>
              <a:rPr lang="en-US" sz="2000" b="0" dirty="0">
                <a:solidFill>
                  <a:srgbClr val="003A5D"/>
                </a:solidFill>
                <a:latin typeface="+mj-lt"/>
              </a:rPr>
            </a:br>
            <a:r>
              <a:rPr lang="en-US" sz="2000" b="0" dirty="0">
                <a:solidFill>
                  <a:srgbClr val="003A5D"/>
                </a:solidFill>
                <a:latin typeface="+mj-lt"/>
              </a:rPr>
              <a:t>to find out</a:t>
            </a:r>
            <a:endParaRPr lang="en-GB" sz="20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endParaRPr lang="en-GB" sz="14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40000"/>
              </a:lnSpc>
            </a:pPr>
            <a:r>
              <a:rPr lang="en-US" sz="3000" b="0" dirty="0">
                <a:solidFill>
                  <a:srgbClr val="003A5D"/>
                </a:solidFill>
                <a:latin typeface="+mj-lt"/>
              </a:rPr>
              <a:t>How they’re doing</a:t>
            </a:r>
            <a:endParaRPr lang="en-GB" sz="30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40000"/>
              </a:lnSpc>
            </a:pPr>
            <a:r>
              <a:rPr lang="en-US" sz="3000" b="0" dirty="0">
                <a:solidFill>
                  <a:srgbClr val="003A5D"/>
                </a:solidFill>
                <a:latin typeface="+mj-lt"/>
              </a:rPr>
              <a:t>What they’re doing</a:t>
            </a:r>
            <a:endParaRPr lang="en-GB" sz="30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40000"/>
              </a:lnSpc>
            </a:pPr>
            <a:r>
              <a:rPr lang="en-US" sz="3000" b="0" dirty="0">
                <a:solidFill>
                  <a:srgbClr val="003A5D"/>
                </a:solidFill>
                <a:latin typeface="+mj-lt"/>
              </a:rPr>
              <a:t>Where they’re going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53175" y="999957"/>
            <a:ext cx="10980731" cy="5430854"/>
            <a:chOff x="553175" y="999957"/>
            <a:chExt cx="10980731" cy="543085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75" y="5697961"/>
              <a:ext cx="2580456" cy="732850"/>
            </a:xfrm>
            <a:prstGeom prst="rect">
              <a:avLst/>
            </a:prstGeom>
          </p:spPr>
        </p:pic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E840EBBF-3E96-3742-A21F-C0FFF0F34481}"/>
                </a:ext>
              </a:extLst>
            </p:cNvPr>
            <p:cNvSpPr txBox="1">
              <a:spLocks/>
            </p:cNvSpPr>
            <p:nvPr/>
          </p:nvSpPr>
          <p:spPr>
            <a:xfrm>
              <a:off x="599860" y="5211736"/>
              <a:ext cx="2463954" cy="279045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b="1" kern="1200">
                  <a:solidFill>
                    <a:srgbClr val="333F4C"/>
                  </a:solidFill>
                  <a:latin typeface="Montserrat" panose="00000500000000000000" pitchFamily="2" charset="0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CA" sz="1200" b="0" spc="50" dirty="0">
                  <a:solidFill>
                    <a:srgbClr val="6FA088"/>
                  </a:solidFill>
                  <a:latin typeface="+mj-lt"/>
                </a:rPr>
                <a:t>RESEARCH POWERED BY</a:t>
              </a:r>
              <a:endParaRPr lang="en-US" sz="1200" b="0" spc="50" dirty="0">
                <a:solidFill>
                  <a:srgbClr val="6FA088"/>
                </a:solidFill>
                <a:latin typeface="+mj-lt"/>
              </a:endParaRP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E840EBBF-3E96-3742-A21F-C0FFF0F34481}"/>
                </a:ext>
              </a:extLst>
            </p:cNvPr>
            <p:cNvSpPr txBox="1">
              <a:spLocks/>
            </p:cNvSpPr>
            <p:nvPr/>
          </p:nvSpPr>
          <p:spPr>
            <a:xfrm>
              <a:off x="4282858" y="5223268"/>
              <a:ext cx="3595759" cy="279045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200" b="1" kern="1200">
                  <a:solidFill>
                    <a:srgbClr val="333F4C"/>
                  </a:solidFill>
                  <a:latin typeface="Montserrat" panose="00000500000000000000" pitchFamily="2" charset="0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CA" sz="1200" b="0" spc="50" dirty="0">
                  <a:solidFill>
                    <a:srgbClr val="6FA088"/>
                  </a:solidFill>
                  <a:latin typeface="+mj-lt"/>
                </a:rPr>
                <a:t>RESEARCH IN COLLABORATION WITH</a:t>
              </a:r>
              <a:endParaRPr lang="en-US" sz="1200" b="0" spc="50" dirty="0">
                <a:solidFill>
                  <a:srgbClr val="6FA088"/>
                </a:solidFill>
                <a:latin typeface="+mj-lt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294905" y="5674771"/>
              <a:ext cx="7239001" cy="636439"/>
              <a:chOff x="806077" y="4132439"/>
              <a:chExt cx="10205400" cy="89724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480819E2-96A7-3F48-93DE-3A936E7C2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6417" y="4510408"/>
                <a:ext cx="2235276" cy="410842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A7BAD5C1-A31E-8246-BC98-51E051E9B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9454" y="4555907"/>
                <a:ext cx="1454727" cy="274949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983E2C39-55F3-134F-8673-CEBAAB4F0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2915" y="4509109"/>
                <a:ext cx="920000" cy="331005"/>
              </a:xfrm>
              <a:prstGeom prst="rect">
                <a:avLst/>
              </a:prstGeom>
            </p:spPr>
          </p:pic>
          <p:pic>
            <p:nvPicPr>
              <p:cNvPr id="40" name="Graphic 14">
                <a:extLst>
                  <a:ext uri="{FF2B5EF4-FFF2-40B4-BE49-F238E27FC236}">
                    <a16:creationId xmlns:a16="http://schemas.microsoft.com/office/drawing/2014/main" id="{F7069983-811E-4F41-BCB1-3049720A56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077" y="4540103"/>
                <a:ext cx="1275110" cy="282742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983E2C39-55F3-134F-8673-CEBAAB4F0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11015" y="4132439"/>
                <a:ext cx="1200462" cy="897240"/>
              </a:xfrm>
              <a:prstGeom prst="rect">
                <a:avLst/>
              </a:prstGeom>
            </p:spPr>
          </p:pic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98"/>
            <a:stretch/>
          </p:blipFill>
          <p:spPr>
            <a:xfrm>
              <a:off x="1039091" y="999957"/>
              <a:ext cx="2874817" cy="32566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94154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85" y="1069475"/>
            <a:ext cx="7078578" cy="47190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564100" y="4186004"/>
            <a:ext cx="3382214" cy="158915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000" b="0" dirty="0">
                <a:solidFill>
                  <a:srgbClr val="E3E3E3"/>
                </a:solidFill>
                <a:latin typeface="+mj-lt"/>
              </a:rPr>
              <a:t>SLOW</a:t>
            </a:r>
            <a:br>
              <a:rPr lang="en-US" sz="3000" b="0" dirty="0">
                <a:solidFill>
                  <a:srgbClr val="E3E3E3"/>
                </a:solidFill>
                <a:latin typeface="+mj-lt"/>
              </a:rPr>
            </a:br>
            <a:r>
              <a:rPr lang="en-US" sz="1600" b="0" dirty="0">
                <a:solidFill>
                  <a:srgbClr val="E3E3E3"/>
                </a:solidFill>
                <a:latin typeface="+mj-lt"/>
              </a:rPr>
              <a:t>Personal service, hospitality, sports/entertainment, travel</a:t>
            </a:r>
            <a:endParaRPr lang="en-GB" sz="1600" b="0" dirty="0">
              <a:solidFill>
                <a:srgbClr val="E3E3E3"/>
              </a:solidFill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331366" y="2865430"/>
            <a:ext cx="3382214" cy="68600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000" b="0">
                <a:solidFill>
                  <a:srgbClr val="E3E3E3"/>
                </a:solidFill>
                <a:latin typeface="+mj-lt"/>
              </a:rPr>
              <a:t>MEDIUM</a:t>
            </a:r>
            <a:br>
              <a:rPr lang="en-US" sz="2400" b="0">
                <a:solidFill>
                  <a:srgbClr val="E3E3E3"/>
                </a:solidFill>
                <a:latin typeface="+mj-lt"/>
              </a:rPr>
            </a:br>
            <a:r>
              <a:rPr lang="en-US" sz="1600" b="0">
                <a:solidFill>
                  <a:srgbClr val="E3E3E3"/>
                </a:solidFill>
                <a:latin typeface="+mj-lt"/>
              </a:rPr>
              <a:t>Manufacturing, construction, retail, banking, insurance</a:t>
            </a:r>
            <a:endParaRPr lang="en-GB" sz="1600" b="0">
              <a:solidFill>
                <a:srgbClr val="E3E3E3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365996" y="1592535"/>
            <a:ext cx="3382214" cy="65170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600" b="0">
                <a:solidFill>
                  <a:srgbClr val="E3E3E3"/>
                </a:solidFill>
                <a:latin typeface="+mj-lt"/>
              </a:rPr>
              <a:t> </a:t>
            </a:r>
            <a:r>
              <a:rPr lang="en-US" sz="3000" b="0">
                <a:solidFill>
                  <a:srgbClr val="E3E3E3"/>
                </a:solidFill>
                <a:latin typeface="+mj-lt"/>
              </a:rPr>
              <a:t>FAST</a:t>
            </a:r>
            <a:br>
              <a:rPr lang="en-US" sz="1600" b="0">
                <a:solidFill>
                  <a:srgbClr val="E3E3E3"/>
                </a:solidFill>
                <a:latin typeface="+mj-lt"/>
              </a:rPr>
            </a:br>
            <a:r>
              <a:rPr lang="en-US" sz="1600" b="0">
                <a:solidFill>
                  <a:srgbClr val="E3E3E3"/>
                </a:solidFill>
                <a:latin typeface="+mj-lt"/>
              </a:rPr>
              <a:t>Professional services, utilities, telecom, </a:t>
            </a:r>
            <a:r>
              <a:rPr lang="en-US" sz="1600" b="0" err="1">
                <a:solidFill>
                  <a:srgbClr val="E3E3E3"/>
                </a:solidFill>
                <a:latin typeface="+mj-lt"/>
              </a:rPr>
              <a:t>pharma</a:t>
            </a:r>
            <a:endParaRPr lang="en-GB" sz="1600" b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94009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0" t="13081" b="22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6572251" y="3195954"/>
            <a:ext cx="4953000" cy="202692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0">
                <a:solidFill>
                  <a:srgbClr val="E3E3E3"/>
                </a:solidFill>
                <a:latin typeface="+mj-lt"/>
              </a:rPr>
              <a:t>digitization , curbside pickup and delivery, </a:t>
            </a:r>
            <a:r>
              <a:rPr lang="en-US" sz="2400" b="0" err="1">
                <a:solidFill>
                  <a:srgbClr val="E3E3E3"/>
                </a:solidFill>
                <a:latin typeface="+mj-lt"/>
              </a:rPr>
              <a:t>touchless</a:t>
            </a:r>
            <a:r>
              <a:rPr lang="en-US" sz="2400" b="0">
                <a:solidFill>
                  <a:srgbClr val="E3E3E3"/>
                </a:solidFill>
                <a:latin typeface="+mj-lt"/>
              </a:rPr>
              <a:t> payments, virtual interactions, and real sanitation protocols</a:t>
            </a:r>
            <a:endParaRPr lang="en-GB" sz="2400" b="0">
              <a:solidFill>
                <a:srgbClr val="E3E3E3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971099" y="604023"/>
            <a:ext cx="6966401" cy="166610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4400" b="0" dirty="0">
                <a:solidFill>
                  <a:srgbClr val="E3E3E3"/>
                </a:solidFill>
                <a:latin typeface="+mj-lt"/>
              </a:rPr>
              <a:t>Recovery speed can be </a:t>
            </a:r>
          </a:p>
          <a:p>
            <a:r>
              <a:rPr lang="en-US" sz="4400" b="0" dirty="0">
                <a:solidFill>
                  <a:srgbClr val="E3E3E3"/>
                </a:solidFill>
                <a:latin typeface="+mj-lt"/>
              </a:rPr>
              <a:t>Increased through</a:t>
            </a:r>
            <a:r>
              <a:rPr lang="en-GB" sz="4400" b="0" dirty="0">
                <a:solidFill>
                  <a:srgbClr val="E3E3E3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75441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b="1609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308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1"/>
          <a:stretch/>
        </p:blipFill>
        <p:spPr>
          <a:xfrm>
            <a:off x="0" y="0"/>
            <a:ext cx="6109368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6644101" y="349275"/>
            <a:ext cx="4545267" cy="235115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b="0" dirty="0">
                <a:solidFill>
                  <a:srgbClr val="003A5D"/>
                </a:solidFill>
                <a:latin typeface="+mj-lt"/>
              </a:rPr>
              <a:t>Regionally focused plays</a:t>
            </a:r>
            <a:endParaRPr lang="en-GB" sz="30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6737689" y="4719052"/>
            <a:ext cx="4892840" cy="191168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000" b="0">
                <a:solidFill>
                  <a:srgbClr val="003A5D"/>
                </a:solidFill>
                <a:latin typeface="+mj-lt"/>
              </a:rPr>
              <a:t>Take advantage of states and provinces that are ready</a:t>
            </a:r>
            <a:endParaRPr lang="en-GB" sz="3000" b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51659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1" t="1" r="18258" b="1"/>
          <a:stretch/>
        </p:blipFill>
        <p:spPr>
          <a:xfrm>
            <a:off x="0" y="0"/>
            <a:ext cx="6109368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6644101" y="349275"/>
            <a:ext cx="4638846" cy="235115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b="0" dirty="0">
                <a:solidFill>
                  <a:srgbClr val="003A5D"/>
                </a:solidFill>
                <a:latin typeface="+mj-lt"/>
              </a:rPr>
              <a:t>Firmographics will play a big role </a:t>
            </a:r>
            <a:endParaRPr lang="en-GB" sz="30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259052" y="3609473"/>
            <a:ext cx="4318001" cy="291431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000" b="0">
                <a:solidFill>
                  <a:srgbClr val="003A5D"/>
                </a:solidFill>
                <a:latin typeface="+mj-lt"/>
              </a:rPr>
              <a:t>Older and larger businesses will see opportunities a lot earlier than younger and smaller</a:t>
            </a:r>
            <a:endParaRPr lang="en-GB" sz="3000" b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81882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5" t="1" r="20305" b="1"/>
          <a:stretch/>
        </p:blipFill>
        <p:spPr>
          <a:xfrm>
            <a:off x="0" y="0"/>
            <a:ext cx="6109368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6644101" y="309171"/>
            <a:ext cx="4812636" cy="235115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b="0" dirty="0">
                <a:solidFill>
                  <a:srgbClr val="003A5D"/>
                </a:solidFill>
                <a:latin typeface="+mj-lt"/>
              </a:rPr>
              <a:t>Focus on the industries with “low touch” environments first </a:t>
            </a:r>
            <a:endParaRPr lang="en-GB" sz="30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686842" y="4732415"/>
            <a:ext cx="3890212" cy="193841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000" b="0">
                <a:solidFill>
                  <a:srgbClr val="003A5D"/>
                </a:solidFill>
                <a:latin typeface="+mj-lt"/>
              </a:rPr>
              <a:t>Then move on to “medium” and “high-touch”</a:t>
            </a:r>
            <a:endParaRPr lang="en-GB" sz="3000" b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13248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-7" b="1420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235158" y="267369"/>
            <a:ext cx="5721684" cy="63633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dist">
              <a:lnSpc>
                <a:spcPct val="300000"/>
              </a:lnSpc>
            </a:pPr>
            <a:r>
              <a:rPr lang="en-US" sz="4000" b="0" dirty="0">
                <a:solidFill>
                  <a:srgbClr val="E3E3E3"/>
                </a:solidFill>
                <a:latin typeface="+mj-lt"/>
              </a:rPr>
              <a:t>4 CHALLENGES FOR BUSINESS OWNERS </a:t>
            </a:r>
            <a:br>
              <a:rPr lang="en-US" sz="4000" b="0" dirty="0">
                <a:solidFill>
                  <a:srgbClr val="E3E3E3"/>
                </a:solidFill>
                <a:latin typeface="+mj-lt"/>
              </a:rPr>
            </a:br>
            <a:r>
              <a:rPr lang="en-US" sz="4000" b="0" dirty="0">
                <a:solidFill>
                  <a:srgbClr val="E3E3E3"/>
                </a:solidFill>
                <a:latin typeface="+mj-lt"/>
              </a:rPr>
              <a:t>ALONG  THE  WAY</a:t>
            </a:r>
            <a:endParaRPr lang="en-GB" sz="40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71034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719046" y="2660314"/>
            <a:ext cx="6537164" cy="169778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b="0" dirty="0">
                <a:solidFill>
                  <a:srgbClr val="E3E3E3"/>
                </a:solidFill>
                <a:latin typeface="+mj-lt"/>
              </a:rPr>
              <a:t>The Changing</a:t>
            </a:r>
          </a:p>
          <a:p>
            <a:pPr>
              <a:lnSpc>
                <a:spcPct val="100000"/>
              </a:lnSpc>
            </a:pPr>
            <a:r>
              <a:rPr lang="en-US" sz="4400" b="0" dirty="0">
                <a:solidFill>
                  <a:srgbClr val="E3E3E3"/>
                </a:solidFill>
                <a:latin typeface="+mj-lt"/>
              </a:rPr>
              <a:t>Consumer Behaviors</a:t>
            </a:r>
            <a:r>
              <a:rPr lang="en-GB" sz="4400" b="0" dirty="0">
                <a:solidFill>
                  <a:srgbClr val="E3E3E3"/>
                </a:solidFill>
                <a:latin typeface="+mj-lt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868942" y="2580105"/>
            <a:ext cx="1029373" cy="108284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4400" b="0">
                <a:solidFill>
                  <a:srgbClr val="E3E3E3"/>
                </a:solidFill>
                <a:latin typeface="+mj-lt"/>
              </a:rPr>
              <a:t>1</a:t>
            </a:r>
            <a:endParaRPr lang="en-GB" sz="4400" b="0">
              <a:solidFill>
                <a:srgbClr val="E3E3E3"/>
              </a:solidFill>
              <a:latin typeface="+mj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671050" y="3047999"/>
            <a:ext cx="2887579" cy="13368"/>
          </a:xfrm>
          <a:prstGeom prst="line">
            <a:avLst/>
          </a:prstGeom>
          <a:ln>
            <a:solidFill>
              <a:srgbClr val="FFBD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5687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724697" y="3923951"/>
            <a:ext cx="6999408" cy="189933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0">
                <a:solidFill>
                  <a:srgbClr val="6FA088"/>
                </a:solidFill>
                <a:latin typeface="+mj-lt"/>
              </a:rPr>
              <a:t>“</a:t>
            </a:r>
            <a:r>
              <a:rPr lang="en-US" sz="2400" b="0">
                <a:solidFill>
                  <a:srgbClr val="003A5D"/>
                </a:solidFill>
                <a:latin typeface="+mj-lt"/>
              </a:rPr>
              <a:t>People are being forced to work from </a:t>
            </a:r>
          </a:p>
          <a:p>
            <a:pPr>
              <a:lnSpc>
                <a:spcPct val="120000"/>
              </a:lnSpc>
            </a:pPr>
            <a:r>
              <a:rPr lang="en-US" sz="2400" b="0">
                <a:solidFill>
                  <a:srgbClr val="003A5D"/>
                </a:solidFill>
                <a:latin typeface="+mj-lt"/>
              </a:rPr>
              <a:t>  home, but their whole life is being forced </a:t>
            </a:r>
          </a:p>
          <a:p>
            <a:pPr>
              <a:lnSpc>
                <a:spcPct val="120000"/>
              </a:lnSpc>
            </a:pPr>
            <a:r>
              <a:rPr lang="en-US" sz="2400" b="0">
                <a:solidFill>
                  <a:srgbClr val="003A5D"/>
                </a:solidFill>
                <a:latin typeface="+mj-lt"/>
              </a:rPr>
              <a:t>  to adapt digitally.</a:t>
            </a:r>
            <a:r>
              <a:rPr lang="en-US" sz="2400" b="0">
                <a:solidFill>
                  <a:srgbClr val="6FA088"/>
                </a:solidFill>
                <a:latin typeface="+mj-lt"/>
              </a:rPr>
              <a:t>”</a:t>
            </a:r>
            <a:r>
              <a:rPr lang="en-GB" sz="2400" b="0">
                <a:solidFill>
                  <a:srgbClr val="003A5D"/>
                </a:solidFill>
                <a:latin typeface="+mj-lt"/>
              </a:rPr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339260" y="6256422"/>
            <a:ext cx="3821213" cy="22726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US" sz="1200" b="0">
                <a:solidFill>
                  <a:srgbClr val="003A5D"/>
                </a:solidFill>
                <a:latin typeface="+mj-lt"/>
              </a:rPr>
              <a:t>Joe McDonnell, </a:t>
            </a:r>
            <a:r>
              <a:rPr lang="en-US" sz="1200" b="0" i="1">
                <a:solidFill>
                  <a:srgbClr val="003A5D"/>
                </a:solidFill>
                <a:latin typeface="+mj-lt"/>
              </a:rPr>
              <a:t>WGSN Insight</a:t>
            </a:r>
            <a:r>
              <a:rPr lang="en-GB" sz="1200" b="0">
                <a:solidFill>
                  <a:srgbClr val="003A5D"/>
                </a:solidFill>
                <a:latin typeface="+mj-lt"/>
              </a:rPr>
              <a:t> </a:t>
            </a:r>
            <a:endParaRPr lang="en-US" sz="1200" b="0" spc="5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61553" y="732281"/>
            <a:ext cx="4149398" cy="150286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5500" b="0" dirty="0">
                <a:solidFill>
                  <a:srgbClr val="003A5D"/>
                </a:solidFill>
                <a:latin typeface="+mj-lt"/>
              </a:rPr>
              <a:t>Digitize Everything</a:t>
            </a:r>
            <a:endParaRPr lang="en-GB" sz="55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83314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724697" y="3923951"/>
            <a:ext cx="6999408" cy="189933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0">
                <a:solidFill>
                  <a:srgbClr val="6FA088"/>
                </a:solidFill>
                <a:latin typeface="+mj-lt"/>
              </a:rPr>
              <a:t>“</a:t>
            </a:r>
            <a:r>
              <a:rPr lang="en-US" sz="2400" b="0">
                <a:solidFill>
                  <a:srgbClr val="003A5D"/>
                </a:solidFill>
                <a:latin typeface="+mj-lt"/>
              </a:rPr>
              <a:t>Even if things were to rebound 100%, </a:t>
            </a:r>
          </a:p>
          <a:p>
            <a:pPr>
              <a:lnSpc>
                <a:spcPct val="120000"/>
              </a:lnSpc>
            </a:pPr>
            <a:r>
              <a:rPr lang="en-US" sz="2400" b="0">
                <a:solidFill>
                  <a:srgbClr val="003A5D"/>
                </a:solidFill>
                <a:latin typeface="+mj-lt"/>
              </a:rPr>
              <a:t>  you can’t live through something like this </a:t>
            </a:r>
          </a:p>
          <a:p>
            <a:pPr>
              <a:lnSpc>
                <a:spcPct val="120000"/>
              </a:lnSpc>
            </a:pPr>
            <a:r>
              <a:rPr lang="en-US" sz="2400" b="0">
                <a:solidFill>
                  <a:srgbClr val="003A5D"/>
                </a:solidFill>
                <a:latin typeface="+mj-lt"/>
              </a:rPr>
              <a:t>  and not remember it.</a:t>
            </a:r>
            <a:r>
              <a:rPr lang="en-US" sz="2400" b="0">
                <a:solidFill>
                  <a:srgbClr val="6FA088"/>
                </a:solidFill>
                <a:latin typeface="+mj-lt"/>
              </a:rPr>
              <a:t>”</a:t>
            </a:r>
            <a:endParaRPr lang="en-GB" sz="24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339260" y="6256422"/>
            <a:ext cx="3821213" cy="22726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US" sz="1200" b="0">
                <a:solidFill>
                  <a:srgbClr val="003A5D"/>
                </a:solidFill>
                <a:latin typeface="+mj-lt"/>
              </a:rPr>
              <a:t>Devon Powers, Ph.D.</a:t>
            </a:r>
            <a:r>
              <a:rPr lang="en-GB" sz="1200" b="0">
                <a:solidFill>
                  <a:srgbClr val="003A5D"/>
                </a:solidFill>
                <a:latin typeface="+mj-lt"/>
              </a:rPr>
              <a:t> </a:t>
            </a:r>
            <a:endParaRPr lang="en-US" sz="1200" b="0" spc="5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61552" y="732281"/>
            <a:ext cx="6176131" cy="150286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6000" b="0" dirty="0">
                <a:solidFill>
                  <a:srgbClr val="003A5D"/>
                </a:solidFill>
                <a:latin typeface="+mj-lt"/>
              </a:rPr>
              <a:t>Cautiousness Reigns</a:t>
            </a:r>
            <a:endParaRPr lang="en-GB" sz="60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8026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054909" y="817943"/>
            <a:ext cx="5305618" cy="489037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003A5D"/>
                </a:solidFill>
                <a:latin typeface="+mj-lt"/>
              </a:rPr>
              <a:t>We combined our primary research, secondary research, and curated articles with our own expertise and interpretations. </a:t>
            </a:r>
          </a:p>
          <a:p>
            <a:pPr>
              <a:lnSpc>
                <a:spcPct val="120000"/>
              </a:lnSpc>
            </a:pPr>
            <a:endParaRPr lang="en-US" sz="20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003A5D"/>
                </a:solidFill>
                <a:latin typeface="+mj-lt"/>
              </a:rPr>
              <a:t>Together, they have helped us form our observations, a way forward.</a:t>
            </a:r>
            <a:endParaRPr lang="en-GB" sz="20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endParaRPr lang="en-GB" sz="20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003A5D"/>
                </a:solidFill>
                <a:latin typeface="+mj-lt"/>
              </a:rPr>
              <a:t>This is Project 99.</a:t>
            </a:r>
            <a:endParaRPr lang="en-GB" sz="20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endParaRPr lang="en-GB" sz="2000" b="0" dirty="0">
              <a:solidFill>
                <a:srgbClr val="003A5D"/>
              </a:solidFill>
              <a:latin typeface="+mj-lt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8"/>
          <a:stretch/>
        </p:blipFill>
        <p:spPr>
          <a:xfrm>
            <a:off x="1039091" y="999957"/>
            <a:ext cx="2874817" cy="325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30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724697" y="3480663"/>
            <a:ext cx="6999408" cy="189933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0">
                <a:solidFill>
                  <a:srgbClr val="6FA088"/>
                </a:solidFill>
                <a:latin typeface="+mj-lt"/>
              </a:rPr>
              <a:t>“</a:t>
            </a:r>
            <a:r>
              <a:rPr lang="en-US" sz="2400" b="0">
                <a:solidFill>
                  <a:srgbClr val="003A5D"/>
                </a:solidFill>
                <a:latin typeface="+mj-lt"/>
              </a:rPr>
              <a:t>At times of crisis like this, we see </a:t>
            </a:r>
          </a:p>
          <a:p>
            <a:pPr>
              <a:lnSpc>
                <a:spcPct val="120000"/>
              </a:lnSpc>
            </a:pPr>
            <a:r>
              <a:rPr lang="en-US" sz="2400" b="0">
                <a:solidFill>
                  <a:srgbClr val="003A5D"/>
                </a:solidFill>
                <a:latin typeface="+mj-lt"/>
              </a:rPr>
              <a:t>  innovation flourish…contactless solutions </a:t>
            </a:r>
          </a:p>
          <a:p>
            <a:pPr>
              <a:lnSpc>
                <a:spcPct val="120000"/>
              </a:lnSpc>
            </a:pPr>
            <a:r>
              <a:rPr lang="en-US" sz="2400" b="0">
                <a:solidFill>
                  <a:srgbClr val="003A5D"/>
                </a:solidFill>
                <a:latin typeface="+mj-lt"/>
              </a:rPr>
              <a:t>  may increasingly replace what used to be </a:t>
            </a:r>
          </a:p>
          <a:p>
            <a:pPr>
              <a:lnSpc>
                <a:spcPct val="120000"/>
              </a:lnSpc>
            </a:pPr>
            <a:r>
              <a:rPr lang="en-US" sz="2400" b="0">
                <a:solidFill>
                  <a:srgbClr val="003A5D"/>
                </a:solidFill>
                <a:latin typeface="+mj-lt"/>
              </a:rPr>
              <a:t>  high-touch activities.</a:t>
            </a:r>
            <a:r>
              <a:rPr lang="en-US" sz="2400" b="0">
                <a:solidFill>
                  <a:srgbClr val="6FA088"/>
                </a:solidFill>
                <a:latin typeface="+mj-lt"/>
              </a:rPr>
              <a:t>”</a:t>
            </a:r>
            <a:endParaRPr lang="en-GB" sz="2400" b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339260" y="6256422"/>
            <a:ext cx="3821213" cy="22726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US" sz="1200" b="0">
                <a:solidFill>
                  <a:srgbClr val="003A5D"/>
                </a:solidFill>
                <a:latin typeface="+mj-lt"/>
              </a:rPr>
              <a:t>Piers Fawkes, </a:t>
            </a:r>
            <a:r>
              <a:rPr lang="en-US" sz="1200" b="0" i="1">
                <a:solidFill>
                  <a:srgbClr val="003A5D"/>
                </a:solidFill>
                <a:latin typeface="+mj-lt"/>
              </a:rPr>
              <a:t>PSFK</a:t>
            </a:r>
            <a:r>
              <a:rPr lang="en-GB" sz="1200" b="0">
                <a:solidFill>
                  <a:srgbClr val="003A5D"/>
                </a:solidFill>
                <a:latin typeface="+mj-lt"/>
              </a:rPr>
              <a:t> </a:t>
            </a:r>
            <a:endParaRPr lang="en-US" sz="1200" b="0" spc="5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61552" y="732281"/>
            <a:ext cx="6176131" cy="150286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6000" b="0" dirty="0">
                <a:solidFill>
                  <a:srgbClr val="003A5D"/>
                </a:solidFill>
                <a:latin typeface="+mj-lt"/>
              </a:rPr>
              <a:t>The No-touch/Low-touch Economy</a:t>
            </a:r>
            <a:endParaRPr lang="en-GB" sz="60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15492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50" b="81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732414" y="2633578"/>
            <a:ext cx="6537164" cy="169778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b="0" dirty="0">
                <a:solidFill>
                  <a:srgbClr val="E3E3E3"/>
                </a:solidFill>
                <a:latin typeface="+mj-lt"/>
              </a:rPr>
              <a:t>The Financial Impact on Recovery</a:t>
            </a:r>
            <a:r>
              <a:rPr lang="en-GB" sz="4400" b="0" dirty="0">
                <a:solidFill>
                  <a:srgbClr val="E3E3E3"/>
                </a:solidFill>
                <a:latin typeface="+mj-lt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882310" y="2580105"/>
            <a:ext cx="1029373" cy="108284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4400" b="0">
                <a:solidFill>
                  <a:srgbClr val="E3E3E3"/>
                </a:solidFill>
                <a:latin typeface="+mj-lt"/>
              </a:rPr>
              <a:t>2</a:t>
            </a:r>
            <a:endParaRPr lang="en-GB" sz="4400" b="0">
              <a:solidFill>
                <a:srgbClr val="E3E3E3"/>
              </a:solidFill>
              <a:latin typeface="+mj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684418" y="3047999"/>
            <a:ext cx="2887579" cy="13368"/>
          </a:xfrm>
          <a:prstGeom prst="line">
            <a:avLst/>
          </a:prstGeom>
          <a:ln>
            <a:solidFill>
              <a:srgbClr val="FFBD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7180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pic>
        <p:nvPicPr>
          <p:cNvPr id="3" name="Picture 2" descr="brook-anderson-gTQbZXL417Q-unsplash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3" r="33383"/>
          <a:stretch/>
        </p:blipFill>
        <p:spPr>
          <a:xfrm>
            <a:off x="9672320" y="0"/>
            <a:ext cx="251968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61552" y="518392"/>
            <a:ext cx="8502237" cy="612571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400" b="0" dirty="0">
                <a:solidFill>
                  <a:srgbClr val="003A5D"/>
                </a:solidFill>
                <a:latin typeface="+mj-lt"/>
              </a:rPr>
              <a:t>Lots of public and private money was invested in SMBs during the shutdown.</a:t>
            </a:r>
            <a:endParaRPr lang="en-GB" sz="44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4400" b="0" dirty="0">
                <a:solidFill>
                  <a:srgbClr val="003A5D"/>
                </a:solidFill>
                <a:latin typeface="+mj-lt"/>
              </a:rPr>
              <a:t>Support during recovery will be more challenging. </a:t>
            </a:r>
            <a:endParaRPr lang="en-GB" sz="44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96181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61553" y="2657340"/>
            <a:ext cx="6376659" cy="158045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0">
                <a:solidFill>
                  <a:srgbClr val="003A5D"/>
                </a:solidFill>
                <a:latin typeface="+mj-lt"/>
              </a:rPr>
              <a:t>57% of business owners say they need up to $100,000 to keep their businesses running for another 12 months.</a:t>
            </a:r>
            <a:endParaRPr lang="en-GB" sz="2400" b="0">
              <a:solidFill>
                <a:srgbClr val="003A5D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9" r="8967"/>
          <a:stretch/>
        </p:blipFill>
        <p:spPr>
          <a:xfrm>
            <a:off x="9677400" y="0"/>
            <a:ext cx="25146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61553" y="518393"/>
            <a:ext cx="6670763" cy="28771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400" b="0" dirty="0">
                <a:solidFill>
                  <a:srgbClr val="003A5D"/>
                </a:solidFill>
                <a:latin typeface="+mj-lt"/>
              </a:rPr>
              <a:t>Accessing Capital and Lending</a:t>
            </a:r>
            <a:endParaRPr lang="en-GB" sz="44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61556" y="4542287"/>
            <a:ext cx="5200236" cy="85855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400" b="0">
                <a:solidFill>
                  <a:srgbClr val="003A5D"/>
                </a:solidFill>
                <a:latin typeface="+mj-lt"/>
              </a:rPr>
              <a:t>That’s $3 trillion.</a:t>
            </a:r>
            <a:endParaRPr lang="en-GB" sz="4400" b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44335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4" t="11645" r="24298"/>
          <a:stretch/>
        </p:blipFill>
        <p:spPr>
          <a:xfrm>
            <a:off x="9677398" y="0"/>
            <a:ext cx="2514601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61553" y="518392"/>
            <a:ext cx="7566448" cy="612571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400" b="0" dirty="0">
                <a:solidFill>
                  <a:srgbClr val="003A5D"/>
                </a:solidFill>
                <a:latin typeface="+mj-lt"/>
              </a:rPr>
              <a:t>Banks, VC Funds and other go-to financial resources for SMBs are expected to be more cautious.</a:t>
            </a:r>
            <a:endParaRPr lang="en-GB" sz="44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29665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1427" r="-1" b="28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160190" y="3128194"/>
            <a:ext cx="6537164" cy="169778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b="0">
                <a:solidFill>
                  <a:srgbClr val="E3E3E3"/>
                </a:solidFill>
                <a:latin typeface="+mj-lt"/>
              </a:rPr>
              <a:t>The </a:t>
            </a:r>
            <a:r>
              <a:rPr lang="en-CA" sz="4400" b="0">
                <a:solidFill>
                  <a:srgbClr val="E3E3E3"/>
                </a:solidFill>
                <a:latin typeface="+mj-lt"/>
              </a:rPr>
              <a:t>2020 Election</a:t>
            </a:r>
            <a:endParaRPr lang="en-GB" sz="4400" b="0">
              <a:solidFill>
                <a:srgbClr val="E3E3E3"/>
              </a:solidFill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310086" y="3074721"/>
            <a:ext cx="1029373" cy="108284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4400" b="0" dirty="0">
                <a:solidFill>
                  <a:srgbClr val="E3E3E3"/>
                </a:solidFill>
                <a:latin typeface="+mj-lt"/>
              </a:rPr>
              <a:t>3</a:t>
            </a:r>
            <a:endParaRPr lang="en-GB" sz="4400" b="0" dirty="0">
              <a:solidFill>
                <a:srgbClr val="E3E3E3"/>
              </a:solidFill>
              <a:latin typeface="+mj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125562" y="3542615"/>
            <a:ext cx="2887579" cy="13368"/>
          </a:xfrm>
          <a:prstGeom prst="line">
            <a:avLst/>
          </a:prstGeom>
          <a:ln>
            <a:solidFill>
              <a:srgbClr val="FFBD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160190" y="3957036"/>
            <a:ext cx="5293915" cy="45454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0" spc="150">
                <a:solidFill>
                  <a:srgbClr val="E3E3E3"/>
                </a:solidFill>
                <a:latin typeface="+mj-lt"/>
              </a:rPr>
              <a:t>(as if 2020 wasn’t volatile enough)</a:t>
            </a:r>
            <a:r>
              <a:rPr lang="en-GB" sz="2000" b="0" spc="150">
                <a:solidFill>
                  <a:srgbClr val="E3E3E3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84510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E3E3E3"/>
              </a:solidFill>
            </a:endParaRPr>
          </a:p>
        </p:txBody>
      </p:sp>
      <p:pic>
        <p:nvPicPr>
          <p:cNvPr id="2" name="Picture 1" descr="anthony-delanoix-nxpw92fiGw8-unsplash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3" t="766" r="50000" b="713"/>
          <a:stretch/>
        </p:blipFill>
        <p:spPr>
          <a:xfrm>
            <a:off x="9692639" y="0"/>
            <a:ext cx="2499361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61553" y="518392"/>
            <a:ext cx="7566448" cy="612571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400" b="0" dirty="0">
                <a:solidFill>
                  <a:srgbClr val="003A5D"/>
                </a:solidFill>
                <a:latin typeface="+mj-lt"/>
              </a:rPr>
              <a:t>90% of SBOs are paying attention to the 2020 election. </a:t>
            </a:r>
            <a:endParaRPr lang="en-GB" sz="44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61553" y="3178708"/>
            <a:ext cx="6376659" cy="158045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 b="0" spc="60">
                <a:solidFill>
                  <a:srgbClr val="003A5D"/>
                </a:solidFill>
                <a:latin typeface="+mj-lt"/>
              </a:rPr>
              <a:t>(Gallup Poll, February 2020)</a:t>
            </a:r>
            <a:endParaRPr lang="en-GB" sz="1600" b="0" spc="6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7193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pic>
        <p:nvPicPr>
          <p:cNvPr id="9" name="Picture 8" descr="lucas-sankey-gdQ_az6CSPo-unsplash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b="3693"/>
          <a:stretch/>
        </p:blipFill>
        <p:spPr>
          <a:xfrm>
            <a:off x="364289" y="347579"/>
            <a:ext cx="11493500" cy="61227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136315" y="2069132"/>
            <a:ext cx="4398206" cy="353223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>
                <a:solidFill>
                  <a:srgbClr val="E3E3E3"/>
                </a:solidFill>
                <a:latin typeface="+mj-lt"/>
              </a:rPr>
              <a:t>Where a Republican President May Help SMBs More</a:t>
            </a:r>
            <a:br>
              <a:rPr lang="en-US" sz="2000" b="0">
                <a:solidFill>
                  <a:srgbClr val="E3E3E3"/>
                </a:solidFill>
                <a:latin typeface="+mj-lt"/>
              </a:rPr>
            </a:br>
            <a:endParaRPr lang="en-GB" sz="2000" b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2000" b="0">
                <a:solidFill>
                  <a:srgbClr val="E3E3E3"/>
                </a:solidFill>
                <a:latin typeface="+mj-lt"/>
              </a:rPr>
              <a:t>Taxes</a:t>
            </a:r>
            <a:endParaRPr lang="en-GB" sz="2000" b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2000" b="0">
                <a:solidFill>
                  <a:srgbClr val="E3E3E3"/>
                </a:solidFill>
                <a:latin typeface="+mj-lt"/>
              </a:rPr>
              <a:t>Immigration &amp; Tariffs</a:t>
            </a:r>
            <a:endParaRPr lang="en-GB" sz="2000" b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2000" b="0">
                <a:solidFill>
                  <a:srgbClr val="E3E3E3"/>
                </a:solidFill>
                <a:latin typeface="+mj-lt"/>
              </a:rPr>
              <a:t>Government Regulations?</a:t>
            </a:r>
            <a:endParaRPr lang="en-GB" sz="2000" b="0">
              <a:solidFill>
                <a:srgbClr val="E3E3E3"/>
              </a:solidFill>
              <a:latin typeface="+mj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096000" y="922421"/>
            <a:ext cx="0" cy="4999790"/>
          </a:xfrm>
          <a:prstGeom prst="line">
            <a:avLst/>
          </a:prstGeom>
          <a:ln>
            <a:solidFill>
              <a:srgbClr val="FFBD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6871449" y="2069131"/>
            <a:ext cx="4438236" cy="329160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>
                <a:solidFill>
                  <a:srgbClr val="E3E3E3"/>
                </a:solidFill>
                <a:latin typeface="+mj-lt"/>
              </a:rPr>
              <a:t>Where a Democrat President May Help SMBs More</a:t>
            </a:r>
          </a:p>
          <a:p>
            <a:pPr>
              <a:lnSpc>
                <a:spcPct val="120000"/>
              </a:lnSpc>
            </a:pPr>
            <a:endParaRPr lang="en-GB" sz="2000" b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2000" b="0">
                <a:solidFill>
                  <a:srgbClr val="E3E3E3"/>
                </a:solidFill>
                <a:latin typeface="+mj-lt"/>
              </a:rPr>
              <a:t>Healthcare </a:t>
            </a:r>
            <a:endParaRPr lang="en-GB" sz="2000" b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2000" b="0">
                <a:solidFill>
                  <a:srgbClr val="E3E3E3"/>
                </a:solidFill>
                <a:latin typeface="+mj-lt"/>
              </a:rPr>
              <a:t>Climate Change</a:t>
            </a:r>
            <a:endParaRPr lang="en-GB" sz="2000" b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2000" b="0">
                <a:solidFill>
                  <a:srgbClr val="E3E3E3"/>
                </a:solidFill>
                <a:latin typeface="+mj-lt"/>
              </a:rPr>
              <a:t>Government Regulations?</a:t>
            </a:r>
            <a:endParaRPr lang="en-GB" sz="2000" b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07754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1" b="124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106718" y="2847466"/>
            <a:ext cx="6537164" cy="169778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b="0" dirty="0">
                <a:solidFill>
                  <a:srgbClr val="E3E3E3"/>
                </a:solidFill>
                <a:latin typeface="+mj-lt"/>
              </a:rPr>
              <a:t>WFH + Workstyles Impact on SMBs</a:t>
            </a:r>
            <a:r>
              <a:rPr lang="en-GB" sz="4400" b="0" dirty="0">
                <a:solidFill>
                  <a:srgbClr val="E3E3E3"/>
                </a:solidFill>
                <a:latin typeface="+mj-lt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256614" y="2793993"/>
            <a:ext cx="1029373" cy="108284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4400" b="0">
                <a:solidFill>
                  <a:srgbClr val="E3E3E3"/>
                </a:solidFill>
                <a:latin typeface="+mj-lt"/>
              </a:rPr>
              <a:t>4</a:t>
            </a:r>
            <a:endParaRPr lang="en-GB" sz="4400" b="0">
              <a:solidFill>
                <a:srgbClr val="E3E3E3"/>
              </a:solidFill>
              <a:latin typeface="+mj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85458" y="3261887"/>
            <a:ext cx="2887579" cy="13368"/>
          </a:xfrm>
          <a:prstGeom prst="line">
            <a:avLst/>
          </a:prstGeom>
          <a:ln>
            <a:solidFill>
              <a:srgbClr val="FFBD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0504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pic>
        <p:nvPicPr>
          <p:cNvPr id="3" name="Picture 2" descr="yogendra-singh-AZgseXuIML0-unsplash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6" r="50000"/>
          <a:stretch/>
        </p:blipFill>
        <p:spPr>
          <a:xfrm>
            <a:off x="9677399" y="0"/>
            <a:ext cx="2514601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61552" y="518392"/>
            <a:ext cx="8649289" cy="612571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400" b="0" dirty="0">
                <a:solidFill>
                  <a:srgbClr val="003A5D"/>
                </a:solidFill>
                <a:latin typeface="+mj-lt"/>
              </a:rPr>
              <a:t>Workstyles, workplaces and work processes may impact what’s next and what’s new even more than consumer behaviors. </a:t>
            </a:r>
            <a:endParaRPr lang="en-GB" sz="44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4873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432930"/>
            <a:ext cx="12192001" cy="342507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07273" y="495314"/>
            <a:ext cx="9777549" cy="81410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rgbClr val="E3E3E3"/>
                </a:solidFill>
                <a:latin typeface="+mj-lt"/>
              </a:rPr>
              <a:t>Informed Observations Affect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EF3749-D4F4-4A5B-B1ED-B7415A280B5A}"/>
              </a:ext>
            </a:extLst>
          </p:cNvPr>
          <p:cNvSpPr txBox="1"/>
          <p:nvPr/>
        </p:nvSpPr>
        <p:spPr>
          <a:xfrm>
            <a:off x="600891" y="2011680"/>
            <a:ext cx="96839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600" dirty="0">
                <a:solidFill>
                  <a:srgbClr val="003A5D"/>
                </a:solidFill>
                <a:latin typeface="+mj-lt"/>
              </a:rPr>
              <a:t>Messaging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>
                <a:solidFill>
                  <a:srgbClr val="003A5D"/>
                </a:solidFill>
                <a:latin typeface="+mj-lt"/>
              </a:rPr>
              <a:t>Targeting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>
                <a:solidFill>
                  <a:srgbClr val="003A5D"/>
                </a:solidFill>
                <a:latin typeface="+mj-lt"/>
              </a:rPr>
              <a:t>Brand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>
                <a:solidFill>
                  <a:srgbClr val="003A5D"/>
                </a:solidFill>
                <a:latin typeface="+mj-lt"/>
              </a:rPr>
              <a:t>Content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>
                <a:solidFill>
                  <a:srgbClr val="003A5D"/>
                </a:solidFill>
                <a:latin typeface="+mj-lt"/>
              </a:rPr>
              <a:t>Retention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922B6-F3B1-4C0C-98D3-E146DA25F9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4"/>
          <a:stretch/>
        </p:blipFill>
        <p:spPr>
          <a:xfrm>
            <a:off x="10658718" y="5458778"/>
            <a:ext cx="932391" cy="10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920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772526" y="2994544"/>
            <a:ext cx="6764421" cy="293262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6FA088"/>
                </a:solidFill>
                <a:latin typeface="+mj-lt"/>
              </a:rPr>
              <a:t>“</a:t>
            </a:r>
            <a:r>
              <a:rPr lang="en-US" sz="2000" b="0" dirty="0">
                <a:solidFill>
                  <a:srgbClr val="003A5D"/>
                </a:solidFill>
                <a:latin typeface="+mj-lt"/>
              </a:rPr>
              <a:t>We stand on the brink of a technological </a:t>
            </a:r>
          </a:p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003A5D"/>
                </a:solidFill>
                <a:latin typeface="+mj-lt"/>
              </a:rPr>
              <a:t>  revolution that will fundamentally alter the way </a:t>
            </a:r>
          </a:p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003A5D"/>
                </a:solidFill>
                <a:latin typeface="+mj-lt"/>
              </a:rPr>
              <a:t>  we live, work, and relate to one another. In its </a:t>
            </a:r>
          </a:p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003A5D"/>
                </a:solidFill>
                <a:latin typeface="+mj-lt"/>
              </a:rPr>
              <a:t>  scale, scope, and complexity, the transformation   </a:t>
            </a:r>
          </a:p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003A5D"/>
                </a:solidFill>
                <a:latin typeface="+mj-lt"/>
              </a:rPr>
              <a:t>  will be unlike anything humankind has </a:t>
            </a:r>
          </a:p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003A5D"/>
                </a:solidFill>
                <a:latin typeface="+mj-lt"/>
              </a:rPr>
              <a:t>  experienced before.</a:t>
            </a:r>
            <a:r>
              <a:rPr lang="en-US" sz="2000" b="0" dirty="0">
                <a:solidFill>
                  <a:srgbClr val="6FA088"/>
                </a:solidFill>
                <a:latin typeface="+mj-lt"/>
              </a:rPr>
              <a:t>”</a:t>
            </a:r>
            <a:r>
              <a:rPr lang="en-GB" sz="2000" b="0" dirty="0">
                <a:solidFill>
                  <a:srgbClr val="003A5D"/>
                </a:solidFill>
                <a:latin typeface="+mj-lt"/>
              </a:rPr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948948" y="6256422"/>
            <a:ext cx="5211526" cy="25399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US" sz="1200" b="0" dirty="0">
                <a:solidFill>
                  <a:srgbClr val="003A5D"/>
                </a:solidFill>
                <a:latin typeface="+mj-lt"/>
              </a:rPr>
              <a:t>Klaus Schwab, Founder, World Economic Forum</a:t>
            </a:r>
            <a:endParaRPr lang="en-US" sz="1200" b="0" spc="5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61553" y="732281"/>
            <a:ext cx="5267080" cy="150286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6000" b="0">
                <a:solidFill>
                  <a:srgbClr val="003A5D"/>
                </a:solidFill>
                <a:latin typeface="+mj-lt"/>
              </a:rPr>
              <a:t>Industrial Revolution 4.0</a:t>
            </a:r>
            <a:endParaRPr lang="en-GB" sz="6000" b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42290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396481" y="4328161"/>
            <a:ext cx="4033519" cy="178815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b="0" dirty="0">
                <a:solidFill>
                  <a:srgbClr val="003A5D"/>
                </a:solidFill>
                <a:latin typeface="+mj-lt"/>
              </a:rPr>
              <a:t>So, how do these influences affect what you do? </a:t>
            </a:r>
            <a:endParaRPr lang="en-GB" sz="30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97369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6405" b="93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256632" y="2954421"/>
            <a:ext cx="9758947" cy="1096207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dist">
              <a:lnSpc>
                <a:spcPct val="120000"/>
              </a:lnSpc>
            </a:pPr>
            <a:r>
              <a:rPr lang="en-US" sz="4400" b="0" dirty="0">
                <a:solidFill>
                  <a:srgbClr val="003A5D"/>
                </a:solidFill>
                <a:latin typeface="+mj-lt"/>
              </a:rPr>
              <a:t>Experiences   matter    </a:t>
            </a:r>
            <a:r>
              <a:rPr lang="en-US" sz="4400" b="0" dirty="0">
                <a:solidFill>
                  <a:srgbClr val="E3E3E3"/>
                </a:solidFill>
                <a:latin typeface="+mj-lt"/>
              </a:rPr>
              <a:t>more</a:t>
            </a:r>
            <a:endParaRPr lang="en-GB" sz="44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03617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" b="93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564100" y="4186004"/>
            <a:ext cx="3180620" cy="176775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b="0" dirty="0">
                <a:solidFill>
                  <a:srgbClr val="E3E3E3"/>
                </a:solidFill>
                <a:latin typeface="+mj-lt"/>
              </a:rPr>
              <a:t>For Big Brands</a:t>
            </a:r>
          </a:p>
          <a:p>
            <a:pPr>
              <a:lnSpc>
                <a:spcPct val="120000"/>
              </a:lnSpc>
            </a:pPr>
            <a:r>
              <a:rPr lang="en-US" sz="1600" b="0" dirty="0">
                <a:solidFill>
                  <a:srgbClr val="E3E3E3"/>
                </a:solidFill>
                <a:latin typeface="+mj-lt"/>
              </a:rPr>
              <a:t>Having the best experiences will win out over the best products and services</a:t>
            </a:r>
            <a:endParaRPr lang="en-GB" sz="16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90425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" b="93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564100" y="4186004"/>
            <a:ext cx="3180620" cy="176775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b="0" dirty="0">
                <a:solidFill>
                  <a:srgbClr val="E3E3E3"/>
                </a:solidFill>
                <a:latin typeface="+mj-lt"/>
              </a:rPr>
              <a:t>For Big Brands</a:t>
            </a:r>
          </a:p>
          <a:p>
            <a:pPr>
              <a:lnSpc>
                <a:spcPct val="120000"/>
              </a:lnSpc>
            </a:pPr>
            <a:r>
              <a:rPr lang="en-US" sz="1600" b="0" dirty="0">
                <a:solidFill>
                  <a:srgbClr val="E3E3E3"/>
                </a:solidFill>
                <a:latin typeface="+mj-lt"/>
              </a:rPr>
              <a:t>Having the best experiences will win out over the best products and services</a:t>
            </a:r>
            <a:endParaRPr lang="en-GB" sz="1600" b="0" dirty="0">
              <a:solidFill>
                <a:srgbClr val="E3E3E3"/>
              </a:solidFill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890166" y="2784150"/>
            <a:ext cx="3065114" cy="189961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b="0" dirty="0">
                <a:solidFill>
                  <a:srgbClr val="E3E3E3"/>
                </a:solidFill>
                <a:latin typeface="+mj-lt"/>
              </a:rPr>
              <a:t>For Customers</a:t>
            </a:r>
            <a:br>
              <a:rPr lang="en-US" sz="3000" b="0" dirty="0">
                <a:solidFill>
                  <a:srgbClr val="E3E3E3"/>
                </a:solidFill>
                <a:latin typeface="+mj-lt"/>
              </a:rPr>
            </a:br>
            <a:r>
              <a:rPr lang="en-US" sz="1600" b="0" dirty="0">
                <a:solidFill>
                  <a:srgbClr val="E3E3E3"/>
                </a:solidFill>
                <a:latin typeface="+mj-lt"/>
              </a:rPr>
              <a:t>Connecting more and needing more personal service</a:t>
            </a:r>
          </a:p>
        </p:txBody>
      </p:sp>
    </p:spTree>
    <p:extLst>
      <p:ext uri="{BB962C8B-B14F-4D97-AF65-F5344CB8AC3E}">
        <p14:creationId xmlns:p14="http://schemas.microsoft.com/office/powerpoint/2010/main" val="34103300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" b="93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564100" y="4186004"/>
            <a:ext cx="3180620" cy="176775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b="0" dirty="0">
                <a:solidFill>
                  <a:srgbClr val="E3E3E3"/>
                </a:solidFill>
                <a:latin typeface="+mj-lt"/>
              </a:rPr>
              <a:t>For Big Brands</a:t>
            </a:r>
          </a:p>
          <a:p>
            <a:pPr>
              <a:lnSpc>
                <a:spcPct val="120000"/>
              </a:lnSpc>
            </a:pPr>
            <a:r>
              <a:rPr lang="en-US" sz="1600" b="0" dirty="0">
                <a:solidFill>
                  <a:srgbClr val="E3E3E3"/>
                </a:solidFill>
                <a:latin typeface="+mj-lt"/>
              </a:rPr>
              <a:t>Having the best experiences will win out over the best products and services</a:t>
            </a:r>
            <a:endParaRPr lang="en-GB" sz="1600" b="0" dirty="0">
              <a:solidFill>
                <a:srgbClr val="E3E3E3"/>
              </a:solidFill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4890166" y="2784150"/>
            <a:ext cx="3065114" cy="189961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b="0" dirty="0">
                <a:solidFill>
                  <a:srgbClr val="E3E3E3"/>
                </a:solidFill>
                <a:latin typeface="+mj-lt"/>
              </a:rPr>
              <a:t>For Customers</a:t>
            </a:r>
            <a:br>
              <a:rPr lang="en-US" sz="3000" b="0" dirty="0">
                <a:solidFill>
                  <a:srgbClr val="E3E3E3"/>
                </a:solidFill>
                <a:latin typeface="+mj-lt"/>
              </a:rPr>
            </a:br>
            <a:r>
              <a:rPr lang="en-US" sz="1600" b="0" dirty="0">
                <a:solidFill>
                  <a:srgbClr val="E3E3E3"/>
                </a:solidFill>
                <a:latin typeface="+mj-lt"/>
              </a:rPr>
              <a:t>Connecting more and needing more personal service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8148316" y="1206455"/>
            <a:ext cx="2936244" cy="141482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0" dirty="0">
                <a:solidFill>
                  <a:srgbClr val="E3E3E3"/>
                </a:solidFill>
                <a:latin typeface="+mj-lt"/>
              </a:rPr>
              <a:t>For Employees</a:t>
            </a:r>
          </a:p>
          <a:p>
            <a:pPr>
              <a:lnSpc>
                <a:spcPct val="120000"/>
              </a:lnSpc>
            </a:pPr>
            <a:r>
              <a:rPr lang="en-US" sz="1600" b="0" dirty="0">
                <a:solidFill>
                  <a:srgbClr val="E3E3E3"/>
                </a:solidFill>
                <a:latin typeface="+mj-lt"/>
              </a:rPr>
              <a:t>Living their best life and having more work/life balance</a:t>
            </a:r>
          </a:p>
        </p:txBody>
      </p:sp>
    </p:spTree>
    <p:extLst>
      <p:ext uri="{BB962C8B-B14F-4D97-AF65-F5344CB8AC3E}">
        <p14:creationId xmlns:p14="http://schemas.microsoft.com/office/powerpoint/2010/main" val="32179191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2" r="7817" b="-3"/>
          <a:stretch/>
        </p:blipFill>
        <p:spPr>
          <a:xfrm rot="16200000">
            <a:off x="2665711" y="-2668292"/>
            <a:ext cx="6860582" cy="121920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957052" y="3154948"/>
            <a:ext cx="3810001" cy="66842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400" b="0" dirty="0">
                <a:solidFill>
                  <a:srgbClr val="003A5D"/>
                </a:solidFill>
                <a:latin typeface="+mj-lt"/>
              </a:rPr>
              <a:t>Innovate   or   Die</a:t>
            </a:r>
            <a:endParaRPr lang="en-GB" sz="2400" b="0" dirty="0">
              <a:solidFill>
                <a:srgbClr val="003A5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88806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163053" y="1042738"/>
            <a:ext cx="5908843" cy="34757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0" dirty="0">
                <a:solidFill>
                  <a:srgbClr val="003A5D"/>
                </a:solidFill>
                <a:latin typeface="+mj-lt"/>
              </a:rPr>
              <a:t>Big Brands can help with innovative ways to solve old, existing or yet-to-be discovered problems and opportunities. </a:t>
            </a:r>
            <a:endParaRPr lang="en-GB" sz="24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400" b="0" dirty="0">
                <a:solidFill>
                  <a:srgbClr val="003A5D"/>
                </a:solidFill>
                <a:latin typeface="+mj-lt"/>
              </a:rPr>
              <a:t> </a:t>
            </a:r>
            <a:endParaRPr lang="en-GB" sz="2400" b="0" dirty="0">
              <a:solidFill>
                <a:srgbClr val="003A5D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400" b="0" dirty="0">
                <a:solidFill>
                  <a:srgbClr val="003A5D"/>
                </a:solidFill>
                <a:latin typeface="+mj-lt"/>
              </a:rPr>
              <a:t>Basically, think and behave like an entrepreneur.</a:t>
            </a:r>
            <a:endParaRPr lang="en-GB" sz="2400" b="0" dirty="0">
              <a:solidFill>
                <a:srgbClr val="003A5D"/>
              </a:solidFill>
              <a:latin typeface="+mj-lt"/>
            </a:endParaRPr>
          </a:p>
        </p:txBody>
      </p:sp>
      <p:pic>
        <p:nvPicPr>
          <p:cNvPr id="2" name="Picture 1" descr="thisisengineering-raeng-BrBSlunG0KI-unsplash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3" t="23832" r="9457" b="23598"/>
          <a:stretch/>
        </p:blipFill>
        <p:spPr>
          <a:xfrm>
            <a:off x="7617176" y="0"/>
            <a:ext cx="4574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460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432930"/>
            <a:ext cx="12192001" cy="342507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43857" y="2988485"/>
            <a:ext cx="10395198" cy="106099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6000" b="0" dirty="0">
                <a:solidFill>
                  <a:srgbClr val="E3E3E3"/>
                </a:solidFill>
                <a:latin typeface="+mj-lt"/>
              </a:rPr>
              <a:t>Where to Start Thinking?</a:t>
            </a:r>
          </a:p>
        </p:txBody>
      </p:sp>
    </p:spTree>
    <p:extLst>
      <p:ext uri="{BB962C8B-B14F-4D97-AF65-F5344CB8AC3E}">
        <p14:creationId xmlns:p14="http://schemas.microsoft.com/office/powerpoint/2010/main" val="6187747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432930"/>
            <a:ext cx="12192001" cy="342507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07274" y="495314"/>
            <a:ext cx="11426108" cy="81410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rgbClr val="003A5D"/>
                </a:solidFill>
                <a:latin typeface="+mj-lt"/>
              </a:rPr>
              <a:t>Transformative Times </a:t>
            </a:r>
            <a:r>
              <a:rPr lang="en-US" sz="3200" b="0" dirty="0">
                <a:solidFill>
                  <a:srgbClr val="E3E3E3"/>
                </a:solidFill>
                <a:latin typeface="+mj-lt"/>
              </a:rPr>
              <a:t>= Transformative Strategies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EF3749-D4F4-4A5B-B1ED-B7415A280B5A}"/>
              </a:ext>
            </a:extLst>
          </p:cNvPr>
          <p:cNvSpPr txBox="1"/>
          <p:nvPr/>
        </p:nvSpPr>
        <p:spPr>
          <a:xfrm>
            <a:off x="600891" y="2011680"/>
            <a:ext cx="109902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003A5D"/>
                </a:solidFill>
                <a:latin typeface="+mj-lt"/>
              </a:rPr>
              <a:t>Messaging Strategy: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positive, partnering, pioneering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003A5D"/>
                </a:solidFill>
                <a:latin typeface="+mj-lt"/>
              </a:rPr>
              <a:t>Targeting Strategy: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micro vs macro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003A5D"/>
                </a:solidFill>
                <a:latin typeface="+mj-lt"/>
              </a:rPr>
              <a:t>Brand Strategy: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do well while doing good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003A5D"/>
                </a:solidFill>
                <a:latin typeface="+mj-lt"/>
              </a:rPr>
              <a:t>Content Strategy: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digitization, pivoting, WFH support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003A5D"/>
                </a:solidFill>
                <a:latin typeface="+mj-lt"/>
              </a:rPr>
              <a:t>Retention Strategy: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focused, collaborative, cover 1 - 4</a:t>
            </a:r>
            <a:endParaRPr lang="en-US" sz="2800" dirty="0">
              <a:solidFill>
                <a:srgbClr val="003A5D"/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endParaRPr lang="en-US" sz="28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922B6-F3B1-4C0C-98D3-E146DA25F9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4"/>
          <a:stretch/>
        </p:blipFill>
        <p:spPr>
          <a:xfrm>
            <a:off x="10658718" y="5458778"/>
            <a:ext cx="932391" cy="10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14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2080434" y="2326153"/>
            <a:ext cx="8576882" cy="343670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4000" b="0" dirty="0">
                <a:solidFill>
                  <a:srgbClr val="6FA088"/>
                </a:solidFill>
                <a:latin typeface="+mj-lt"/>
              </a:rPr>
              <a:t>“</a:t>
            </a:r>
            <a:r>
              <a:rPr lang="en-US" sz="4000" b="0" dirty="0">
                <a:solidFill>
                  <a:srgbClr val="003A5D"/>
                </a:solidFill>
                <a:latin typeface="+mj-lt"/>
              </a:rPr>
              <a:t>[It’]s exhaust[</a:t>
            </a:r>
            <a:r>
              <a:rPr lang="en-US" sz="4000" b="0" dirty="0" err="1">
                <a:solidFill>
                  <a:srgbClr val="003A5D"/>
                </a:solidFill>
                <a:latin typeface="+mj-lt"/>
              </a:rPr>
              <a:t>ing</a:t>
            </a:r>
            <a:r>
              <a:rPr lang="en-US" sz="4000" b="0" dirty="0">
                <a:solidFill>
                  <a:srgbClr val="003A5D"/>
                </a:solidFill>
                <a:latin typeface="+mj-lt"/>
              </a:rPr>
              <a:t>], given all </a:t>
            </a:r>
          </a:p>
          <a:p>
            <a:pPr>
              <a:lnSpc>
                <a:spcPct val="110000"/>
              </a:lnSpc>
            </a:pPr>
            <a:r>
              <a:rPr lang="en-US" sz="4000" b="0" dirty="0">
                <a:solidFill>
                  <a:srgbClr val="003A5D"/>
                </a:solidFill>
                <a:latin typeface="+mj-lt"/>
              </a:rPr>
              <a:t>  the opportunities countered </a:t>
            </a:r>
          </a:p>
          <a:p>
            <a:pPr>
              <a:lnSpc>
                <a:spcPct val="110000"/>
              </a:lnSpc>
            </a:pPr>
            <a:r>
              <a:rPr lang="en-US" sz="4000" b="0" dirty="0">
                <a:solidFill>
                  <a:srgbClr val="003A5D"/>
                </a:solidFill>
                <a:latin typeface="+mj-lt"/>
              </a:rPr>
              <a:t>  with all the uncertainties.</a:t>
            </a:r>
            <a:r>
              <a:rPr lang="en-US" sz="4000" b="0" dirty="0">
                <a:solidFill>
                  <a:srgbClr val="6FA088"/>
                </a:solidFill>
                <a:latin typeface="+mj-lt"/>
              </a:rPr>
              <a:t>”</a:t>
            </a:r>
            <a:endParaRPr lang="en-GB" sz="4000" b="0" dirty="0">
              <a:solidFill>
                <a:srgbClr val="6FA088"/>
              </a:solidFill>
              <a:latin typeface="+mj-lt"/>
            </a:endParaRPr>
          </a:p>
          <a:p>
            <a:pPr>
              <a:lnSpc>
                <a:spcPct val="110000"/>
              </a:lnSpc>
            </a:pPr>
            <a:endParaRPr lang="en-GB" sz="40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700212" y="5963920"/>
            <a:ext cx="3821212" cy="54650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200" b="0" spc="50" dirty="0">
                <a:solidFill>
                  <a:srgbClr val="003A5D"/>
                </a:solidFill>
                <a:latin typeface="+mj-lt"/>
              </a:rPr>
              <a:t>Small Talk Panelist and Business Owner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4"/>
          <a:stretch/>
        </p:blipFill>
        <p:spPr>
          <a:xfrm>
            <a:off x="10812569" y="480617"/>
            <a:ext cx="932391" cy="10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157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6361657" y="2736772"/>
            <a:ext cx="5078503" cy="126253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b="0" dirty="0">
                <a:solidFill>
                  <a:srgbClr val="003A5D"/>
                </a:solidFill>
                <a:latin typeface="+mj-lt"/>
              </a:rPr>
              <a:t>This is just the beginning. </a:t>
            </a:r>
          </a:p>
          <a:p>
            <a:pPr>
              <a:lnSpc>
                <a:spcPct val="120000"/>
              </a:lnSpc>
            </a:pPr>
            <a:r>
              <a:rPr lang="en-US" sz="2800" b="0" dirty="0">
                <a:solidFill>
                  <a:srgbClr val="003A5D"/>
                </a:solidFill>
                <a:latin typeface="+mj-lt"/>
              </a:rPr>
              <a:t>More to come soon.</a:t>
            </a:r>
            <a:endParaRPr lang="en-GB" sz="2800" b="0" dirty="0">
              <a:solidFill>
                <a:srgbClr val="003A5D"/>
              </a:solidFill>
              <a:latin typeface="+mj-lt"/>
            </a:endParaRPr>
          </a:p>
        </p:txBody>
      </p:sp>
      <p:pic>
        <p:nvPicPr>
          <p:cNvPr id="3" name="Picture 2" descr="Project99_vertical-logo-m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5" y="1043710"/>
            <a:ext cx="3860020" cy="49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223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432930"/>
            <a:ext cx="12192001" cy="342507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743856" y="2988485"/>
            <a:ext cx="10432143" cy="106099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6000" b="0" dirty="0">
                <a:solidFill>
                  <a:srgbClr val="E3E3E3"/>
                </a:solidFill>
                <a:latin typeface="+mj-lt"/>
              </a:rPr>
              <a:t>Appendix: More Thinking</a:t>
            </a:r>
          </a:p>
        </p:txBody>
      </p:sp>
    </p:spTree>
    <p:extLst>
      <p:ext uri="{BB962C8B-B14F-4D97-AF65-F5344CB8AC3E}">
        <p14:creationId xmlns:p14="http://schemas.microsoft.com/office/powerpoint/2010/main" val="39688021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2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E3E3E3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roject99_horizontal-logo-m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30" y="2075196"/>
            <a:ext cx="6729730" cy="271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658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2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E3E3E3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lenovo_blu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71" y="3267623"/>
            <a:ext cx="1518989" cy="388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38" y="1876410"/>
            <a:ext cx="2317334" cy="658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0819E2-96A7-3F48-93DE-3A936E7C26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542" y="1909624"/>
            <a:ext cx="1747298" cy="5697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BAD5C1-A31E-8246-BC98-51E051E9BA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89" y="1917319"/>
            <a:ext cx="2279844" cy="5308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E2C39-55F3-134F-8673-CEBAAB4F0E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72" y="3275189"/>
            <a:ext cx="920000" cy="331005"/>
          </a:xfrm>
          <a:prstGeom prst="rect">
            <a:avLst/>
          </a:prstGeom>
        </p:spPr>
      </p:pic>
      <p:pic>
        <p:nvPicPr>
          <p:cNvPr id="14" name="Graphic 14">
            <a:extLst>
              <a:ext uri="{FF2B5EF4-FFF2-40B4-BE49-F238E27FC236}">
                <a16:creationId xmlns:a16="http://schemas.microsoft.com/office/drawing/2014/main" id="{F7069983-811E-4F41-BCB1-3049720A56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66" y="3313398"/>
            <a:ext cx="1275110" cy="2827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4"/>
          <a:stretch/>
        </p:blipFill>
        <p:spPr>
          <a:xfrm>
            <a:off x="5214862" y="4466755"/>
            <a:ext cx="1406644" cy="3892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83" y="4288949"/>
            <a:ext cx="2053822" cy="82153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442677" y="952903"/>
            <a:ext cx="2463954" cy="27904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CA" sz="1200" b="0" spc="50" dirty="0">
                <a:solidFill>
                  <a:srgbClr val="6FA088"/>
                </a:solidFill>
                <a:latin typeface="+mj-lt"/>
              </a:rPr>
              <a:t>POWERED BY</a:t>
            </a:r>
            <a:endParaRPr lang="en-US" sz="1200" b="0" spc="50" dirty="0">
              <a:solidFill>
                <a:srgbClr val="6FA08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03742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500" r="-1" b="238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0316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" b="192"/>
          <a:stretch/>
        </p:blipFill>
        <p:spPr>
          <a:xfrm>
            <a:off x="0" y="-1"/>
            <a:ext cx="12191999" cy="69649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893151" y="2526828"/>
            <a:ext cx="8400534" cy="180454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4000" b="0" dirty="0">
                <a:solidFill>
                  <a:srgbClr val="E3E3E3"/>
                </a:solidFill>
                <a:latin typeface="+mj-lt"/>
              </a:rPr>
              <a:t>When disaster strikes, how do they recover, get back to work, and pick up the pieces?</a:t>
            </a:r>
            <a:endParaRPr lang="en-GB" sz="40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85364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2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E3E3E3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526116" y="415343"/>
            <a:ext cx="6052835" cy="6052835"/>
            <a:chOff x="2426769" y="704191"/>
            <a:chExt cx="5985192" cy="5985192"/>
          </a:xfrm>
        </p:grpSpPr>
        <p:sp>
          <p:nvSpPr>
            <p:cNvPr id="5" name="Oval 4"/>
            <p:cNvSpPr/>
            <p:nvPr/>
          </p:nvSpPr>
          <p:spPr>
            <a:xfrm>
              <a:off x="2426769" y="704191"/>
              <a:ext cx="5985192" cy="5985192"/>
            </a:xfrm>
            <a:prstGeom prst="ellipse">
              <a:avLst/>
            </a:prstGeom>
            <a:solidFill>
              <a:srgbClr val="E3E3E3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926" y="1615758"/>
              <a:ext cx="3302042" cy="4226615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93" r="392"/>
          <a:stretch/>
        </p:blipFill>
        <p:spPr>
          <a:xfrm>
            <a:off x="9464842" y="0"/>
            <a:ext cx="2727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533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women-pd5FVvQ9-aY-unsplash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935793" y="3321590"/>
            <a:ext cx="10307051" cy="72904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b="0" dirty="0">
                <a:solidFill>
                  <a:srgbClr val="E3E3E3"/>
                </a:solidFill>
                <a:latin typeface="+mj-lt"/>
              </a:rPr>
              <a:t>What is Project 99?</a:t>
            </a:r>
          </a:p>
        </p:txBody>
      </p:sp>
    </p:spTree>
    <p:extLst>
      <p:ext uri="{BB962C8B-B14F-4D97-AF65-F5344CB8AC3E}">
        <p14:creationId xmlns:p14="http://schemas.microsoft.com/office/powerpoint/2010/main" val="41473255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054910" y="683894"/>
            <a:ext cx="6243010" cy="312610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CA" sz="2000" b="0" dirty="0">
                <a:solidFill>
                  <a:srgbClr val="003A5D"/>
                </a:solidFill>
                <a:latin typeface="+mj-lt"/>
              </a:rPr>
              <a:t>Project 99 is HQ for</a:t>
            </a:r>
          </a:p>
          <a:p>
            <a:pPr>
              <a:lnSpc>
                <a:spcPct val="120000"/>
              </a:lnSpc>
            </a:pPr>
            <a:r>
              <a:rPr lang="en-US" sz="3600" b="0" dirty="0">
                <a:solidFill>
                  <a:srgbClr val="003A5D"/>
                </a:solidFill>
                <a:latin typeface="+mj-lt"/>
              </a:rPr>
              <a:t>financial aid programs, professional guidance, peer support, and mental wellbeing resources </a:t>
            </a:r>
            <a:endParaRPr lang="en-GB" sz="36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054911" y="4126566"/>
            <a:ext cx="4851090" cy="69943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003A5D"/>
                </a:solidFill>
                <a:latin typeface="+mj-lt"/>
              </a:rPr>
              <a:t>for small- and medium-sized businesses in the US and Canada.</a:t>
            </a:r>
            <a:endParaRPr lang="en-GB" sz="2000" b="0" dirty="0">
              <a:solidFill>
                <a:srgbClr val="003A5D"/>
              </a:solidFill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46918" y="-935790"/>
            <a:ext cx="2816018" cy="8809799"/>
            <a:chOff x="454491" y="-2606862"/>
            <a:chExt cx="3850127" cy="12044971"/>
          </a:xfrm>
        </p:grpSpPr>
        <p:grpSp>
          <p:nvGrpSpPr>
            <p:cNvPr id="9" name="Group 8"/>
            <p:cNvGrpSpPr/>
            <p:nvPr/>
          </p:nvGrpSpPr>
          <p:grpSpPr>
            <a:xfrm>
              <a:off x="454491" y="1497245"/>
              <a:ext cx="3850127" cy="3850127"/>
              <a:chOff x="2426769" y="704191"/>
              <a:chExt cx="5985192" cy="598519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426769" y="704191"/>
                <a:ext cx="5985192" cy="5985192"/>
              </a:xfrm>
              <a:prstGeom prst="ellipse">
                <a:avLst/>
              </a:prstGeom>
              <a:solidFill>
                <a:srgbClr val="6FA088">
                  <a:alpha val="12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498"/>
              <a:stretch/>
            </p:blipFill>
            <p:spPr>
              <a:xfrm>
                <a:off x="3712926" y="1853693"/>
                <a:ext cx="3302042" cy="3740618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454491" y="-2606862"/>
              <a:ext cx="3850127" cy="3850127"/>
              <a:chOff x="2426769" y="787315"/>
              <a:chExt cx="5985192" cy="598519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2426769" y="787315"/>
                <a:ext cx="5985192" cy="5985192"/>
              </a:xfrm>
              <a:prstGeom prst="ellipse">
                <a:avLst/>
              </a:prstGeom>
              <a:solidFill>
                <a:srgbClr val="6FA088">
                  <a:alpha val="12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498"/>
              <a:stretch/>
            </p:blipFill>
            <p:spPr>
              <a:xfrm>
                <a:off x="3712926" y="1853693"/>
                <a:ext cx="3302042" cy="374061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54491" y="5587982"/>
              <a:ext cx="3850127" cy="3850127"/>
              <a:chOff x="2426769" y="704191"/>
              <a:chExt cx="5985192" cy="5985192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2426769" y="704191"/>
                <a:ext cx="5985192" cy="5985192"/>
              </a:xfrm>
              <a:prstGeom prst="ellipse">
                <a:avLst/>
              </a:prstGeom>
              <a:solidFill>
                <a:srgbClr val="6FA088">
                  <a:alpha val="12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498"/>
              <a:stretch/>
            </p:blipFill>
            <p:spPr>
              <a:xfrm>
                <a:off x="3712926" y="1853693"/>
                <a:ext cx="3302042" cy="37406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365628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E3E3E3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054910" y="683894"/>
            <a:ext cx="6562248" cy="312610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CA" sz="2000" b="0" dirty="0">
                <a:solidFill>
                  <a:srgbClr val="003A5D"/>
                </a:solidFill>
                <a:latin typeface="+mj-lt"/>
              </a:rPr>
              <a:t>Project 99 is HQ for</a:t>
            </a:r>
          </a:p>
          <a:p>
            <a:pPr>
              <a:lnSpc>
                <a:spcPct val="120000"/>
              </a:lnSpc>
            </a:pPr>
            <a:r>
              <a:rPr lang="en-US" sz="4000" b="0" dirty="0">
                <a:solidFill>
                  <a:srgbClr val="003A5D"/>
                </a:solidFill>
                <a:latin typeface="+mj-lt"/>
              </a:rPr>
              <a:t>insights, go-to-market strategies &amp; in-market ideas </a:t>
            </a:r>
            <a:endParaRPr lang="en-GB" sz="4000" b="0" dirty="0">
              <a:solidFill>
                <a:srgbClr val="003A5D"/>
              </a:solidFill>
              <a:latin typeface="+mj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054911" y="3689686"/>
            <a:ext cx="4851090" cy="181810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003A5D"/>
                </a:solidFill>
                <a:latin typeface="+mj-lt"/>
              </a:rPr>
              <a:t>to help engage, motivate, and retain small- and medium-sized business customers during their recovery and growth.</a:t>
            </a:r>
            <a:endParaRPr lang="en-GB" sz="2000" b="0" dirty="0">
              <a:solidFill>
                <a:srgbClr val="003A5D"/>
              </a:solidFill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46918" y="-935790"/>
            <a:ext cx="2816018" cy="8809799"/>
            <a:chOff x="454491" y="-2606862"/>
            <a:chExt cx="3850127" cy="12044971"/>
          </a:xfrm>
        </p:grpSpPr>
        <p:grpSp>
          <p:nvGrpSpPr>
            <p:cNvPr id="9" name="Group 8"/>
            <p:cNvGrpSpPr/>
            <p:nvPr/>
          </p:nvGrpSpPr>
          <p:grpSpPr>
            <a:xfrm>
              <a:off x="454491" y="1497245"/>
              <a:ext cx="3850127" cy="3850127"/>
              <a:chOff x="2426769" y="704191"/>
              <a:chExt cx="5985192" cy="598519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426769" y="704191"/>
                <a:ext cx="5985192" cy="5985192"/>
              </a:xfrm>
              <a:prstGeom prst="ellipse">
                <a:avLst/>
              </a:prstGeom>
              <a:solidFill>
                <a:srgbClr val="6FA088">
                  <a:alpha val="12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498"/>
              <a:stretch/>
            </p:blipFill>
            <p:spPr>
              <a:xfrm>
                <a:off x="3712926" y="1853693"/>
                <a:ext cx="3302042" cy="3740618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454491" y="-2606862"/>
              <a:ext cx="3850127" cy="3850127"/>
              <a:chOff x="2426769" y="787315"/>
              <a:chExt cx="5985192" cy="598519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2426769" y="787315"/>
                <a:ext cx="5985192" cy="5985192"/>
              </a:xfrm>
              <a:prstGeom prst="ellipse">
                <a:avLst/>
              </a:prstGeom>
              <a:solidFill>
                <a:srgbClr val="6FA088">
                  <a:alpha val="12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498"/>
              <a:stretch/>
            </p:blipFill>
            <p:spPr>
              <a:xfrm>
                <a:off x="3712926" y="1853693"/>
                <a:ext cx="3302042" cy="3740618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54491" y="5587982"/>
              <a:ext cx="3850127" cy="3850127"/>
              <a:chOff x="2426769" y="704191"/>
              <a:chExt cx="5985192" cy="5985192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2426769" y="704191"/>
                <a:ext cx="5985192" cy="5985192"/>
              </a:xfrm>
              <a:prstGeom prst="ellipse">
                <a:avLst/>
              </a:prstGeom>
              <a:solidFill>
                <a:srgbClr val="6FA088">
                  <a:alpha val="12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498"/>
              <a:stretch/>
            </p:blipFill>
            <p:spPr>
              <a:xfrm>
                <a:off x="3712926" y="1853693"/>
                <a:ext cx="3302042" cy="37406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33459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yoji-iwata-wUZjnOv7t0g-unsplash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0" b="315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2593474" y="1023900"/>
            <a:ext cx="6590631" cy="480655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dist">
              <a:lnSpc>
                <a:spcPct val="150000"/>
              </a:lnSpc>
            </a:pPr>
            <a:r>
              <a:rPr lang="en-CA" sz="4000" b="0" dirty="0">
                <a:solidFill>
                  <a:srgbClr val="E3E3E3"/>
                </a:solidFill>
                <a:latin typeface="+mj-lt"/>
              </a:rPr>
              <a:t>WHERE WE ARE    </a:t>
            </a:r>
          </a:p>
          <a:p>
            <a:pPr algn="dist">
              <a:lnSpc>
                <a:spcPct val="150000"/>
              </a:lnSpc>
            </a:pPr>
            <a:r>
              <a:rPr lang="en-CA" sz="4000" b="0" dirty="0">
                <a:solidFill>
                  <a:srgbClr val="E3E3E3"/>
                </a:solidFill>
                <a:latin typeface="+mj-lt"/>
              </a:rPr>
              <a:t>NOW</a:t>
            </a:r>
          </a:p>
          <a:p>
            <a:pPr algn="ctr">
              <a:lnSpc>
                <a:spcPct val="150000"/>
              </a:lnSpc>
            </a:pPr>
            <a:r>
              <a:rPr lang="en-CA" sz="4000" b="0" dirty="0">
                <a:solidFill>
                  <a:srgbClr val="E3E3E3"/>
                </a:solidFill>
                <a:latin typeface="+mj-lt"/>
              </a:rPr>
              <a:t> +</a:t>
            </a:r>
          </a:p>
          <a:p>
            <a:pPr algn="dist">
              <a:lnSpc>
                <a:spcPct val="150000"/>
              </a:lnSpc>
            </a:pPr>
            <a:r>
              <a:rPr lang="en-CA" sz="4000" b="0" dirty="0">
                <a:solidFill>
                  <a:srgbClr val="E3E3E3"/>
                </a:solidFill>
                <a:latin typeface="+mj-lt"/>
              </a:rPr>
              <a:t>WHERE WE’RE </a:t>
            </a:r>
          </a:p>
          <a:p>
            <a:pPr algn="dist">
              <a:lnSpc>
                <a:spcPct val="150000"/>
              </a:lnSpc>
            </a:pPr>
            <a:r>
              <a:rPr lang="en-CA" sz="4000" b="0" dirty="0">
                <a:solidFill>
                  <a:srgbClr val="E3E3E3"/>
                </a:solidFill>
                <a:latin typeface="+mj-lt"/>
              </a:rPr>
              <a:t>GOING</a:t>
            </a:r>
            <a:endParaRPr lang="en-GB" sz="40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58702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t="23178" r="5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A5D">
              <a:alpha val="2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18695" y="4765040"/>
            <a:ext cx="5750025" cy="169672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E3E3E3"/>
                </a:solidFill>
                <a:latin typeface="+mj-lt"/>
              </a:rPr>
              <a:t>The two major changes will re-invent the North American SMB. </a:t>
            </a:r>
            <a:endParaRPr lang="en-GB" sz="2400" b="0" dirty="0">
              <a:solidFill>
                <a:srgbClr val="E3E3E3"/>
              </a:solidFill>
              <a:latin typeface="+mj-lt"/>
            </a:endParaRPr>
          </a:p>
          <a:p>
            <a:r>
              <a:rPr lang="en-US" sz="2400" b="0" dirty="0">
                <a:solidFill>
                  <a:srgbClr val="E3E3E3"/>
                </a:solidFill>
                <a:latin typeface="+mj-lt"/>
              </a:rPr>
              <a:t> </a:t>
            </a:r>
            <a:endParaRPr lang="en-GB" sz="2400" b="0" dirty="0">
              <a:solidFill>
                <a:srgbClr val="E3E3E3"/>
              </a:solidFill>
              <a:latin typeface="+mj-lt"/>
            </a:endParaRPr>
          </a:p>
          <a:p>
            <a:r>
              <a:rPr lang="en-US" sz="2400" b="0" dirty="0">
                <a:solidFill>
                  <a:srgbClr val="E3E3E3"/>
                </a:solidFill>
                <a:latin typeface="+mj-lt"/>
              </a:rPr>
              <a:t>And big brands will need help marketing to them.</a:t>
            </a:r>
            <a:endParaRPr lang="en-GB" sz="24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14424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212615" y="2886508"/>
            <a:ext cx="4485567" cy="108605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0" dirty="0">
                <a:solidFill>
                  <a:srgbClr val="E3E3E3"/>
                </a:solidFill>
                <a:latin typeface="+mj-lt"/>
              </a:rPr>
              <a:t>Consumer shifts that will influence SMBs</a:t>
            </a:r>
            <a:r>
              <a:rPr lang="en-GB" sz="2400" b="0" dirty="0">
                <a:solidFill>
                  <a:srgbClr val="E3E3E3"/>
                </a:solidFill>
                <a:latin typeface="+mj-lt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256614" y="2793993"/>
            <a:ext cx="1029373" cy="108284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4400" b="0" dirty="0">
                <a:solidFill>
                  <a:srgbClr val="E3E3E3"/>
                </a:solidFill>
                <a:latin typeface="+mj-lt"/>
              </a:rPr>
              <a:t>1</a:t>
            </a:r>
            <a:endParaRPr lang="en-GB" sz="4400" b="0" dirty="0">
              <a:solidFill>
                <a:srgbClr val="E3E3E3"/>
              </a:solidFill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085458" y="3261887"/>
            <a:ext cx="2887579" cy="13368"/>
          </a:xfrm>
          <a:prstGeom prst="line">
            <a:avLst/>
          </a:prstGeom>
          <a:ln>
            <a:solidFill>
              <a:srgbClr val="FFBD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1707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7803" r="-3" b="7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5212615" y="2886508"/>
            <a:ext cx="5973545" cy="108605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0">
                <a:solidFill>
                  <a:srgbClr val="E3E3E3"/>
                </a:solidFill>
                <a:latin typeface="+mj-lt"/>
              </a:rPr>
              <a:t>Post-pandemic businesses prepared for the next crisis</a:t>
            </a:r>
            <a:r>
              <a:rPr lang="en-GB" sz="2400" b="0">
                <a:solidFill>
                  <a:srgbClr val="E3E3E3"/>
                </a:solidFill>
                <a:latin typeface="+mj-lt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256614" y="2793993"/>
            <a:ext cx="1029373" cy="108284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CA" sz="4400" b="0" dirty="0">
                <a:solidFill>
                  <a:srgbClr val="E3E3E3"/>
                </a:solidFill>
                <a:latin typeface="+mj-lt"/>
              </a:rPr>
              <a:t>2</a:t>
            </a:r>
            <a:endParaRPr lang="en-GB" sz="4400" b="0" dirty="0">
              <a:solidFill>
                <a:srgbClr val="E3E3E3"/>
              </a:solidFill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085458" y="3261887"/>
            <a:ext cx="2887579" cy="13368"/>
          </a:xfrm>
          <a:prstGeom prst="line">
            <a:avLst/>
          </a:prstGeom>
          <a:ln>
            <a:solidFill>
              <a:srgbClr val="FFBD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8352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r="5128" b="33355"/>
          <a:stretch/>
        </p:blipFill>
        <p:spPr>
          <a:xfrm rot="16200000">
            <a:off x="2667003" y="-2667002"/>
            <a:ext cx="6858001" cy="121920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769895" y="3292908"/>
            <a:ext cx="4652211" cy="66842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400" b="0" dirty="0">
                <a:solidFill>
                  <a:srgbClr val="E3E3E3"/>
                </a:solidFill>
                <a:latin typeface="+mj-lt"/>
              </a:rPr>
              <a:t>The   New   Normal   Strange</a:t>
            </a:r>
            <a:endParaRPr lang="en-GB" sz="2400" b="0" dirty="0">
              <a:solidFill>
                <a:srgbClr val="E3E3E3"/>
              </a:solidFill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554832" y="3576320"/>
            <a:ext cx="1404768" cy="7478"/>
          </a:xfrm>
          <a:prstGeom prst="line">
            <a:avLst/>
          </a:prstGeom>
          <a:ln w="41275">
            <a:solidFill>
              <a:srgbClr val="F2947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7488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 t="29029" b="3644"/>
          <a:stretch/>
        </p:blipFill>
        <p:spPr>
          <a:xfrm>
            <a:off x="2157306" y="1645920"/>
            <a:ext cx="7890934" cy="35661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1097281" y="1798320"/>
            <a:ext cx="9926320" cy="3251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0" dirty="0">
                <a:solidFill>
                  <a:srgbClr val="E3E3E3"/>
                </a:solidFill>
                <a:latin typeface="+mj-lt"/>
              </a:rPr>
              <a:t>Crisis will always drive change.</a:t>
            </a:r>
          </a:p>
          <a:p>
            <a:pPr>
              <a:lnSpc>
                <a:spcPct val="120000"/>
              </a:lnSpc>
            </a:pPr>
            <a:endParaRPr lang="en-GB" sz="2400" b="0" dirty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400" b="0" dirty="0">
                <a:solidFill>
                  <a:srgbClr val="E3E3E3"/>
                </a:solidFill>
                <a:latin typeface="+mj-lt"/>
              </a:rPr>
              <a:t>			Crisis will always get us to </a:t>
            </a:r>
          </a:p>
          <a:p>
            <a:pPr>
              <a:lnSpc>
                <a:spcPct val="120000"/>
              </a:lnSpc>
            </a:pPr>
            <a:r>
              <a:rPr lang="en-US" sz="2400" b="0" dirty="0">
                <a:solidFill>
                  <a:srgbClr val="E3E3E3"/>
                </a:solidFill>
                <a:latin typeface="+mj-lt"/>
              </a:rPr>
              <a:t>			move a lot quicker. </a:t>
            </a:r>
          </a:p>
          <a:p>
            <a:pPr>
              <a:lnSpc>
                <a:spcPct val="120000"/>
              </a:lnSpc>
            </a:pPr>
            <a:endParaRPr lang="en-GB" sz="2400" b="0" dirty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400" b="0" dirty="0">
                <a:solidFill>
                  <a:srgbClr val="E3E3E3"/>
                </a:solidFill>
                <a:latin typeface="+mj-lt"/>
              </a:rPr>
              <a:t>					Crisis will always accelerate </a:t>
            </a:r>
          </a:p>
          <a:p>
            <a:pPr>
              <a:lnSpc>
                <a:spcPct val="120000"/>
              </a:lnSpc>
            </a:pPr>
            <a:r>
              <a:rPr lang="en-US" sz="2400" b="0" dirty="0">
                <a:solidFill>
                  <a:srgbClr val="E3E3E3"/>
                </a:solidFill>
                <a:latin typeface="+mj-lt"/>
              </a:rPr>
              <a:t>						the innovation curve. </a:t>
            </a:r>
            <a:endParaRPr lang="en-GB" sz="24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38642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6" t="7803" r="-3" b="7803"/>
          <a:stretch/>
        </p:blipFill>
        <p:spPr>
          <a:xfrm>
            <a:off x="6106160" y="0"/>
            <a:ext cx="608584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119655" y="2144828"/>
            <a:ext cx="5973545" cy="230525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0" dirty="0">
                <a:solidFill>
                  <a:srgbClr val="E3E3E3"/>
                </a:solidFill>
                <a:latin typeface="+mj-lt"/>
              </a:rPr>
              <a:t>Small, nimble teams built in a hurry to deal with the COVID-19 emergency made important decisions faster and better. This will be the new recipe for the future.</a:t>
            </a:r>
            <a:endParaRPr lang="en-GB" sz="24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32977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A5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6" t="7803" r="-3" b="7803"/>
          <a:stretch/>
        </p:blipFill>
        <p:spPr>
          <a:xfrm>
            <a:off x="6106160" y="0"/>
            <a:ext cx="608584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3119655" y="2144828"/>
            <a:ext cx="5973545" cy="230525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b="0" dirty="0">
                <a:solidFill>
                  <a:srgbClr val="E3E3E3"/>
                </a:solidFill>
                <a:latin typeface="+mj-lt"/>
              </a:rPr>
              <a:t>Preference for local over global products and services.</a:t>
            </a:r>
            <a:endParaRPr lang="en-GB" sz="2400" b="0" dirty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endParaRPr lang="en-US" sz="2400" b="0" dirty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2400" b="0" dirty="0">
                <a:solidFill>
                  <a:srgbClr val="E3E3E3"/>
                </a:solidFill>
                <a:latin typeface="+mj-lt"/>
              </a:rPr>
              <a:t>Need for resilience across supply chains closer to end markets. </a:t>
            </a:r>
            <a:endParaRPr lang="en-GB" sz="24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01934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432930"/>
            <a:ext cx="12192001" cy="342507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t="27229" r="4333" b="6074"/>
          <a:stretch/>
        </p:blipFill>
        <p:spPr>
          <a:xfrm>
            <a:off x="528320" y="528320"/>
            <a:ext cx="11135360" cy="58013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2255520" y="2875280"/>
            <a:ext cx="7562735" cy="244856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6000" b="0" dirty="0">
                <a:solidFill>
                  <a:srgbClr val="E3E3E3"/>
                </a:solidFill>
                <a:latin typeface="+mj-lt"/>
              </a:rPr>
              <a:t>It’s about balance. It’s about doing good.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2255520" y="1788160"/>
            <a:ext cx="7091680" cy="97536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rgbClr val="E3E3E3"/>
                </a:solidFill>
                <a:latin typeface="+mj-lt"/>
              </a:rPr>
              <a:t>A move from the shareholder-focused organization to a stakeholder-focused one.</a:t>
            </a:r>
          </a:p>
        </p:txBody>
      </p:sp>
    </p:spTree>
    <p:extLst>
      <p:ext uri="{BB962C8B-B14F-4D97-AF65-F5344CB8AC3E}">
        <p14:creationId xmlns:p14="http://schemas.microsoft.com/office/powerpoint/2010/main" val="15691779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432930"/>
            <a:ext cx="12192001" cy="342507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6FA088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134" r="-1"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840EBBF-3E96-3742-A21F-C0FFF0F34481}"/>
              </a:ext>
            </a:extLst>
          </p:cNvPr>
          <p:cNvSpPr txBox="1">
            <a:spLocks/>
          </p:cNvSpPr>
          <p:nvPr/>
        </p:nvSpPr>
        <p:spPr>
          <a:xfrm>
            <a:off x="2367280" y="1960880"/>
            <a:ext cx="7467600" cy="310896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333F4C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0" dirty="0">
                <a:solidFill>
                  <a:srgbClr val="E3E3E3"/>
                </a:solidFill>
                <a:latin typeface="+mj-lt"/>
              </a:rPr>
              <a:t>New business opportunities will be generated.</a:t>
            </a:r>
          </a:p>
          <a:p>
            <a:pPr>
              <a:lnSpc>
                <a:spcPct val="100000"/>
              </a:lnSpc>
            </a:pPr>
            <a:endParaRPr lang="en-GB" sz="4000" b="0" dirty="0">
              <a:solidFill>
                <a:srgbClr val="E3E3E3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4000" b="0" dirty="0">
                <a:solidFill>
                  <a:srgbClr val="E3E3E3"/>
                </a:solidFill>
                <a:latin typeface="+mj-lt"/>
              </a:rPr>
              <a:t>New areas of opportunity will be realized. </a:t>
            </a:r>
            <a:endParaRPr lang="en-GB" sz="4000" b="0" dirty="0">
              <a:solidFill>
                <a:srgbClr val="E3E3E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8886680"/>
      </p:ext>
    </p:extLst>
  </p:cSld>
  <p:clrMapOvr>
    <a:masterClrMapping/>
  </p:clrMapOvr>
</p:sld>
</file>

<file path=ppt/theme/theme1.xml><?xml version="1.0" encoding="utf-8"?>
<a:theme xmlns:a="http://schemas.openxmlformats.org/drawingml/2006/main" name="Cargo-Light">
  <a:themeElements>
    <a:clrScheme name="Cargo">
      <a:dk1>
        <a:srgbClr val="333F4C"/>
      </a:dk1>
      <a:lt1>
        <a:srgbClr val="F2F2F2"/>
      </a:lt1>
      <a:dk2>
        <a:srgbClr val="333F4C"/>
      </a:dk2>
      <a:lt2>
        <a:srgbClr val="F2F2F2"/>
      </a:lt2>
      <a:accent1>
        <a:srgbClr val="FFB500"/>
      </a:accent1>
      <a:accent2>
        <a:srgbClr val="D7282D"/>
      </a:accent2>
      <a:accent3>
        <a:srgbClr val="3C96B4"/>
      </a:accent3>
      <a:accent4>
        <a:srgbClr val="D7D7D7"/>
      </a:accent4>
      <a:accent5>
        <a:srgbClr val="333F4C"/>
      </a:accent5>
      <a:accent6>
        <a:srgbClr val="70AD47"/>
      </a:accent6>
      <a:hlink>
        <a:srgbClr val="00B9FF"/>
      </a:hlink>
      <a:folHlink>
        <a:srgbClr val="00B9FF"/>
      </a:folHlink>
    </a:clrScheme>
    <a:fontScheme name="Cargo">
      <a:majorFont>
        <a:latin typeface="Montserrat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fd8a6a-52db-4ebd-ac26-01922b362d32">
      <Terms xmlns="http://schemas.microsoft.com/office/infopath/2007/PartnerControls"/>
    </lcf76f155ced4ddcb4097134ff3c332f>
    <TaxCatchAll xmlns="e1dce412-4082-4b70-b1e0-803214f5a35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EF944470554B47B3BE57E37FB898F2" ma:contentTypeVersion="17" ma:contentTypeDescription="Create a new document." ma:contentTypeScope="" ma:versionID="13ece2d9e88a02deedc97782b97cac0c">
  <xsd:schema xmlns:xsd="http://www.w3.org/2001/XMLSchema" xmlns:xs="http://www.w3.org/2001/XMLSchema" xmlns:p="http://schemas.microsoft.com/office/2006/metadata/properties" xmlns:ns2="b4fd8a6a-52db-4ebd-ac26-01922b362d32" xmlns:ns3="e1dce412-4082-4b70-b1e0-803214f5a35f" targetNamespace="http://schemas.microsoft.com/office/2006/metadata/properties" ma:root="true" ma:fieldsID="9bc7a9f858f1b53d033b5c3dada88bbb" ns2:_="" ns3:_="">
    <xsd:import namespace="b4fd8a6a-52db-4ebd-ac26-01922b362d32"/>
    <xsd:import namespace="e1dce412-4082-4b70-b1e0-803214f5a3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fd8a6a-52db-4ebd-ac26-01922b362d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adb1fdc-3444-452b-a919-dd310e18c7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ce412-4082-4b70-b1e0-803214f5a35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25f9088-7b07-4f29-ad0b-0b5c05be8553}" ma:internalName="TaxCatchAll" ma:showField="CatchAllData" ma:web="e1dce412-4082-4b70-b1e0-803214f5a3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5433DD-79AF-4DB4-AB8F-5DC092C354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3ED8A8-E2C5-45AE-A539-6E3F6C952F8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997C4E3-B204-43FE-9BC6-7F4DB26BADF7}"/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1869</Words>
  <Application>Microsoft Office PowerPoint</Application>
  <PresentationFormat>Widescreen</PresentationFormat>
  <Paragraphs>333</Paragraphs>
  <Slides>98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5" baseType="lpstr">
      <vt:lpstr>Montserrat Bold</vt:lpstr>
      <vt:lpstr>Montserrat</vt:lpstr>
      <vt:lpstr>Montserrat-ExtraBold</vt:lpstr>
      <vt:lpstr>Arial</vt:lpstr>
      <vt:lpstr>Calibri</vt:lpstr>
      <vt:lpstr>Open Sans</vt:lpstr>
      <vt:lpstr>Cargo-Light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Lee</dc:creator>
  <cp:lastModifiedBy>Stephan Sigaud</cp:lastModifiedBy>
  <cp:revision>17</cp:revision>
  <dcterms:created xsi:type="dcterms:W3CDTF">2020-02-05T21:19:45Z</dcterms:created>
  <dcterms:modified xsi:type="dcterms:W3CDTF">2020-08-01T17:24:03Z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0x010100A1EF944470554B47B3BE57E37FB898F2</vt:lpwstr>
  </property>
</Properties>
</file>