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Lst>
  <p:notesMasterIdLst>
    <p:notesMasterId r:id="rId20"/>
  </p:notesMasterIdLst>
  <p:sldIdLst>
    <p:sldId id="258" r:id="rId5"/>
    <p:sldId id="467" r:id="rId6"/>
    <p:sldId id="1867" r:id="rId7"/>
    <p:sldId id="1902" r:id="rId8"/>
    <p:sldId id="1897" r:id="rId9"/>
    <p:sldId id="1888" r:id="rId10"/>
    <p:sldId id="1889" r:id="rId11"/>
    <p:sldId id="1890" r:id="rId12"/>
    <p:sldId id="1899" r:id="rId13"/>
    <p:sldId id="1903" r:id="rId14"/>
    <p:sldId id="1898" r:id="rId15"/>
    <p:sldId id="1894" r:id="rId16"/>
    <p:sldId id="1904" r:id="rId17"/>
    <p:sldId id="1896" r:id="rId18"/>
    <p:sldId id="332" r:id="rId19"/>
  </p:sldIdLst>
  <p:sldSz cx="12192000" cy="68580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 userDrawn="1">
          <p15:clr>
            <a:srgbClr val="A4A3A4"/>
          </p15:clr>
        </p15:guide>
        <p15:guide id="2" pos="778" userDrawn="1">
          <p15:clr>
            <a:srgbClr val="A4A3A4"/>
          </p15:clr>
        </p15:guide>
        <p15:guide id="3" orient="horz" pos="4088" userDrawn="1">
          <p15:clr>
            <a:srgbClr val="A4A3A4"/>
          </p15:clr>
        </p15:guide>
        <p15:guide id="4" pos="7446" userDrawn="1">
          <p15:clr>
            <a:srgbClr val="A4A3A4"/>
          </p15:clr>
        </p15:guide>
        <p15:guide id="5" pos="211" userDrawn="1">
          <p15:clr>
            <a:srgbClr val="A4A3A4"/>
          </p15:clr>
        </p15:guide>
        <p15:guide id="6" pos="7106" userDrawn="1">
          <p15:clr>
            <a:srgbClr val="A4A3A4"/>
          </p15:clr>
        </p15:guide>
        <p15:guide id="7" orient="horz" pos="322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1D4E36-13DB-4969-1A1A-654DAE9525D5}" name="Colin Anderson" initials="CA" userId="S::colina@phase-5.com::c1b35acc-4ecf-4ac0-a979-cfad2dd74b2c" providerId="AD"/>
  <p188:author id="{C0F8B74B-ABA1-77DB-18BD-68A97CDD0F0B}" name="Gen Lamorie" initials="GL" userId="S::genl@phase-5.com::01b23648-ba7d-464b-89c1-3ffb682abaa1" providerId="AD"/>
  <p188:author id="{BD41BF91-B246-C712-DE76-6062F69B2098}" name="Ayan Abdi" initials="AA" userId="S::ayana@phase-5.com::fe199d2b-ba8f-4499-b4cf-a4bd08b1de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CFF"/>
    <a:srgbClr val="0086BF"/>
    <a:srgbClr val="01A7F3"/>
    <a:srgbClr val="01669D"/>
    <a:srgbClr val="00648F"/>
    <a:srgbClr val="7FD9FF"/>
    <a:srgbClr val="FFFFFF"/>
    <a:srgbClr val="00A7F2"/>
    <a:srgbClr val="D9D9D9"/>
    <a:srgbClr val="2020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5849F9-3570-4AB5-A6DE-3A7D6755FDC0}" v="3" dt="2022-05-31T23:56:52.1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70" autoAdjust="0"/>
    <p:restoredTop sz="95782" autoAdjust="0"/>
  </p:normalViewPr>
  <p:slideViewPr>
    <p:cSldViewPr snapToGrid="0">
      <p:cViewPr varScale="1">
        <p:scale>
          <a:sx n="78" d="100"/>
          <a:sy n="78" d="100"/>
        </p:scale>
        <p:origin x="1253" y="72"/>
      </p:cViewPr>
      <p:guideLst>
        <p:guide orient="horz" pos="210"/>
        <p:guide pos="778"/>
        <p:guide orient="horz" pos="4088"/>
        <p:guide pos="7446"/>
        <p:guide pos="211"/>
        <p:guide pos="7106"/>
        <p:guide orient="horz" pos="322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nie Guha" userId="045fb967-7c56-4655-97c4-acdd2c56cfd8" providerId="ADAL" clId="{885849F9-3570-4AB5-A6DE-3A7D6755FDC0}"/>
    <pc:docChg chg="custSel modSld">
      <pc:chgData name="Arnie Guha" userId="045fb967-7c56-4655-97c4-acdd2c56cfd8" providerId="ADAL" clId="{885849F9-3570-4AB5-A6DE-3A7D6755FDC0}" dt="2022-06-06T12:18:43.084" v="26" actId="1038"/>
      <pc:docMkLst>
        <pc:docMk/>
      </pc:docMkLst>
      <pc:sldChg chg="addSp delSp modSp mod">
        <pc:chgData name="Arnie Guha" userId="045fb967-7c56-4655-97c4-acdd2c56cfd8" providerId="ADAL" clId="{885849F9-3570-4AB5-A6DE-3A7D6755FDC0}" dt="2022-06-06T12:18:43.084" v="26" actId="1038"/>
        <pc:sldMkLst>
          <pc:docMk/>
          <pc:sldMk cId="1653087009" sldId="1897"/>
        </pc:sldMkLst>
        <pc:cxnChg chg="add mod">
          <ac:chgData name="Arnie Guha" userId="045fb967-7c56-4655-97c4-acdd2c56cfd8" providerId="ADAL" clId="{885849F9-3570-4AB5-A6DE-3A7D6755FDC0}" dt="2022-06-06T12:18:43.084" v="26" actId="1038"/>
          <ac:cxnSpMkLst>
            <pc:docMk/>
            <pc:sldMk cId="1653087009" sldId="1897"/>
            <ac:cxnSpMk id="5" creationId="{62C22132-C49F-C1FC-9D8A-0A95FA947BAE}"/>
          </ac:cxnSpMkLst>
        </pc:cxnChg>
        <pc:cxnChg chg="del mod">
          <ac:chgData name="Arnie Guha" userId="045fb967-7c56-4655-97c4-acdd2c56cfd8" providerId="ADAL" clId="{885849F9-3570-4AB5-A6DE-3A7D6755FDC0}" dt="2022-06-06T12:17:32.386" v="2" actId="478"/>
          <ac:cxnSpMkLst>
            <pc:docMk/>
            <pc:sldMk cId="1653087009" sldId="1897"/>
            <ac:cxnSpMk id="16" creationId="{CF4CC0DD-1B05-E973-4929-1B84720DE54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DBB553-FE67-4440-8CA9-2C3C1A2C8BCD}" type="datetimeFigureOut">
              <a:rPr lang="en-CA" smtClean="0"/>
              <a:t>2022-05-31</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9B6E92-7097-D54B-9DB0-846C06F22E95}" type="slidenum">
              <a:rPr lang="en-CA" smtClean="0"/>
              <a:t>‹#›</a:t>
            </a:fld>
            <a:endParaRPr lang="en-CA" dirty="0"/>
          </a:p>
        </p:txBody>
      </p:sp>
    </p:spTree>
    <p:extLst>
      <p:ext uri="{BB962C8B-B14F-4D97-AF65-F5344CB8AC3E}">
        <p14:creationId xmlns:p14="http://schemas.microsoft.com/office/powerpoint/2010/main" val="92108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B9B6E92-7097-D54B-9DB0-846C06F22E95}" type="slidenum">
              <a:rPr lang="en-CA" smtClean="0"/>
              <a:t>10</a:t>
            </a:fld>
            <a:endParaRPr lang="en-CA" dirty="0"/>
          </a:p>
        </p:txBody>
      </p:sp>
    </p:spTree>
    <p:extLst>
      <p:ext uri="{BB962C8B-B14F-4D97-AF65-F5344CB8AC3E}">
        <p14:creationId xmlns:p14="http://schemas.microsoft.com/office/powerpoint/2010/main" val="1901076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B9B6E92-7097-D54B-9DB0-846C06F22E95}" type="slidenum">
              <a:rPr lang="en-CA" smtClean="0"/>
              <a:t>12</a:t>
            </a:fld>
            <a:endParaRPr lang="en-CA" dirty="0"/>
          </a:p>
        </p:txBody>
      </p:sp>
    </p:spTree>
    <p:extLst>
      <p:ext uri="{BB962C8B-B14F-4D97-AF65-F5344CB8AC3E}">
        <p14:creationId xmlns:p14="http://schemas.microsoft.com/office/powerpoint/2010/main" val="357340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B9B6E92-7097-D54B-9DB0-846C06F22E95}" type="slidenum">
              <a:rPr lang="en-CA" smtClean="0"/>
              <a:t>13</a:t>
            </a:fld>
            <a:endParaRPr lang="en-CA" dirty="0"/>
          </a:p>
        </p:txBody>
      </p:sp>
    </p:spTree>
    <p:extLst>
      <p:ext uri="{BB962C8B-B14F-4D97-AF65-F5344CB8AC3E}">
        <p14:creationId xmlns:p14="http://schemas.microsoft.com/office/powerpoint/2010/main" val="2514346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pexels.com/photo/big-ben-bridge-castle-city-460672/" TargetMode="External"/><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technofaq.org/posts/2016/07/high-tech-gadgets-that-transform-your-phone-into-a-card-reader/" TargetMode="External"/><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Subtitle 2"/>
          <p:cNvSpPr>
            <a:spLocks noGrp="1"/>
          </p:cNvSpPr>
          <p:nvPr>
            <p:ph type="subTitle" idx="1" hasCustomPrompt="1"/>
          </p:nvPr>
        </p:nvSpPr>
        <p:spPr>
          <a:xfrm>
            <a:off x="742489" y="5291700"/>
            <a:ext cx="6322021" cy="432048"/>
          </a:xfrm>
        </p:spPr>
        <p:txBody>
          <a:bodyPr>
            <a:noAutofit/>
          </a:bodyPr>
          <a:lstStyle>
            <a:lvl1pPr marL="0" indent="0" algn="l">
              <a:buNone/>
              <a:defRPr sz="2400" b="1" i="0">
                <a:solidFill>
                  <a:schemeClr val="accent2"/>
                </a:solidFill>
                <a:latin typeface="Arial" charset="0"/>
                <a:ea typeface="Arial" charset="0"/>
                <a:cs typeface="Arial" charset="0"/>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Client name</a:t>
            </a:r>
            <a:endParaRPr lang="en-CA"/>
          </a:p>
        </p:txBody>
      </p:sp>
      <p:sp>
        <p:nvSpPr>
          <p:cNvPr id="18" name="Title 10"/>
          <p:cNvSpPr>
            <a:spLocks noGrp="1"/>
          </p:cNvSpPr>
          <p:nvPr>
            <p:ph type="title" hasCustomPrompt="1"/>
          </p:nvPr>
        </p:nvSpPr>
        <p:spPr>
          <a:xfrm>
            <a:off x="742489" y="3283192"/>
            <a:ext cx="10958444" cy="1748512"/>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dirty="0"/>
              <a:t>Click to edit Project title</a:t>
            </a:r>
            <a:endParaRPr lang="en-CA" dirty="0"/>
          </a:p>
        </p:txBody>
      </p:sp>
      <p:sp>
        <p:nvSpPr>
          <p:cNvPr id="10" name="Text Placeholder 3"/>
          <p:cNvSpPr>
            <a:spLocks noGrp="1"/>
          </p:cNvSpPr>
          <p:nvPr>
            <p:ph type="body" sz="quarter" idx="11" hasCustomPrompt="1"/>
          </p:nvPr>
        </p:nvSpPr>
        <p:spPr>
          <a:xfrm>
            <a:off x="742489" y="5768975"/>
            <a:ext cx="3078162" cy="403225"/>
          </a:xfrm>
        </p:spPr>
        <p:txBody>
          <a:bodyPr/>
          <a:lstStyle>
            <a:lvl1pPr marL="0" indent="0">
              <a:buNone/>
              <a:defRPr/>
            </a:lvl1pPr>
          </a:lstStyle>
          <a:p>
            <a:pPr lvl="0"/>
            <a:r>
              <a:rPr lang="en-US"/>
              <a:t>Click to edit report date</a:t>
            </a:r>
            <a:endParaRPr lang="en-CA"/>
          </a:p>
        </p:txBody>
      </p:sp>
      <p:sp>
        <p:nvSpPr>
          <p:cNvPr id="3" name="Picture Placeholder 2"/>
          <p:cNvSpPr>
            <a:spLocks noGrp="1"/>
          </p:cNvSpPr>
          <p:nvPr>
            <p:ph type="pic" sz="quarter" idx="12" hasCustomPrompt="1"/>
          </p:nvPr>
        </p:nvSpPr>
        <p:spPr>
          <a:xfrm>
            <a:off x="8572899" y="685800"/>
            <a:ext cx="2714625" cy="956256"/>
          </a:xfrm>
        </p:spPr>
        <p:txBody>
          <a:bodyPr/>
          <a:lstStyle>
            <a:lvl1pPr>
              <a:defRPr i="1"/>
            </a:lvl1pPr>
          </a:lstStyle>
          <a:p>
            <a:r>
              <a:rPr lang="en-CA" dirty="0"/>
              <a:t>Replace with client logo image</a:t>
            </a:r>
          </a:p>
        </p:txBody>
      </p:sp>
      <p:pic>
        <p:nvPicPr>
          <p:cNvPr id="12" name="Picture 11" descr="A close up of a logo&#10;&#10;Description automatically generated">
            <a:extLst>
              <a:ext uri="{FF2B5EF4-FFF2-40B4-BE49-F238E27FC236}">
                <a16:creationId xmlns:a16="http://schemas.microsoft.com/office/drawing/2014/main" id="{C66F45E3-116E-F242-A214-65F2371C49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788039"/>
            <a:ext cx="3111500" cy="622300"/>
          </a:xfrm>
          <a:prstGeom prst="rect">
            <a:avLst/>
          </a:prstGeom>
        </p:spPr>
      </p:pic>
    </p:spTree>
    <p:extLst>
      <p:ext uri="{BB962C8B-B14F-4D97-AF65-F5344CB8AC3E}">
        <p14:creationId xmlns:p14="http://schemas.microsoft.com/office/powerpoint/2010/main" val="25085746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8_Title Experience">
    <p:spTree>
      <p:nvGrpSpPr>
        <p:cNvPr id="1" name=""/>
        <p:cNvGrpSpPr/>
        <p:nvPr/>
      </p:nvGrpSpPr>
      <p:grpSpPr>
        <a:xfrm>
          <a:off x="0" y="0"/>
          <a:ext cx="0" cy="0"/>
          <a:chOff x="0" y="0"/>
          <a:chExt cx="0" cy="0"/>
        </a:xfrm>
      </p:grpSpPr>
      <p:pic>
        <p:nvPicPr>
          <p:cNvPr id="16" name="Picture 15" descr="A picture containing text, person, hand&#10;&#10;Description automatically generated">
            <a:extLst>
              <a:ext uri="{FF2B5EF4-FFF2-40B4-BE49-F238E27FC236}">
                <a16:creationId xmlns:a16="http://schemas.microsoft.com/office/drawing/2014/main" id="{372800B6-108B-F372-96F2-1460F00F32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4412" cy="6858000"/>
          </a:xfrm>
          <a:prstGeom prst="rect">
            <a:avLst/>
          </a:prstGeom>
        </p:spPr>
      </p:pic>
      <p:sp>
        <p:nvSpPr>
          <p:cNvPr id="14" name="Rectangle 13">
            <a:extLst>
              <a:ext uri="{FF2B5EF4-FFF2-40B4-BE49-F238E27FC236}">
                <a16:creationId xmlns:a16="http://schemas.microsoft.com/office/drawing/2014/main" id="{7F391A92-A46A-209D-7A95-4403F0CA97D7}"/>
              </a:ext>
            </a:extLst>
          </p:cNvPr>
          <p:cNvSpPr/>
          <p:nvPr userDrawn="1"/>
        </p:nvSpPr>
        <p:spPr>
          <a:xfrm>
            <a:off x="-1" y="0"/>
            <a:ext cx="12192001" cy="6858001"/>
          </a:xfrm>
          <a:prstGeom prst="rect">
            <a:avLst/>
          </a:prstGeom>
          <a:solidFill>
            <a:srgbClr val="0086BF">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latin typeface="Arial" charset="0"/>
              <a:ea typeface="Arial" charset="0"/>
              <a:cs typeface="Arial" charset="0"/>
            </a:endParaRPr>
          </a:p>
        </p:txBody>
      </p:sp>
      <p:sp>
        <p:nvSpPr>
          <p:cNvPr id="10" name="Subtitle 2"/>
          <p:cNvSpPr>
            <a:spLocks noGrp="1"/>
          </p:cNvSpPr>
          <p:nvPr>
            <p:ph type="subTitle" idx="1" hasCustomPrompt="1"/>
          </p:nvPr>
        </p:nvSpPr>
        <p:spPr>
          <a:xfrm>
            <a:off x="742489" y="5291700"/>
            <a:ext cx="6322021" cy="432048"/>
          </a:xfrm>
        </p:spPr>
        <p:txBody>
          <a:bodyPr>
            <a:noAutofit/>
          </a:bodyPr>
          <a:lstStyle>
            <a:lvl1pPr marL="0" indent="0" algn="l">
              <a:buNone/>
              <a:defRPr sz="2400" b="1" i="0">
                <a:solidFill>
                  <a:schemeClr val="accent2"/>
                </a:solidFill>
                <a:latin typeface="Arial" charset="0"/>
                <a:ea typeface="Arial" charset="0"/>
                <a:cs typeface="Arial" charset="0"/>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Client name</a:t>
            </a:r>
            <a:endParaRPr lang="en-CA"/>
          </a:p>
        </p:txBody>
      </p:sp>
      <p:sp>
        <p:nvSpPr>
          <p:cNvPr id="12" name="Title 10"/>
          <p:cNvSpPr>
            <a:spLocks noGrp="1"/>
          </p:cNvSpPr>
          <p:nvPr>
            <p:ph type="title" hasCustomPrompt="1"/>
          </p:nvPr>
        </p:nvSpPr>
        <p:spPr>
          <a:xfrm>
            <a:off x="742489" y="3283192"/>
            <a:ext cx="10958444" cy="1748512"/>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Project title</a:t>
            </a:r>
            <a:endParaRPr lang="en-CA"/>
          </a:p>
        </p:txBody>
      </p:sp>
      <p:sp>
        <p:nvSpPr>
          <p:cNvPr id="4" name="Text Placeholder 3"/>
          <p:cNvSpPr>
            <a:spLocks noGrp="1"/>
          </p:cNvSpPr>
          <p:nvPr>
            <p:ph type="body" sz="quarter" idx="11" hasCustomPrompt="1"/>
          </p:nvPr>
        </p:nvSpPr>
        <p:spPr>
          <a:xfrm>
            <a:off x="742489" y="5768975"/>
            <a:ext cx="3078162" cy="403225"/>
          </a:xfrm>
        </p:spPr>
        <p:txBody>
          <a:bodyPr/>
          <a:lstStyle>
            <a:lvl1pPr marL="0" indent="0">
              <a:buNone/>
              <a:defRPr/>
            </a:lvl1pPr>
          </a:lstStyle>
          <a:p>
            <a:pPr lvl="0"/>
            <a:r>
              <a:rPr lang="en-US"/>
              <a:t>Click to edit report date</a:t>
            </a:r>
            <a:endParaRPr lang="en-CA"/>
          </a:p>
        </p:txBody>
      </p:sp>
      <p:sp>
        <p:nvSpPr>
          <p:cNvPr id="9" name="Picture Placeholder 2"/>
          <p:cNvSpPr>
            <a:spLocks noGrp="1"/>
          </p:cNvSpPr>
          <p:nvPr>
            <p:ph type="pic" sz="quarter" idx="12" hasCustomPrompt="1"/>
          </p:nvPr>
        </p:nvSpPr>
        <p:spPr>
          <a:xfrm>
            <a:off x="8572899" y="685800"/>
            <a:ext cx="2714625" cy="956256"/>
          </a:xfrm>
        </p:spPr>
        <p:txBody>
          <a:bodyPr/>
          <a:lstStyle>
            <a:lvl1pPr>
              <a:defRPr i="1"/>
            </a:lvl1pPr>
          </a:lstStyle>
          <a:p>
            <a:r>
              <a:rPr lang="en-CA" dirty="0"/>
              <a:t>Replace with client logo image</a:t>
            </a:r>
          </a:p>
        </p:txBody>
      </p:sp>
      <p:pic>
        <p:nvPicPr>
          <p:cNvPr id="11" name="Picture 10" descr="A picture containing drawing&#10;&#10;Description automatically generated">
            <a:extLst>
              <a:ext uri="{FF2B5EF4-FFF2-40B4-BE49-F238E27FC236}">
                <a16:creationId xmlns:a16="http://schemas.microsoft.com/office/drawing/2014/main" id="{F2AE02BB-DCB8-EF41-A21B-55374F062A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699" y="680132"/>
            <a:ext cx="3149269" cy="947341"/>
          </a:xfrm>
          <a:prstGeom prst="rect">
            <a:avLst/>
          </a:prstGeom>
        </p:spPr>
      </p:pic>
    </p:spTree>
    <p:extLst>
      <p:ext uri="{BB962C8B-B14F-4D97-AF65-F5344CB8AC3E}">
        <p14:creationId xmlns:p14="http://schemas.microsoft.com/office/powerpoint/2010/main" val="8911230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6_Title Experience">
    <p:spTree>
      <p:nvGrpSpPr>
        <p:cNvPr id="1" name=""/>
        <p:cNvGrpSpPr/>
        <p:nvPr/>
      </p:nvGrpSpPr>
      <p:grpSpPr>
        <a:xfrm>
          <a:off x="0" y="0"/>
          <a:ext cx="0" cy="0"/>
          <a:chOff x="0" y="0"/>
          <a:chExt cx="0" cy="0"/>
        </a:xfrm>
      </p:grpSpPr>
      <p:pic>
        <p:nvPicPr>
          <p:cNvPr id="6" name="Picture 5" descr="London Cityscape · Free Stock Photo">
            <a:extLst>
              <a:ext uri="{FF2B5EF4-FFF2-40B4-BE49-F238E27FC236}">
                <a16:creationId xmlns:a16="http://schemas.microsoft.com/office/drawing/2014/main" id="{FF079AFD-35AE-F45F-1EBD-6433A47E426C}"/>
              </a:ext>
            </a:extLst>
          </p:cNvPr>
          <p:cNvPicPr>
            <a:picLocks noChangeAspect="1"/>
          </p:cNvPicPr>
          <p:nvPr userDrawn="1"/>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0"/>
            <a:ext cx="12192001" cy="6857999"/>
          </a:xfrm>
          <a:prstGeom prst="rect">
            <a:avLst/>
          </a:prstGeom>
        </p:spPr>
      </p:pic>
      <p:sp>
        <p:nvSpPr>
          <p:cNvPr id="15" name="Rectangle 14">
            <a:extLst>
              <a:ext uri="{FF2B5EF4-FFF2-40B4-BE49-F238E27FC236}">
                <a16:creationId xmlns:a16="http://schemas.microsoft.com/office/drawing/2014/main" id="{E28AFDE4-3F37-846A-696F-21DF555DFFF9}"/>
              </a:ext>
            </a:extLst>
          </p:cNvPr>
          <p:cNvSpPr/>
          <p:nvPr userDrawn="1"/>
        </p:nvSpPr>
        <p:spPr>
          <a:xfrm>
            <a:off x="-1" y="0"/>
            <a:ext cx="12192001" cy="6858001"/>
          </a:xfrm>
          <a:prstGeom prst="rect">
            <a:avLst/>
          </a:prstGeom>
          <a:solidFill>
            <a:srgbClr val="0086BF">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latin typeface="Arial" charset="0"/>
              <a:ea typeface="Arial" charset="0"/>
              <a:cs typeface="Arial" charset="0"/>
            </a:endParaRPr>
          </a:p>
        </p:txBody>
      </p:sp>
      <p:sp>
        <p:nvSpPr>
          <p:cNvPr id="10" name="Subtitle 2"/>
          <p:cNvSpPr>
            <a:spLocks noGrp="1"/>
          </p:cNvSpPr>
          <p:nvPr>
            <p:ph type="subTitle" idx="1" hasCustomPrompt="1"/>
          </p:nvPr>
        </p:nvSpPr>
        <p:spPr>
          <a:xfrm>
            <a:off x="742489" y="5291700"/>
            <a:ext cx="6322021" cy="432048"/>
          </a:xfrm>
        </p:spPr>
        <p:txBody>
          <a:bodyPr>
            <a:noAutofit/>
          </a:bodyPr>
          <a:lstStyle>
            <a:lvl1pPr marL="0" indent="0" algn="l">
              <a:buNone/>
              <a:defRPr sz="2400" b="1" i="0">
                <a:solidFill>
                  <a:schemeClr val="accent2"/>
                </a:solidFill>
                <a:latin typeface="Arial" charset="0"/>
                <a:ea typeface="Arial" charset="0"/>
                <a:cs typeface="Arial" charset="0"/>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Client name</a:t>
            </a:r>
            <a:endParaRPr lang="en-CA"/>
          </a:p>
        </p:txBody>
      </p:sp>
      <p:sp>
        <p:nvSpPr>
          <p:cNvPr id="12" name="Title 10"/>
          <p:cNvSpPr>
            <a:spLocks noGrp="1"/>
          </p:cNvSpPr>
          <p:nvPr>
            <p:ph type="title" hasCustomPrompt="1"/>
          </p:nvPr>
        </p:nvSpPr>
        <p:spPr>
          <a:xfrm>
            <a:off x="742489" y="3283192"/>
            <a:ext cx="10958444" cy="1748512"/>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Project title</a:t>
            </a:r>
            <a:endParaRPr lang="en-CA"/>
          </a:p>
        </p:txBody>
      </p:sp>
      <p:sp>
        <p:nvSpPr>
          <p:cNvPr id="4" name="Text Placeholder 3"/>
          <p:cNvSpPr>
            <a:spLocks noGrp="1"/>
          </p:cNvSpPr>
          <p:nvPr>
            <p:ph type="body" sz="quarter" idx="11" hasCustomPrompt="1"/>
          </p:nvPr>
        </p:nvSpPr>
        <p:spPr>
          <a:xfrm>
            <a:off x="742489" y="5768975"/>
            <a:ext cx="3078162" cy="403225"/>
          </a:xfrm>
        </p:spPr>
        <p:txBody>
          <a:bodyPr/>
          <a:lstStyle>
            <a:lvl1pPr marL="0" indent="0">
              <a:buNone/>
              <a:defRPr/>
            </a:lvl1pPr>
          </a:lstStyle>
          <a:p>
            <a:pPr lvl="0"/>
            <a:r>
              <a:rPr lang="en-US"/>
              <a:t>Click to edit report date</a:t>
            </a:r>
            <a:endParaRPr lang="en-CA"/>
          </a:p>
        </p:txBody>
      </p:sp>
      <p:sp>
        <p:nvSpPr>
          <p:cNvPr id="9" name="Picture Placeholder 2"/>
          <p:cNvSpPr>
            <a:spLocks noGrp="1"/>
          </p:cNvSpPr>
          <p:nvPr>
            <p:ph type="pic" sz="quarter" idx="12" hasCustomPrompt="1"/>
          </p:nvPr>
        </p:nvSpPr>
        <p:spPr>
          <a:xfrm>
            <a:off x="8572899" y="685800"/>
            <a:ext cx="2714625" cy="956256"/>
          </a:xfrm>
        </p:spPr>
        <p:txBody>
          <a:bodyPr/>
          <a:lstStyle>
            <a:lvl1pPr>
              <a:defRPr i="1"/>
            </a:lvl1pPr>
          </a:lstStyle>
          <a:p>
            <a:r>
              <a:rPr lang="en-CA" dirty="0"/>
              <a:t>Replace with client logo image</a:t>
            </a:r>
          </a:p>
        </p:txBody>
      </p:sp>
      <p:pic>
        <p:nvPicPr>
          <p:cNvPr id="11" name="Picture 10" descr="A picture containing drawing&#10;&#10;Description automatically generated">
            <a:extLst>
              <a:ext uri="{FF2B5EF4-FFF2-40B4-BE49-F238E27FC236}">
                <a16:creationId xmlns:a16="http://schemas.microsoft.com/office/drawing/2014/main" id="{F2AE02BB-DCB8-EF41-A21B-55374F062A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699" y="680132"/>
            <a:ext cx="3149269" cy="947341"/>
          </a:xfrm>
          <a:prstGeom prst="rect">
            <a:avLst/>
          </a:prstGeom>
        </p:spPr>
      </p:pic>
    </p:spTree>
    <p:extLst>
      <p:ext uri="{BB962C8B-B14F-4D97-AF65-F5344CB8AC3E}">
        <p14:creationId xmlns:p14="http://schemas.microsoft.com/office/powerpoint/2010/main" val="2276862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7_Title Experience">
    <p:spTree>
      <p:nvGrpSpPr>
        <p:cNvPr id="1" name=""/>
        <p:cNvGrpSpPr/>
        <p:nvPr/>
      </p:nvGrpSpPr>
      <p:grpSpPr>
        <a:xfrm>
          <a:off x="0" y="0"/>
          <a:ext cx="0" cy="0"/>
          <a:chOff x="0" y="0"/>
          <a:chExt cx="0" cy="0"/>
        </a:xfrm>
      </p:grpSpPr>
      <p:pic>
        <p:nvPicPr>
          <p:cNvPr id="3" name="Picture 2" descr="High-Tech Gadgets That Transform Your Phone Into A Card Reader | Techno FAQ">
            <a:extLst>
              <a:ext uri="{FF2B5EF4-FFF2-40B4-BE49-F238E27FC236}">
                <a16:creationId xmlns:a16="http://schemas.microsoft.com/office/drawing/2014/main" id="{CF172E82-BF4B-F919-EA11-66154657C8F5}"/>
              </a:ext>
            </a:extLst>
          </p:cNvPr>
          <p:cNvPicPr>
            <a:picLocks noChangeAspect="1"/>
          </p:cNvPicPr>
          <p:nvPr userDrawn="1"/>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1"/>
            <a:ext cx="12192000" cy="6858001"/>
          </a:xfrm>
          <a:prstGeom prst="rect">
            <a:avLst/>
          </a:prstGeom>
        </p:spPr>
      </p:pic>
      <p:sp>
        <p:nvSpPr>
          <p:cNvPr id="15" name="Rectangle 14">
            <a:extLst>
              <a:ext uri="{FF2B5EF4-FFF2-40B4-BE49-F238E27FC236}">
                <a16:creationId xmlns:a16="http://schemas.microsoft.com/office/drawing/2014/main" id="{E28AFDE4-3F37-846A-696F-21DF555DFFF9}"/>
              </a:ext>
            </a:extLst>
          </p:cNvPr>
          <p:cNvSpPr/>
          <p:nvPr userDrawn="1"/>
        </p:nvSpPr>
        <p:spPr>
          <a:xfrm>
            <a:off x="0" y="0"/>
            <a:ext cx="12192001" cy="6858001"/>
          </a:xfrm>
          <a:prstGeom prst="rect">
            <a:avLst/>
          </a:prstGeom>
          <a:solidFill>
            <a:srgbClr val="0086BF">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latin typeface="Arial" charset="0"/>
              <a:ea typeface="Arial" charset="0"/>
              <a:cs typeface="Arial" charset="0"/>
            </a:endParaRPr>
          </a:p>
        </p:txBody>
      </p:sp>
      <p:sp>
        <p:nvSpPr>
          <p:cNvPr id="10" name="Subtitle 2"/>
          <p:cNvSpPr>
            <a:spLocks noGrp="1"/>
          </p:cNvSpPr>
          <p:nvPr>
            <p:ph type="subTitle" idx="1" hasCustomPrompt="1"/>
          </p:nvPr>
        </p:nvSpPr>
        <p:spPr>
          <a:xfrm>
            <a:off x="742489" y="5291700"/>
            <a:ext cx="6322021" cy="432048"/>
          </a:xfrm>
        </p:spPr>
        <p:txBody>
          <a:bodyPr>
            <a:noAutofit/>
          </a:bodyPr>
          <a:lstStyle>
            <a:lvl1pPr marL="0" indent="0" algn="l">
              <a:buNone/>
              <a:defRPr sz="2400" b="1" i="0">
                <a:solidFill>
                  <a:schemeClr val="accent2"/>
                </a:solidFill>
                <a:latin typeface="Arial" charset="0"/>
                <a:ea typeface="Arial" charset="0"/>
                <a:cs typeface="Arial" charset="0"/>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Client name</a:t>
            </a:r>
            <a:endParaRPr lang="en-CA"/>
          </a:p>
        </p:txBody>
      </p:sp>
      <p:sp>
        <p:nvSpPr>
          <p:cNvPr id="12" name="Title 10"/>
          <p:cNvSpPr>
            <a:spLocks noGrp="1"/>
          </p:cNvSpPr>
          <p:nvPr>
            <p:ph type="title" hasCustomPrompt="1"/>
          </p:nvPr>
        </p:nvSpPr>
        <p:spPr>
          <a:xfrm>
            <a:off x="742489" y="3283192"/>
            <a:ext cx="10958444" cy="1748512"/>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Project title</a:t>
            </a:r>
            <a:endParaRPr lang="en-CA"/>
          </a:p>
        </p:txBody>
      </p:sp>
      <p:sp>
        <p:nvSpPr>
          <p:cNvPr id="4" name="Text Placeholder 3"/>
          <p:cNvSpPr>
            <a:spLocks noGrp="1"/>
          </p:cNvSpPr>
          <p:nvPr>
            <p:ph type="body" sz="quarter" idx="11" hasCustomPrompt="1"/>
          </p:nvPr>
        </p:nvSpPr>
        <p:spPr>
          <a:xfrm>
            <a:off x="742489" y="5768975"/>
            <a:ext cx="3078162" cy="403225"/>
          </a:xfrm>
        </p:spPr>
        <p:txBody>
          <a:bodyPr/>
          <a:lstStyle>
            <a:lvl1pPr marL="0" indent="0">
              <a:buNone/>
              <a:defRPr/>
            </a:lvl1pPr>
          </a:lstStyle>
          <a:p>
            <a:pPr lvl="0"/>
            <a:r>
              <a:rPr lang="en-US"/>
              <a:t>Click to edit report date</a:t>
            </a:r>
            <a:endParaRPr lang="en-CA"/>
          </a:p>
        </p:txBody>
      </p:sp>
      <p:sp>
        <p:nvSpPr>
          <p:cNvPr id="9" name="Picture Placeholder 2"/>
          <p:cNvSpPr>
            <a:spLocks noGrp="1"/>
          </p:cNvSpPr>
          <p:nvPr>
            <p:ph type="pic" sz="quarter" idx="12" hasCustomPrompt="1"/>
          </p:nvPr>
        </p:nvSpPr>
        <p:spPr>
          <a:xfrm>
            <a:off x="8572899" y="685800"/>
            <a:ext cx="2714625" cy="956256"/>
          </a:xfrm>
        </p:spPr>
        <p:txBody>
          <a:bodyPr/>
          <a:lstStyle>
            <a:lvl1pPr>
              <a:defRPr i="1"/>
            </a:lvl1pPr>
          </a:lstStyle>
          <a:p>
            <a:r>
              <a:rPr lang="en-CA" dirty="0"/>
              <a:t>Replace with client logo image</a:t>
            </a:r>
          </a:p>
        </p:txBody>
      </p:sp>
      <p:pic>
        <p:nvPicPr>
          <p:cNvPr id="11" name="Picture 10" descr="A picture containing drawing&#10;&#10;Description automatically generated">
            <a:extLst>
              <a:ext uri="{FF2B5EF4-FFF2-40B4-BE49-F238E27FC236}">
                <a16:creationId xmlns:a16="http://schemas.microsoft.com/office/drawing/2014/main" id="{F2AE02BB-DCB8-EF41-A21B-55374F062A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699" y="680132"/>
            <a:ext cx="3149269" cy="947341"/>
          </a:xfrm>
          <a:prstGeom prst="rect">
            <a:avLst/>
          </a:prstGeom>
        </p:spPr>
      </p:pic>
    </p:spTree>
    <p:extLst>
      <p:ext uri="{BB962C8B-B14F-4D97-AF65-F5344CB8AC3E}">
        <p14:creationId xmlns:p14="http://schemas.microsoft.com/office/powerpoint/2010/main" val="11229181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432000" y="216002"/>
            <a:ext cx="10783539" cy="576064"/>
          </a:xfrm>
          <a:prstGeom prst="rect">
            <a:avLst/>
          </a:prstGeom>
        </p:spPr>
        <p:txBody>
          <a:bodyPr/>
          <a:lstStyle>
            <a:lvl1pPr>
              <a:defRPr sz="3600" b="1" i="0" spc="-100" baseline="0">
                <a:latin typeface="Arial" charset="0"/>
                <a:ea typeface="Arial" charset="0"/>
                <a:cs typeface="Arial" charset="0"/>
              </a:defRPr>
            </a:lvl1pPr>
          </a:lstStyle>
          <a:p>
            <a:r>
              <a:rPr lang="en-US"/>
              <a:t>Click to edit Master title style</a:t>
            </a:r>
            <a:endParaRPr lang="en-CA"/>
          </a:p>
        </p:txBody>
      </p:sp>
      <p:sp>
        <p:nvSpPr>
          <p:cNvPr id="3" name="Content Placeholder 2"/>
          <p:cNvSpPr>
            <a:spLocks noGrp="1"/>
          </p:cNvSpPr>
          <p:nvPr>
            <p:ph idx="1"/>
          </p:nvPr>
        </p:nvSpPr>
        <p:spPr>
          <a:xfrm>
            <a:off x="431372" y="1196754"/>
            <a:ext cx="10784139"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6"/>
          <p:cNvSpPr>
            <a:spLocks noGrp="1"/>
          </p:cNvSpPr>
          <p:nvPr>
            <p:ph type="sldNum" sz="quarter" idx="12"/>
          </p:nvPr>
        </p:nvSpPr>
        <p:spPr>
          <a:xfrm>
            <a:off x="11280577" y="6325202"/>
            <a:ext cx="768085" cy="365125"/>
          </a:xfrm>
          <a:prstGeom prst="rect">
            <a:avLst/>
          </a:prstGeom>
        </p:spPr>
        <p:txBody>
          <a:bodyPr/>
          <a:lstStyle>
            <a:lvl1pPr>
              <a:defRPr sz="1500" b="1" i="0">
                <a:solidFill>
                  <a:schemeClr val="accent5"/>
                </a:solidFill>
                <a:latin typeface="Arial Black" charset="0"/>
                <a:ea typeface="Arial Black" charset="0"/>
                <a:cs typeface="Arial Black" charset="0"/>
              </a:defRPr>
            </a:lvl1pPr>
          </a:lstStyle>
          <a:p>
            <a:fld id="{37363B8F-B35B-C44F-AC9C-B608281A130D}" type="slidenum">
              <a:rPr lang="en-CA" smtClean="0"/>
              <a:t>‹#›</a:t>
            </a:fld>
            <a:endParaRPr lang="en-CA" dirty="0"/>
          </a:p>
        </p:txBody>
      </p:sp>
      <p:sp>
        <p:nvSpPr>
          <p:cNvPr id="5" name="Rectangle 4"/>
          <p:cNvSpPr/>
          <p:nvPr/>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23688" y="691708"/>
            <a:ext cx="868680" cy="1554480"/>
          </a:xfrm>
          <a:prstGeom prst="rect">
            <a:avLst/>
          </a:prstGeom>
        </p:spPr>
      </p:pic>
      <p:grpSp>
        <p:nvGrpSpPr>
          <p:cNvPr id="4" name="Group 3">
            <a:extLst>
              <a:ext uri="{FF2B5EF4-FFF2-40B4-BE49-F238E27FC236}">
                <a16:creationId xmlns:a16="http://schemas.microsoft.com/office/drawing/2014/main" id="{6E74FA0C-FF76-3649-9032-4FFABC8615A9}"/>
              </a:ext>
            </a:extLst>
          </p:cNvPr>
          <p:cNvGrpSpPr/>
          <p:nvPr/>
        </p:nvGrpSpPr>
        <p:grpSpPr>
          <a:xfrm>
            <a:off x="417411" y="6281077"/>
            <a:ext cx="7751309" cy="352839"/>
            <a:chOff x="417411" y="6281077"/>
            <a:chExt cx="7751309" cy="352839"/>
          </a:xfrm>
        </p:grpSpPr>
        <p:pic>
          <p:nvPicPr>
            <p:cNvPr id="16" name="Picture 15" descr="Phase 5 Tagline">
              <a:extLst>
                <a:ext uri="{FF2B5EF4-FFF2-40B4-BE49-F238E27FC236}">
                  <a16:creationId xmlns:a16="http://schemas.microsoft.com/office/drawing/2014/main" id="{039CF71B-E4A0-7747-B50B-EB5CFE8053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42235" y="6281078"/>
              <a:ext cx="6026485" cy="352838"/>
            </a:xfrm>
            <a:prstGeom prst="rect">
              <a:avLst/>
            </a:prstGeom>
          </p:spPr>
        </p:pic>
        <p:pic>
          <p:nvPicPr>
            <p:cNvPr id="14" name="Picture 13" descr="A close up of a logo&#10;&#10;Description automatically generated">
              <a:extLst>
                <a:ext uri="{FF2B5EF4-FFF2-40B4-BE49-F238E27FC236}">
                  <a16:creationId xmlns:a16="http://schemas.microsoft.com/office/drawing/2014/main" id="{2163E60E-1CCB-E540-8C7E-D554CCDC15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411" y="6281077"/>
              <a:ext cx="1648615" cy="329723"/>
            </a:xfrm>
            <a:prstGeom prst="rect">
              <a:avLst/>
            </a:prstGeom>
          </p:spPr>
        </p:pic>
      </p:grpSp>
    </p:spTree>
    <p:extLst>
      <p:ext uri="{BB962C8B-B14F-4D97-AF65-F5344CB8AC3E}">
        <p14:creationId xmlns:p14="http://schemas.microsoft.com/office/powerpoint/2010/main" val="23267309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No 5">
    <p:spTree>
      <p:nvGrpSpPr>
        <p:cNvPr id="1" name=""/>
        <p:cNvGrpSpPr/>
        <p:nvPr/>
      </p:nvGrpSpPr>
      <p:grpSpPr>
        <a:xfrm>
          <a:off x="0" y="0"/>
          <a:ext cx="0" cy="0"/>
          <a:chOff x="0" y="0"/>
          <a:chExt cx="0" cy="0"/>
        </a:xfrm>
      </p:grpSpPr>
      <p:sp>
        <p:nvSpPr>
          <p:cNvPr id="2" name="Title 1"/>
          <p:cNvSpPr>
            <a:spLocks noGrp="1"/>
          </p:cNvSpPr>
          <p:nvPr>
            <p:ph type="title"/>
          </p:nvPr>
        </p:nvSpPr>
        <p:spPr>
          <a:xfrm>
            <a:off x="432000" y="216002"/>
            <a:ext cx="11246358" cy="576064"/>
          </a:xfrm>
          <a:prstGeom prst="rect">
            <a:avLst/>
          </a:prstGeom>
        </p:spPr>
        <p:txBody>
          <a:bodyPr/>
          <a:lstStyle>
            <a:lvl1pPr>
              <a:defRPr sz="3600" b="1" i="0" spc="-100" baseline="0">
                <a:latin typeface="Arial" charset="0"/>
                <a:ea typeface="Arial" charset="0"/>
                <a:cs typeface="Arial" charset="0"/>
              </a:defRPr>
            </a:lvl1pPr>
          </a:lstStyle>
          <a:p>
            <a:r>
              <a:rPr lang="en-US"/>
              <a:t>Click to edit Master title style</a:t>
            </a:r>
            <a:endParaRPr lang="en-CA"/>
          </a:p>
        </p:txBody>
      </p:sp>
      <p:sp>
        <p:nvSpPr>
          <p:cNvPr id="3" name="Content Placeholder 2"/>
          <p:cNvSpPr>
            <a:spLocks noGrp="1"/>
          </p:cNvSpPr>
          <p:nvPr>
            <p:ph idx="1"/>
          </p:nvPr>
        </p:nvSpPr>
        <p:spPr>
          <a:xfrm>
            <a:off x="431372" y="1196754"/>
            <a:ext cx="11246984"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6"/>
          <p:cNvSpPr>
            <a:spLocks noGrp="1"/>
          </p:cNvSpPr>
          <p:nvPr>
            <p:ph type="sldNum" sz="quarter" idx="12"/>
          </p:nvPr>
        </p:nvSpPr>
        <p:spPr>
          <a:xfrm>
            <a:off x="11280577" y="6325202"/>
            <a:ext cx="768085" cy="365125"/>
          </a:xfrm>
          <a:prstGeom prst="rect">
            <a:avLst/>
          </a:prstGeom>
        </p:spPr>
        <p:txBody>
          <a:bodyPr/>
          <a:lstStyle>
            <a:lvl1pPr>
              <a:defRPr sz="1500" b="1" i="0">
                <a:solidFill>
                  <a:schemeClr val="accent5"/>
                </a:solidFill>
                <a:latin typeface="Arial Black" charset="0"/>
                <a:ea typeface="Arial Black" charset="0"/>
                <a:cs typeface="Arial Black" charset="0"/>
              </a:defRPr>
            </a:lvl1pPr>
          </a:lstStyle>
          <a:p>
            <a:fld id="{37363B8F-B35B-C44F-AC9C-B608281A130D}" type="slidenum">
              <a:rPr lang="en-CA" smtClean="0"/>
              <a:t>‹#›</a:t>
            </a:fld>
            <a:endParaRPr lang="en-CA" dirty="0"/>
          </a:p>
        </p:txBody>
      </p:sp>
      <p:sp>
        <p:nvSpPr>
          <p:cNvPr id="5" name="Rectangle 4"/>
          <p:cNvSpPr/>
          <p:nvPr/>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16" name="Group 15">
            <a:extLst>
              <a:ext uri="{FF2B5EF4-FFF2-40B4-BE49-F238E27FC236}">
                <a16:creationId xmlns:a16="http://schemas.microsoft.com/office/drawing/2014/main" id="{9FBA98CA-216F-FA4A-A681-F5600BD8BFE9}"/>
              </a:ext>
            </a:extLst>
          </p:cNvPr>
          <p:cNvGrpSpPr/>
          <p:nvPr/>
        </p:nvGrpSpPr>
        <p:grpSpPr>
          <a:xfrm>
            <a:off x="417411" y="6281077"/>
            <a:ext cx="7751309" cy="352839"/>
            <a:chOff x="417411" y="6281077"/>
            <a:chExt cx="7751309" cy="352839"/>
          </a:xfrm>
        </p:grpSpPr>
        <p:pic>
          <p:nvPicPr>
            <p:cNvPr id="17" name="Picture 16" descr="Phase 5 Tagline">
              <a:extLst>
                <a:ext uri="{FF2B5EF4-FFF2-40B4-BE49-F238E27FC236}">
                  <a16:creationId xmlns:a16="http://schemas.microsoft.com/office/drawing/2014/main" id="{05E37836-11F3-2143-9B60-C99242DB7C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42235" y="6281078"/>
              <a:ext cx="6026485" cy="352838"/>
            </a:xfrm>
            <a:prstGeom prst="rect">
              <a:avLst/>
            </a:prstGeom>
          </p:spPr>
        </p:pic>
        <p:pic>
          <p:nvPicPr>
            <p:cNvPr id="18" name="Picture 17" descr="A close up of a logo&#10;&#10;Description automatically generated">
              <a:extLst>
                <a:ext uri="{FF2B5EF4-FFF2-40B4-BE49-F238E27FC236}">
                  <a16:creationId xmlns:a16="http://schemas.microsoft.com/office/drawing/2014/main" id="{4C58013A-CADA-D949-8FBE-6C91521BF5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411" y="6281077"/>
              <a:ext cx="1648615" cy="329723"/>
            </a:xfrm>
            <a:prstGeom prst="rect">
              <a:avLst/>
            </a:prstGeom>
          </p:spPr>
        </p:pic>
      </p:grpSp>
    </p:spTree>
    <p:extLst>
      <p:ext uri="{BB962C8B-B14F-4D97-AF65-F5344CB8AC3E}">
        <p14:creationId xmlns:p14="http://schemas.microsoft.com/office/powerpoint/2010/main" val="35314631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No Tagline">
    <p:spTree>
      <p:nvGrpSpPr>
        <p:cNvPr id="1" name=""/>
        <p:cNvGrpSpPr/>
        <p:nvPr/>
      </p:nvGrpSpPr>
      <p:grpSpPr>
        <a:xfrm>
          <a:off x="0" y="0"/>
          <a:ext cx="0" cy="0"/>
          <a:chOff x="0" y="0"/>
          <a:chExt cx="0" cy="0"/>
        </a:xfrm>
      </p:grpSpPr>
      <p:sp>
        <p:nvSpPr>
          <p:cNvPr id="2" name="Title 1"/>
          <p:cNvSpPr>
            <a:spLocks noGrp="1"/>
          </p:cNvSpPr>
          <p:nvPr>
            <p:ph type="title"/>
          </p:nvPr>
        </p:nvSpPr>
        <p:spPr>
          <a:xfrm>
            <a:off x="432001" y="216002"/>
            <a:ext cx="10806116" cy="576064"/>
          </a:xfrm>
          <a:prstGeom prst="rect">
            <a:avLst/>
          </a:prstGeom>
        </p:spPr>
        <p:txBody>
          <a:bodyPr/>
          <a:lstStyle>
            <a:lvl1pPr>
              <a:defRPr sz="3600" b="1" i="0" spc="-100" baseline="0">
                <a:latin typeface="Arial" charset="0"/>
                <a:ea typeface="Arial" charset="0"/>
                <a:cs typeface="Arial" charset="0"/>
              </a:defRPr>
            </a:lvl1pPr>
          </a:lstStyle>
          <a:p>
            <a:r>
              <a:rPr lang="en-US"/>
              <a:t>Click to edit Master title style</a:t>
            </a:r>
            <a:endParaRPr lang="en-CA"/>
          </a:p>
        </p:txBody>
      </p:sp>
      <p:sp>
        <p:nvSpPr>
          <p:cNvPr id="3" name="Content Placeholder 2"/>
          <p:cNvSpPr>
            <a:spLocks noGrp="1"/>
          </p:cNvSpPr>
          <p:nvPr>
            <p:ph idx="1"/>
          </p:nvPr>
        </p:nvSpPr>
        <p:spPr>
          <a:xfrm>
            <a:off x="431372" y="1196754"/>
            <a:ext cx="10806717"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6"/>
          <p:cNvSpPr>
            <a:spLocks noGrp="1"/>
          </p:cNvSpPr>
          <p:nvPr>
            <p:ph type="sldNum" sz="quarter" idx="12"/>
          </p:nvPr>
        </p:nvSpPr>
        <p:spPr>
          <a:xfrm>
            <a:off x="11280577" y="6325202"/>
            <a:ext cx="768085" cy="365125"/>
          </a:xfrm>
          <a:prstGeom prst="rect">
            <a:avLst/>
          </a:prstGeom>
        </p:spPr>
        <p:txBody>
          <a:bodyPr/>
          <a:lstStyle>
            <a:lvl1pPr>
              <a:defRPr sz="1500" b="1" i="0">
                <a:solidFill>
                  <a:schemeClr val="accent5"/>
                </a:solidFill>
                <a:latin typeface="Arial Black" charset="0"/>
                <a:ea typeface="Arial Black" charset="0"/>
                <a:cs typeface="Arial Black" charset="0"/>
              </a:defRPr>
            </a:lvl1pPr>
          </a:lstStyle>
          <a:p>
            <a:fld id="{37363B8F-B35B-C44F-AC9C-B608281A130D}" type="slidenum">
              <a:rPr lang="en-CA" smtClean="0"/>
              <a:t>‹#›</a:t>
            </a:fld>
            <a:endParaRPr lang="en-CA" dirty="0"/>
          </a:p>
        </p:txBody>
      </p:sp>
      <p:sp>
        <p:nvSpPr>
          <p:cNvPr id="5" name="Rectangle 4"/>
          <p:cNvSpPr/>
          <p:nvPr/>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23688" y="691708"/>
            <a:ext cx="868680" cy="1554480"/>
          </a:xfrm>
          <a:prstGeom prst="rect">
            <a:avLst/>
          </a:prstGeom>
        </p:spPr>
      </p:pic>
      <p:pic>
        <p:nvPicPr>
          <p:cNvPr id="10" name="Picture 9" descr="A close up of a logo&#10;&#10;Description automatically generated">
            <a:extLst>
              <a:ext uri="{FF2B5EF4-FFF2-40B4-BE49-F238E27FC236}">
                <a16:creationId xmlns:a16="http://schemas.microsoft.com/office/drawing/2014/main" id="{8512F6F0-C7A7-EF4F-B55D-537E75908E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411" y="6281077"/>
            <a:ext cx="1648615" cy="329723"/>
          </a:xfrm>
          <a:prstGeom prst="rect">
            <a:avLst/>
          </a:prstGeom>
        </p:spPr>
      </p:pic>
    </p:spTree>
    <p:extLst>
      <p:ext uri="{BB962C8B-B14F-4D97-AF65-F5344CB8AC3E}">
        <p14:creationId xmlns:p14="http://schemas.microsoft.com/office/powerpoint/2010/main" val="41065586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No 5, No tagline">
    <p:spTree>
      <p:nvGrpSpPr>
        <p:cNvPr id="1" name=""/>
        <p:cNvGrpSpPr/>
        <p:nvPr/>
      </p:nvGrpSpPr>
      <p:grpSpPr>
        <a:xfrm>
          <a:off x="0" y="0"/>
          <a:ext cx="0" cy="0"/>
          <a:chOff x="0" y="0"/>
          <a:chExt cx="0" cy="0"/>
        </a:xfrm>
      </p:grpSpPr>
      <p:sp>
        <p:nvSpPr>
          <p:cNvPr id="2" name="Title 1"/>
          <p:cNvSpPr>
            <a:spLocks noGrp="1"/>
          </p:cNvSpPr>
          <p:nvPr>
            <p:ph type="title"/>
          </p:nvPr>
        </p:nvSpPr>
        <p:spPr>
          <a:xfrm>
            <a:off x="432000" y="216002"/>
            <a:ext cx="11246359" cy="576064"/>
          </a:xfrm>
          <a:prstGeom prst="rect">
            <a:avLst/>
          </a:prstGeom>
        </p:spPr>
        <p:txBody>
          <a:bodyPr/>
          <a:lstStyle>
            <a:lvl1pPr>
              <a:defRPr sz="3600" b="1" i="0" spc="-100" baseline="0">
                <a:latin typeface="Arial" charset="0"/>
                <a:ea typeface="Arial" charset="0"/>
                <a:cs typeface="Arial" charset="0"/>
              </a:defRPr>
            </a:lvl1pPr>
          </a:lstStyle>
          <a:p>
            <a:r>
              <a:rPr lang="en-US"/>
              <a:t>Click to edit Master title style</a:t>
            </a:r>
            <a:endParaRPr lang="en-CA"/>
          </a:p>
        </p:txBody>
      </p:sp>
      <p:sp>
        <p:nvSpPr>
          <p:cNvPr id="3" name="Content Placeholder 2"/>
          <p:cNvSpPr>
            <a:spLocks noGrp="1"/>
          </p:cNvSpPr>
          <p:nvPr>
            <p:ph idx="1"/>
          </p:nvPr>
        </p:nvSpPr>
        <p:spPr>
          <a:xfrm>
            <a:off x="431372" y="1196754"/>
            <a:ext cx="11246984"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6"/>
          <p:cNvSpPr>
            <a:spLocks noGrp="1"/>
          </p:cNvSpPr>
          <p:nvPr>
            <p:ph type="sldNum" sz="quarter" idx="12"/>
          </p:nvPr>
        </p:nvSpPr>
        <p:spPr>
          <a:xfrm>
            <a:off x="11280577" y="6325202"/>
            <a:ext cx="768085" cy="365125"/>
          </a:xfrm>
          <a:prstGeom prst="rect">
            <a:avLst/>
          </a:prstGeom>
        </p:spPr>
        <p:txBody>
          <a:bodyPr/>
          <a:lstStyle>
            <a:lvl1pPr>
              <a:defRPr sz="1500" b="1" i="0">
                <a:solidFill>
                  <a:schemeClr val="accent5"/>
                </a:solidFill>
                <a:latin typeface="Arial Black" charset="0"/>
                <a:ea typeface="Arial Black" charset="0"/>
                <a:cs typeface="Arial Black" charset="0"/>
              </a:defRPr>
            </a:lvl1pPr>
          </a:lstStyle>
          <a:p>
            <a:fld id="{37363B8F-B35B-C44F-AC9C-B608281A130D}" type="slidenum">
              <a:rPr lang="en-CA" smtClean="0"/>
              <a:t>‹#›</a:t>
            </a:fld>
            <a:endParaRPr lang="en-CA" dirty="0"/>
          </a:p>
        </p:txBody>
      </p:sp>
      <p:sp>
        <p:nvSpPr>
          <p:cNvPr id="5" name="Rectangle 4"/>
          <p:cNvSpPr/>
          <p:nvPr/>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A close up of a logo&#10;&#10;Description automatically generated">
            <a:extLst>
              <a:ext uri="{FF2B5EF4-FFF2-40B4-BE49-F238E27FC236}">
                <a16:creationId xmlns:a16="http://schemas.microsoft.com/office/drawing/2014/main" id="{50139493-021D-0742-8E8C-3542599FC4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411" y="6281077"/>
            <a:ext cx="1648615" cy="329723"/>
          </a:xfrm>
          <a:prstGeom prst="rect">
            <a:avLst/>
          </a:prstGeom>
        </p:spPr>
      </p:pic>
    </p:spTree>
    <p:extLst>
      <p:ext uri="{BB962C8B-B14F-4D97-AF65-F5344CB8AC3E}">
        <p14:creationId xmlns:p14="http://schemas.microsoft.com/office/powerpoint/2010/main" val="10034247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Content No graphcis">
    <p:spTree>
      <p:nvGrpSpPr>
        <p:cNvPr id="1" name=""/>
        <p:cNvGrpSpPr/>
        <p:nvPr/>
      </p:nvGrpSpPr>
      <p:grpSpPr>
        <a:xfrm>
          <a:off x="0" y="0"/>
          <a:ext cx="0" cy="0"/>
          <a:chOff x="0" y="0"/>
          <a:chExt cx="0" cy="0"/>
        </a:xfrm>
      </p:grpSpPr>
      <p:sp>
        <p:nvSpPr>
          <p:cNvPr id="2" name="Title 1"/>
          <p:cNvSpPr>
            <a:spLocks noGrp="1"/>
          </p:cNvSpPr>
          <p:nvPr>
            <p:ph type="title"/>
          </p:nvPr>
        </p:nvSpPr>
        <p:spPr>
          <a:xfrm>
            <a:off x="432000" y="216002"/>
            <a:ext cx="11246359" cy="576064"/>
          </a:xfrm>
          <a:prstGeom prst="rect">
            <a:avLst/>
          </a:prstGeom>
        </p:spPr>
        <p:txBody>
          <a:bodyPr/>
          <a:lstStyle>
            <a:lvl1pPr>
              <a:defRPr sz="3600" b="1" i="0" spc="-100" baseline="0">
                <a:latin typeface="Arial" charset="0"/>
                <a:ea typeface="Arial" charset="0"/>
                <a:cs typeface="Arial" charset="0"/>
              </a:defRPr>
            </a:lvl1pPr>
          </a:lstStyle>
          <a:p>
            <a:r>
              <a:rPr lang="en-US"/>
              <a:t>Click to edit Master title style</a:t>
            </a:r>
            <a:endParaRPr lang="en-CA"/>
          </a:p>
        </p:txBody>
      </p:sp>
      <p:sp>
        <p:nvSpPr>
          <p:cNvPr id="3" name="Content Placeholder 2"/>
          <p:cNvSpPr>
            <a:spLocks noGrp="1"/>
          </p:cNvSpPr>
          <p:nvPr>
            <p:ph idx="1"/>
          </p:nvPr>
        </p:nvSpPr>
        <p:spPr>
          <a:xfrm>
            <a:off x="431372" y="1196754"/>
            <a:ext cx="11246984"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6"/>
          <p:cNvSpPr>
            <a:spLocks noGrp="1"/>
          </p:cNvSpPr>
          <p:nvPr>
            <p:ph type="sldNum" sz="quarter" idx="12"/>
          </p:nvPr>
        </p:nvSpPr>
        <p:spPr>
          <a:xfrm>
            <a:off x="11280577" y="6325202"/>
            <a:ext cx="768085" cy="365125"/>
          </a:xfrm>
          <a:prstGeom prst="rect">
            <a:avLst/>
          </a:prstGeom>
        </p:spPr>
        <p:txBody>
          <a:bodyPr/>
          <a:lstStyle>
            <a:lvl1pPr>
              <a:defRPr sz="1500" b="1" i="0">
                <a:solidFill>
                  <a:schemeClr val="accent5"/>
                </a:solidFill>
                <a:latin typeface="Arial Black" charset="0"/>
                <a:ea typeface="Arial Black" charset="0"/>
                <a:cs typeface="Arial Black" charset="0"/>
              </a:defRPr>
            </a:lvl1pPr>
          </a:lstStyle>
          <a:p>
            <a:fld id="{37363B8F-B35B-C44F-AC9C-B608281A130D}" type="slidenum">
              <a:rPr lang="en-CA" smtClean="0"/>
              <a:t>‹#›</a:t>
            </a:fld>
            <a:endParaRPr lang="en-CA" dirty="0"/>
          </a:p>
        </p:txBody>
      </p:sp>
      <p:sp>
        <p:nvSpPr>
          <p:cNvPr id="5" name="Rectangle 4"/>
          <p:cNvSpPr/>
          <p:nvPr/>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t>
            </a:r>
          </a:p>
        </p:txBody>
      </p:sp>
    </p:spTree>
    <p:extLst>
      <p:ext uri="{BB962C8B-B14F-4D97-AF65-F5344CB8AC3E}">
        <p14:creationId xmlns:p14="http://schemas.microsoft.com/office/powerpoint/2010/main" val="13212848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No graphcis">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C1BC45EC-927F-C8CC-8211-689157806769}"/>
              </a:ext>
            </a:extLst>
          </p:cNvPr>
          <p:cNvSpPr>
            <a:spLocks noGrp="1"/>
          </p:cNvSpPr>
          <p:nvPr>
            <p:ph type="sldNum" sz="quarter" idx="12"/>
          </p:nvPr>
        </p:nvSpPr>
        <p:spPr>
          <a:xfrm>
            <a:off x="11280577" y="6325202"/>
            <a:ext cx="768085" cy="365125"/>
          </a:xfrm>
        </p:spPr>
        <p:txBody>
          <a:bodyPr/>
          <a:lstStyle>
            <a:lvl1pPr>
              <a:defRPr sz="1500" b="1" i="0">
                <a:solidFill>
                  <a:schemeClr val="accent5"/>
                </a:solidFill>
                <a:latin typeface="Arial Black" charset="0"/>
                <a:ea typeface="Arial Black" charset="0"/>
                <a:cs typeface="Arial Black" charset="0"/>
              </a:defRPr>
            </a:lvl1pPr>
          </a:lstStyle>
          <a:p>
            <a:fld id="{37363B8F-B35B-C44F-AC9C-B608281A130D}" type="slidenum">
              <a:rPr lang="en-CA" smtClean="0"/>
              <a:t>‹#›</a:t>
            </a:fld>
            <a:endParaRPr lang="en-CA" dirty="0"/>
          </a:p>
        </p:txBody>
      </p:sp>
    </p:spTree>
    <p:extLst>
      <p:ext uri="{BB962C8B-B14F-4D97-AF65-F5344CB8AC3E}">
        <p14:creationId xmlns:p14="http://schemas.microsoft.com/office/powerpoint/2010/main" val="8728592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 Sidebar No tagline">
    <p:spTree>
      <p:nvGrpSpPr>
        <p:cNvPr id="1" name=""/>
        <p:cNvGrpSpPr/>
        <p:nvPr/>
      </p:nvGrpSpPr>
      <p:grpSpPr>
        <a:xfrm>
          <a:off x="0" y="0"/>
          <a:ext cx="0" cy="0"/>
          <a:chOff x="0" y="0"/>
          <a:chExt cx="0" cy="0"/>
        </a:xfrm>
      </p:grpSpPr>
      <p:sp>
        <p:nvSpPr>
          <p:cNvPr id="10" name="Rectangle 9"/>
          <p:cNvSpPr/>
          <p:nvPr/>
        </p:nvSpPr>
        <p:spPr>
          <a:xfrm>
            <a:off x="8229600" y="0"/>
            <a:ext cx="396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23688" y="691708"/>
            <a:ext cx="868680" cy="1554480"/>
          </a:xfrm>
          <a:prstGeom prst="rect">
            <a:avLst/>
          </a:prstGeom>
        </p:spPr>
      </p:pic>
      <p:sp>
        <p:nvSpPr>
          <p:cNvPr id="2" name="Title 1"/>
          <p:cNvSpPr>
            <a:spLocks noGrp="1"/>
          </p:cNvSpPr>
          <p:nvPr>
            <p:ph type="title"/>
          </p:nvPr>
        </p:nvSpPr>
        <p:spPr>
          <a:xfrm>
            <a:off x="432001" y="216002"/>
            <a:ext cx="7563190" cy="576064"/>
          </a:xfrm>
          <a:prstGeom prst="rect">
            <a:avLst/>
          </a:prstGeom>
        </p:spPr>
        <p:txBody>
          <a:bodyPr/>
          <a:lstStyle>
            <a:lvl1pPr>
              <a:defRPr sz="3600" b="1" i="0" spc="-100" baseline="0">
                <a:latin typeface="Arial" charset="0"/>
                <a:ea typeface="Arial" charset="0"/>
                <a:cs typeface="Arial" charset="0"/>
              </a:defRPr>
            </a:lvl1pPr>
          </a:lstStyle>
          <a:p>
            <a:r>
              <a:rPr lang="en-US" dirty="0"/>
              <a:t>Click to edit Master title style</a:t>
            </a:r>
            <a:endParaRPr lang="en-CA" dirty="0"/>
          </a:p>
        </p:txBody>
      </p:sp>
      <p:sp>
        <p:nvSpPr>
          <p:cNvPr id="3" name="Content Placeholder 2"/>
          <p:cNvSpPr>
            <a:spLocks noGrp="1"/>
          </p:cNvSpPr>
          <p:nvPr>
            <p:ph idx="1"/>
          </p:nvPr>
        </p:nvSpPr>
        <p:spPr>
          <a:xfrm>
            <a:off x="431373" y="1196754"/>
            <a:ext cx="7563611"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p:nvPr/>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Text Placeholder 5"/>
          <p:cNvSpPr>
            <a:spLocks noGrp="1"/>
          </p:cNvSpPr>
          <p:nvPr>
            <p:ph type="body" sz="quarter" idx="13"/>
          </p:nvPr>
        </p:nvSpPr>
        <p:spPr>
          <a:xfrm>
            <a:off x="8506326" y="625642"/>
            <a:ext cx="2688724" cy="55529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2" name="Picture 11" descr="A close up of a logo&#10;&#10;Description automatically generated">
            <a:extLst>
              <a:ext uri="{FF2B5EF4-FFF2-40B4-BE49-F238E27FC236}">
                <a16:creationId xmlns:a16="http://schemas.microsoft.com/office/drawing/2014/main" id="{D17CC888-8088-434E-8271-F889BEF372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411" y="6281077"/>
            <a:ext cx="1648615" cy="329723"/>
          </a:xfrm>
          <a:prstGeom prst="rect">
            <a:avLst/>
          </a:prstGeom>
        </p:spPr>
      </p:pic>
      <p:sp>
        <p:nvSpPr>
          <p:cNvPr id="13" name="Slide Number Placeholder 6">
            <a:extLst>
              <a:ext uri="{FF2B5EF4-FFF2-40B4-BE49-F238E27FC236}">
                <a16:creationId xmlns:a16="http://schemas.microsoft.com/office/drawing/2014/main" id="{9B670AB0-B130-F79E-21FA-6445E43E3555}"/>
              </a:ext>
            </a:extLst>
          </p:cNvPr>
          <p:cNvSpPr>
            <a:spLocks noGrp="1"/>
          </p:cNvSpPr>
          <p:nvPr>
            <p:ph type="sldNum" sz="quarter" idx="12"/>
          </p:nvPr>
        </p:nvSpPr>
        <p:spPr>
          <a:xfrm>
            <a:off x="11280577" y="6325202"/>
            <a:ext cx="768085" cy="365125"/>
          </a:xfrm>
        </p:spPr>
        <p:txBody>
          <a:bodyPr/>
          <a:lstStyle>
            <a:lvl1pPr>
              <a:defRPr sz="1500" b="1" i="0">
                <a:solidFill>
                  <a:schemeClr val="accent5"/>
                </a:solidFill>
                <a:latin typeface="Arial Black" charset="0"/>
                <a:ea typeface="Arial Black" charset="0"/>
                <a:cs typeface="Arial Black" charset="0"/>
              </a:defRPr>
            </a:lvl1pPr>
          </a:lstStyle>
          <a:p>
            <a:fld id="{37363B8F-B35B-C44F-AC9C-B608281A130D}" type="slidenum">
              <a:rPr lang="en-CA" smtClean="0"/>
              <a:t>‹#›</a:t>
            </a:fld>
            <a:endParaRPr lang="en-CA" dirty="0"/>
          </a:p>
        </p:txBody>
      </p:sp>
    </p:spTree>
    <p:extLst>
      <p:ext uri="{BB962C8B-B14F-4D97-AF65-F5344CB8AC3E}">
        <p14:creationId xmlns:p14="http://schemas.microsoft.com/office/powerpoint/2010/main" val="25832349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Insights">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Subtitle 2"/>
          <p:cNvSpPr>
            <a:spLocks noGrp="1"/>
          </p:cNvSpPr>
          <p:nvPr>
            <p:ph type="subTitle" idx="1" hasCustomPrompt="1"/>
          </p:nvPr>
        </p:nvSpPr>
        <p:spPr>
          <a:xfrm>
            <a:off x="742489" y="5291700"/>
            <a:ext cx="6322021" cy="432048"/>
          </a:xfrm>
        </p:spPr>
        <p:txBody>
          <a:bodyPr>
            <a:noAutofit/>
          </a:bodyPr>
          <a:lstStyle>
            <a:lvl1pPr marL="0" indent="0" algn="l">
              <a:buNone/>
              <a:defRPr sz="2400" b="1" i="0">
                <a:solidFill>
                  <a:schemeClr val="accent2"/>
                </a:solidFill>
                <a:latin typeface="Arial" charset="0"/>
                <a:ea typeface="Arial" charset="0"/>
                <a:cs typeface="Arial" charset="0"/>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Client name</a:t>
            </a:r>
            <a:endParaRPr lang="en-CA"/>
          </a:p>
        </p:txBody>
      </p:sp>
      <p:sp>
        <p:nvSpPr>
          <p:cNvPr id="18" name="Title 10"/>
          <p:cNvSpPr>
            <a:spLocks noGrp="1"/>
          </p:cNvSpPr>
          <p:nvPr>
            <p:ph type="title" hasCustomPrompt="1"/>
          </p:nvPr>
        </p:nvSpPr>
        <p:spPr>
          <a:xfrm>
            <a:off x="742489" y="3283192"/>
            <a:ext cx="10958444" cy="1748512"/>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Project title</a:t>
            </a:r>
            <a:endParaRPr lang="en-CA"/>
          </a:p>
        </p:txBody>
      </p:sp>
      <p:sp>
        <p:nvSpPr>
          <p:cNvPr id="10" name="Text Placeholder 3"/>
          <p:cNvSpPr>
            <a:spLocks noGrp="1"/>
          </p:cNvSpPr>
          <p:nvPr>
            <p:ph type="body" sz="quarter" idx="11" hasCustomPrompt="1"/>
          </p:nvPr>
        </p:nvSpPr>
        <p:spPr>
          <a:xfrm>
            <a:off x="742489" y="5768975"/>
            <a:ext cx="3078162" cy="403225"/>
          </a:xfrm>
        </p:spPr>
        <p:txBody>
          <a:bodyPr/>
          <a:lstStyle>
            <a:lvl1pPr marL="0" indent="0">
              <a:buNone/>
              <a:defRPr/>
            </a:lvl1pPr>
          </a:lstStyle>
          <a:p>
            <a:pPr lvl="0"/>
            <a:r>
              <a:rPr lang="en-US"/>
              <a:t>Click to edit report date</a:t>
            </a:r>
            <a:endParaRPr lang="en-CA"/>
          </a:p>
        </p:txBody>
      </p:sp>
      <p:sp>
        <p:nvSpPr>
          <p:cNvPr id="3" name="Picture Placeholder 2"/>
          <p:cNvSpPr>
            <a:spLocks noGrp="1"/>
          </p:cNvSpPr>
          <p:nvPr>
            <p:ph type="pic" sz="quarter" idx="12" hasCustomPrompt="1"/>
          </p:nvPr>
        </p:nvSpPr>
        <p:spPr>
          <a:xfrm>
            <a:off x="8572899" y="685800"/>
            <a:ext cx="2714625" cy="956256"/>
          </a:xfrm>
        </p:spPr>
        <p:txBody>
          <a:bodyPr/>
          <a:lstStyle>
            <a:lvl1pPr>
              <a:defRPr i="1"/>
            </a:lvl1pPr>
          </a:lstStyle>
          <a:p>
            <a:r>
              <a:rPr lang="en-CA" dirty="0"/>
              <a:t>Replace with client logo image</a:t>
            </a:r>
          </a:p>
        </p:txBody>
      </p:sp>
      <p:sp>
        <p:nvSpPr>
          <p:cNvPr id="11" name="TextBox 10">
            <a:extLst>
              <a:ext uri="{FF2B5EF4-FFF2-40B4-BE49-F238E27FC236}">
                <a16:creationId xmlns:a16="http://schemas.microsoft.com/office/drawing/2014/main" id="{F97FDD94-208A-2941-9D66-D579D3E7AC13}"/>
              </a:ext>
            </a:extLst>
          </p:cNvPr>
          <p:cNvSpPr txBox="1"/>
          <p:nvPr/>
        </p:nvSpPr>
        <p:spPr>
          <a:xfrm>
            <a:off x="801268" y="1347660"/>
            <a:ext cx="2296463" cy="369332"/>
          </a:xfrm>
          <a:prstGeom prst="rect">
            <a:avLst/>
          </a:prstGeom>
          <a:noFill/>
        </p:spPr>
        <p:txBody>
          <a:bodyPr wrap="none" rtlCol="0">
            <a:spAutoFit/>
          </a:bodyPr>
          <a:lstStyle/>
          <a:p>
            <a:r>
              <a:rPr lang="en-US" sz="1800" dirty="0">
                <a:solidFill>
                  <a:schemeClr val="bg1"/>
                </a:solidFill>
                <a:latin typeface="Arial" charset="0"/>
                <a:ea typeface="Arial" charset="0"/>
                <a:cs typeface="Arial" charset="0"/>
              </a:rPr>
              <a:t>MARKET INSIGHTS</a:t>
            </a:r>
          </a:p>
        </p:txBody>
      </p:sp>
      <p:pic>
        <p:nvPicPr>
          <p:cNvPr id="12" name="Picture 11" descr="A close up of a logo&#10;&#10;Description automatically generated">
            <a:extLst>
              <a:ext uri="{FF2B5EF4-FFF2-40B4-BE49-F238E27FC236}">
                <a16:creationId xmlns:a16="http://schemas.microsoft.com/office/drawing/2014/main" id="{F31E6B34-2FC0-984E-96A7-8DA2F55565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680133"/>
            <a:ext cx="3111500" cy="622300"/>
          </a:xfrm>
          <a:prstGeom prst="rect">
            <a:avLst/>
          </a:prstGeom>
        </p:spPr>
      </p:pic>
    </p:spTree>
    <p:extLst>
      <p:ext uri="{BB962C8B-B14F-4D97-AF65-F5344CB8AC3E}">
        <p14:creationId xmlns:p14="http://schemas.microsoft.com/office/powerpoint/2010/main" val="17834015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 Sidebar No 5">
    <p:spTree>
      <p:nvGrpSpPr>
        <p:cNvPr id="1" name=""/>
        <p:cNvGrpSpPr/>
        <p:nvPr/>
      </p:nvGrpSpPr>
      <p:grpSpPr>
        <a:xfrm>
          <a:off x="0" y="0"/>
          <a:ext cx="0" cy="0"/>
          <a:chOff x="0" y="0"/>
          <a:chExt cx="0" cy="0"/>
        </a:xfrm>
      </p:grpSpPr>
      <p:sp>
        <p:nvSpPr>
          <p:cNvPr id="7" name="Rectangle 6"/>
          <p:cNvSpPr/>
          <p:nvPr/>
        </p:nvSpPr>
        <p:spPr>
          <a:xfrm>
            <a:off x="8229600" y="0"/>
            <a:ext cx="396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a:xfrm>
            <a:off x="432000" y="216002"/>
            <a:ext cx="7563191" cy="576064"/>
          </a:xfrm>
          <a:prstGeom prst="rect">
            <a:avLst/>
          </a:prstGeom>
        </p:spPr>
        <p:txBody>
          <a:bodyPr/>
          <a:lstStyle>
            <a:lvl1pPr>
              <a:defRPr sz="3600" b="1" i="0" spc="-100" baseline="0">
                <a:latin typeface="Arial" charset="0"/>
                <a:ea typeface="Arial" charset="0"/>
                <a:cs typeface="Arial" charset="0"/>
              </a:defRPr>
            </a:lvl1pPr>
          </a:lstStyle>
          <a:p>
            <a:r>
              <a:rPr lang="en-US"/>
              <a:t>Click to edit Master title style</a:t>
            </a:r>
            <a:endParaRPr lang="en-CA"/>
          </a:p>
        </p:txBody>
      </p:sp>
      <p:sp>
        <p:nvSpPr>
          <p:cNvPr id="3" name="Content Placeholder 2"/>
          <p:cNvSpPr>
            <a:spLocks noGrp="1"/>
          </p:cNvSpPr>
          <p:nvPr>
            <p:ph idx="1"/>
          </p:nvPr>
        </p:nvSpPr>
        <p:spPr>
          <a:xfrm>
            <a:off x="431372" y="1196754"/>
            <a:ext cx="7563612"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p:nvPr/>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1" name="Text Placeholder 5"/>
          <p:cNvSpPr>
            <a:spLocks noGrp="1"/>
          </p:cNvSpPr>
          <p:nvPr>
            <p:ph type="body" sz="quarter" idx="13"/>
          </p:nvPr>
        </p:nvSpPr>
        <p:spPr>
          <a:xfrm>
            <a:off x="8506325" y="625642"/>
            <a:ext cx="3429001" cy="55529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2" name="Picture 11">
            <a:extLst>
              <a:ext uri="{FF2B5EF4-FFF2-40B4-BE49-F238E27FC236}">
                <a16:creationId xmlns:a16="http://schemas.microsoft.com/office/drawing/2014/main" id="{585CBEBB-3E53-1146-ABA0-0F35954ADF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23688" y="691708"/>
            <a:ext cx="868680" cy="1554480"/>
          </a:xfrm>
          <a:prstGeom prst="rect">
            <a:avLst/>
          </a:prstGeom>
        </p:spPr>
      </p:pic>
      <p:sp>
        <p:nvSpPr>
          <p:cNvPr id="10" name="Slide Number Placeholder 6">
            <a:extLst>
              <a:ext uri="{FF2B5EF4-FFF2-40B4-BE49-F238E27FC236}">
                <a16:creationId xmlns:a16="http://schemas.microsoft.com/office/drawing/2014/main" id="{84A51169-A955-9D5A-9B76-71AAA75D7C84}"/>
              </a:ext>
            </a:extLst>
          </p:cNvPr>
          <p:cNvSpPr>
            <a:spLocks noGrp="1"/>
          </p:cNvSpPr>
          <p:nvPr>
            <p:ph type="sldNum" sz="quarter" idx="12"/>
          </p:nvPr>
        </p:nvSpPr>
        <p:spPr>
          <a:xfrm>
            <a:off x="11280577" y="6325202"/>
            <a:ext cx="768085" cy="365125"/>
          </a:xfrm>
        </p:spPr>
        <p:txBody>
          <a:bodyPr/>
          <a:lstStyle>
            <a:lvl1pPr>
              <a:defRPr sz="1500" b="1" i="0">
                <a:solidFill>
                  <a:schemeClr val="accent5"/>
                </a:solidFill>
                <a:latin typeface="Arial Black" charset="0"/>
                <a:ea typeface="Arial Black" charset="0"/>
                <a:cs typeface="Arial Black" charset="0"/>
              </a:defRPr>
            </a:lvl1pPr>
          </a:lstStyle>
          <a:p>
            <a:fld id="{37363B8F-B35B-C44F-AC9C-B608281A130D}" type="slidenum">
              <a:rPr lang="en-CA" smtClean="0"/>
              <a:t>‹#›</a:t>
            </a:fld>
            <a:endParaRPr lang="en-CA" dirty="0"/>
          </a:p>
        </p:txBody>
      </p:sp>
    </p:spTree>
    <p:extLst>
      <p:ext uri="{BB962C8B-B14F-4D97-AF65-F5344CB8AC3E}">
        <p14:creationId xmlns:p14="http://schemas.microsoft.com/office/powerpoint/2010/main" val="37309694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 Sidebar No 5, No tagline">
    <p:spTree>
      <p:nvGrpSpPr>
        <p:cNvPr id="1" name=""/>
        <p:cNvGrpSpPr/>
        <p:nvPr/>
      </p:nvGrpSpPr>
      <p:grpSpPr>
        <a:xfrm>
          <a:off x="0" y="0"/>
          <a:ext cx="0" cy="0"/>
          <a:chOff x="0" y="0"/>
          <a:chExt cx="0" cy="0"/>
        </a:xfrm>
      </p:grpSpPr>
      <p:sp>
        <p:nvSpPr>
          <p:cNvPr id="7" name="Rectangle 6"/>
          <p:cNvSpPr/>
          <p:nvPr/>
        </p:nvSpPr>
        <p:spPr>
          <a:xfrm>
            <a:off x="8229600" y="0"/>
            <a:ext cx="396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a:xfrm>
            <a:off x="432000" y="216002"/>
            <a:ext cx="7563191" cy="576064"/>
          </a:xfrm>
          <a:prstGeom prst="rect">
            <a:avLst/>
          </a:prstGeom>
        </p:spPr>
        <p:txBody>
          <a:bodyPr/>
          <a:lstStyle>
            <a:lvl1pPr>
              <a:defRPr sz="3600" b="1" i="0" spc="-100" baseline="0">
                <a:latin typeface="Arial" charset="0"/>
                <a:ea typeface="Arial" charset="0"/>
                <a:cs typeface="Arial" charset="0"/>
              </a:defRPr>
            </a:lvl1pPr>
          </a:lstStyle>
          <a:p>
            <a:r>
              <a:rPr lang="en-US"/>
              <a:t>Click to edit Master title style</a:t>
            </a:r>
            <a:endParaRPr lang="en-CA"/>
          </a:p>
        </p:txBody>
      </p:sp>
      <p:sp>
        <p:nvSpPr>
          <p:cNvPr id="3" name="Content Placeholder 2"/>
          <p:cNvSpPr>
            <a:spLocks noGrp="1"/>
          </p:cNvSpPr>
          <p:nvPr>
            <p:ph idx="1"/>
          </p:nvPr>
        </p:nvSpPr>
        <p:spPr>
          <a:xfrm>
            <a:off x="431372" y="1196754"/>
            <a:ext cx="7563612" cy="4929412"/>
          </a:xfrm>
        </p:spPr>
        <p:txBody>
          <a:bodyPr>
            <a:noAutofit/>
          </a:bodyPr>
          <a:lstStyle>
            <a:lvl1pPr marL="457195" indent="-457195">
              <a:lnSpc>
                <a:spcPct val="110000"/>
              </a:lnSpc>
              <a:buClr>
                <a:schemeClr val="tx2"/>
              </a:buClr>
              <a:buFont typeface="Wingdings" charset="2"/>
              <a:buChar char="§"/>
              <a:defRPr sz="1800" b="0" i="0">
                <a:solidFill>
                  <a:schemeClr val="tx1"/>
                </a:solidFill>
                <a:latin typeface="Arial" charset="0"/>
                <a:ea typeface="Arial" charset="0"/>
                <a:cs typeface="Arial" charset="0"/>
              </a:defRPr>
            </a:lvl1pPr>
            <a:lvl2pPr marL="990590" indent="-380996">
              <a:lnSpc>
                <a:spcPct val="110000"/>
              </a:lnSpc>
              <a:buClr>
                <a:schemeClr val="tx2"/>
              </a:buClr>
              <a:buFont typeface="Wingdings" charset="2"/>
              <a:buChar char="§"/>
              <a:defRPr sz="1800" b="0" i="0">
                <a:solidFill>
                  <a:schemeClr val="tx1"/>
                </a:solidFill>
                <a:latin typeface="Arial" charset="0"/>
                <a:ea typeface="Arial" charset="0"/>
                <a:cs typeface="Arial" charset="0"/>
              </a:defRPr>
            </a:lvl2pPr>
            <a:lvl3pPr marL="1523984" indent="-304796">
              <a:lnSpc>
                <a:spcPct val="110000"/>
              </a:lnSpc>
              <a:buClr>
                <a:schemeClr val="tx2"/>
              </a:buClr>
              <a:buFont typeface="Wingdings" charset="2"/>
              <a:buChar char="§"/>
              <a:defRPr sz="1800" b="0" i="0">
                <a:solidFill>
                  <a:schemeClr val="tx1"/>
                </a:solidFill>
                <a:latin typeface="Arial" charset="0"/>
                <a:ea typeface="Arial" charset="0"/>
                <a:cs typeface="Arial" charset="0"/>
              </a:defRPr>
            </a:lvl3pPr>
            <a:lvl4pPr>
              <a:lnSpc>
                <a:spcPct val="110000"/>
              </a:lnSpc>
              <a:buClr>
                <a:schemeClr val="tx2"/>
              </a:buClr>
              <a:defRPr sz="1800" b="0" i="0">
                <a:solidFill>
                  <a:schemeClr val="tx1"/>
                </a:solidFill>
                <a:latin typeface="Arial" charset="0"/>
                <a:ea typeface="Arial" charset="0"/>
                <a:cs typeface="Arial" charset="0"/>
              </a:defRPr>
            </a:lvl4pPr>
            <a:lvl5pPr>
              <a:lnSpc>
                <a:spcPct val="110000"/>
              </a:lnSpc>
              <a:buClr>
                <a:schemeClr val="tx2"/>
              </a:buClr>
              <a:defRPr sz="18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6"/>
          <p:cNvSpPr>
            <a:spLocks noGrp="1"/>
          </p:cNvSpPr>
          <p:nvPr>
            <p:ph type="sldNum" sz="quarter" idx="12"/>
          </p:nvPr>
        </p:nvSpPr>
        <p:spPr>
          <a:xfrm>
            <a:off x="11280577" y="6325202"/>
            <a:ext cx="768085" cy="365125"/>
          </a:xfrm>
          <a:prstGeom prst="rect">
            <a:avLst/>
          </a:prstGeom>
        </p:spPr>
        <p:txBody>
          <a:bodyPr/>
          <a:lstStyle>
            <a:lvl1pPr>
              <a:defRPr sz="1500" b="1" i="0">
                <a:solidFill>
                  <a:schemeClr val="accent5"/>
                </a:solidFill>
                <a:latin typeface="Arial Black" charset="0"/>
                <a:ea typeface="Arial Black" charset="0"/>
                <a:cs typeface="Arial Black" charset="0"/>
              </a:defRPr>
            </a:lvl1pPr>
          </a:lstStyle>
          <a:p>
            <a:fld id="{37363B8F-B35B-C44F-AC9C-B608281A130D}" type="slidenum">
              <a:rPr lang="en-CA" smtClean="0"/>
              <a:t>‹#›</a:t>
            </a:fld>
            <a:endParaRPr lang="en-CA" dirty="0"/>
          </a:p>
        </p:txBody>
      </p:sp>
      <p:sp>
        <p:nvSpPr>
          <p:cNvPr id="5" name="Rectangle 4"/>
          <p:cNvSpPr/>
          <p:nvPr/>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1" name="Text Placeholder 5"/>
          <p:cNvSpPr>
            <a:spLocks noGrp="1"/>
          </p:cNvSpPr>
          <p:nvPr>
            <p:ph type="body" sz="quarter" idx="13"/>
          </p:nvPr>
        </p:nvSpPr>
        <p:spPr>
          <a:xfrm>
            <a:off x="8506325" y="625642"/>
            <a:ext cx="3429001" cy="55529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descr="A close up of a logo&#10;&#10;Description automatically generated">
            <a:extLst>
              <a:ext uri="{FF2B5EF4-FFF2-40B4-BE49-F238E27FC236}">
                <a16:creationId xmlns:a16="http://schemas.microsoft.com/office/drawing/2014/main" id="{133A6051-0B8A-E340-A4A8-6F494096F5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411" y="6281077"/>
            <a:ext cx="1648615" cy="329723"/>
          </a:xfrm>
          <a:prstGeom prst="rect">
            <a:avLst/>
          </a:prstGeom>
        </p:spPr>
      </p:pic>
    </p:spTree>
    <p:extLst>
      <p:ext uri="{BB962C8B-B14F-4D97-AF65-F5344CB8AC3E}">
        <p14:creationId xmlns:p14="http://schemas.microsoft.com/office/powerpoint/2010/main" val="1046656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accent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23688" y="691708"/>
            <a:ext cx="868680" cy="1554480"/>
          </a:xfrm>
          <a:prstGeom prst="rect">
            <a:avLst/>
          </a:prstGeom>
        </p:spPr>
      </p:pic>
      <p:sp>
        <p:nvSpPr>
          <p:cNvPr id="2" name="Title 1"/>
          <p:cNvSpPr>
            <a:spLocks noGrp="1"/>
          </p:cNvSpPr>
          <p:nvPr>
            <p:ph type="title"/>
          </p:nvPr>
        </p:nvSpPr>
        <p:spPr>
          <a:xfrm>
            <a:off x="742488" y="3494706"/>
            <a:ext cx="10947155" cy="1325563"/>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dirty="0"/>
              <a:t>Click to edit Master title style</a:t>
            </a:r>
            <a:endParaRPr lang="en-CA" dirty="0"/>
          </a:p>
        </p:txBody>
      </p:sp>
      <p:pic>
        <p:nvPicPr>
          <p:cNvPr id="11" name="Picture 10" descr="Tagline&#10;&#10;Market Insights&#10;Innovation&#10;Experience Design&#10;Customer Experience&#10;SMARTER TOGETHER. ">
            <a:extLst>
              <a:ext uri="{FF2B5EF4-FFF2-40B4-BE49-F238E27FC236}">
                <a16:creationId xmlns:a16="http://schemas.microsoft.com/office/drawing/2014/main" id="{70E88F34-BBDA-F54C-B55B-6F4EA1EF5B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600" y="535002"/>
            <a:ext cx="2424605" cy="1349717"/>
          </a:xfrm>
          <a:prstGeom prst="rect">
            <a:avLst/>
          </a:prstGeom>
        </p:spPr>
      </p:pic>
    </p:spTree>
    <p:extLst>
      <p:ext uri="{BB962C8B-B14F-4D97-AF65-F5344CB8AC3E}">
        <p14:creationId xmlns:p14="http://schemas.microsoft.com/office/powerpoint/2010/main" val="7820224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Title No Practice Areas">
    <p:bg>
      <p:bgPr>
        <a:solidFill>
          <a:schemeClr val="accent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23688" y="691708"/>
            <a:ext cx="868680" cy="1554480"/>
          </a:xfrm>
          <a:prstGeom prst="rect">
            <a:avLst/>
          </a:prstGeom>
        </p:spPr>
      </p:pic>
      <p:sp>
        <p:nvSpPr>
          <p:cNvPr id="2" name="Title 1"/>
          <p:cNvSpPr>
            <a:spLocks noGrp="1"/>
          </p:cNvSpPr>
          <p:nvPr>
            <p:ph type="title"/>
          </p:nvPr>
        </p:nvSpPr>
        <p:spPr>
          <a:xfrm>
            <a:off x="742488" y="3494706"/>
            <a:ext cx="10947155" cy="1325563"/>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Master title style</a:t>
            </a:r>
            <a:endParaRPr lang="en-CA"/>
          </a:p>
        </p:txBody>
      </p:sp>
    </p:spTree>
    <p:extLst>
      <p:ext uri="{BB962C8B-B14F-4D97-AF65-F5344CB8AC3E}">
        <p14:creationId xmlns:p14="http://schemas.microsoft.com/office/powerpoint/2010/main" val="29721843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ondary Colours">
    <p:spTree>
      <p:nvGrpSpPr>
        <p:cNvPr id="1" name=""/>
        <p:cNvGrpSpPr/>
        <p:nvPr/>
      </p:nvGrpSpPr>
      <p:grpSpPr>
        <a:xfrm>
          <a:off x="0" y="0"/>
          <a:ext cx="0" cy="0"/>
          <a:chOff x="0" y="0"/>
          <a:chExt cx="0" cy="0"/>
        </a:xfrm>
      </p:grpSpPr>
      <p:sp>
        <p:nvSpPr>
          <p:cNvPr id="2" name="Title 1"/>
          <p:cNvSpPr>
            <a:spLocks noGrp="1"/>
          </p:cNvSpPr>
          <p:nvPr>
            <p:ph type="title"/>
          </p:nvPr>
        </p:nvSpPr>
        <p:spPr>
          <a:xfrm>
            <a:off x="432000" y="216002"/>
            <a:ext cx="10800443" cy="576064"/>
          </a:xfrm>
          <a:prstGeom prst="rect">
            <a:avLst/>
          </a:prstGeom>
        </p:spPr>
        <p:txBody>
          <a:bodyPr/>
          <a:lstStyle>
            <a:lvl1pPr>
              <a:defRPr sz="4200" b="1" i="0" spc="-100" baseline="0">
                <a:latin typeface="Arial" charset="0"/>
                <a:ea typeface="Arial" charset="0"/>
                <a:cs typeface="Arial" charset="0"/>
              </a:defRPr>
            </a:lvl1pPr>
          </a:lstStyle>
          <a:p>
            <a:r>
              <a:rPr lang="en-US"/>
              <a:t>Click to edit Master title style</a:t>
            </a:r>
            <a:endParaRPr lang="en-CA"/>
          </a:p>
        </p:txBody>
      </p:sp>
      <p:sp>
        <p:nvSpPr>
          <p:cNvPr id="9" name="Slide Number Placeholder 6"/>
          <p:cNvSpPr>
            <a:spLocks noGrp="1"/>
          </p:cNvSpPr>
          <p:nvPr>
            <p:ph type="sldNum" sz="quarter" idx="12"/>
          </p:nvPr>
        </p:nvSpPr>
        <p:spPr>
          <a:xfrm>
            <a:off x="11280577" y="6325202"/>
            <a:ext cx="768085" cy="365125"/>
          </a:xfrm>
          <a:prstGeom prst="rect">
            <a:avLst/>
          </a:prstGeom>
        </p:spPr>
        <p:txBody>
          <a:bodyPr/>
          <a:lstStyle>
            <a:lvl1pPr>
              <a:defRPr sz="1500" b="1" i="0">
                <a:solidFill>
                  <a:schemeClr val="accent5"/>
                </a:solidFill>
                <a:latin typeface="Arial Black" charset="0"/>
                <a:ea typeface="Arial Black" charset="0"/>
                <a:cs typeface="Arial Black" charset="0"/>
              </a:defRPr>
            </a:lvl1pPr>
          </a:lstStyle>
          <a:p>
            <a:fld id="{37363B8F-B35B-C44F-AC9C-B608281A130D}" type="slidenum">
              <a:rPr lang="en-CA" smtClean="0"/>
              <a:t>‹#›</a:t>
            </a:fld>
            <a:endParaRPr lang="en-CA" dirty="0"/>
          </a:p>
        </p:txBody>
      </p:sp>
      <p:sp>
        <p:nvSpPr>
          <p:cNvPr id="5" name="Rectangle 4"/>
          <p:cNvSpPr/>
          <p:nvPr/>
        </p:nvSpPr>
        <p:spPr>
          <a:xfrm>
            <a:off x="238131" y="6254750"/>
            <a:ext cx="1587529" cy="492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23688" y="691708"/>
            <a:ext cx="868680" cy="1554480"/>
          </a:xfrm>
          <a:prstGeom prst="rect">
            <a:avLst/>
          </a:prstGeom>
        </p:spPr>
      </p:pic>
      <p:sp>
        <p:nvSpPr>
          <p:cNvPr id="10" name="Content Placeholder 2"/>
          <p:cNvSpPr>
            <a:spLocks noGrp="1"/>
          </p:cNvSpPr>
          <p:nvPr>
            <p:ph sz="half" idx="2"/>
          </p:nvPr>
        </p:nvSpPr>
        <p:spPr>
          <a:xfrm>
            <a:off x="541447" y="2151482"/>
            <a:ext cx="3117777" cy="864096"/>
          </a:xfrm>
          <a:solidFill>
            <a:schemeClr val="accent1"/>
          </a:solidFill>
          <a:ln>
            <a:noFill/>
          </a:ln>
        </p:spPr>
        <p:txBody>
          <a:bodyPr lIns="180000" rIns="180000"/>
          <a:lstStyle>
            <a:lvl1pPr marL="457195" indent="-457195">
              <a:buFontTx/>
              <a:buNone/>
              <a:defRPr sz="2400" b="0" i="0">
                <a:solidFill>
                  <a:schemeClr val="bg1"/>
                </a:solidFill>
                <a:latin typeface="Arial" charset="0"/>
                <a:ea typeface="Arial" charset="0"/>
                <a:cs typeface="Arial" charset="0"/>
              </a:defRPr>
            </a:lvl1pPr>
          </a:lstStyle>
          <a:p>
            <a:pPr marL="0" lvl="0" indent="0">
              <a:buNone/>
            </a:pPr>
            <a:r>
              <a:rPr lang="en-US" sz="2666">
                <a:solidFill>
                  <a:schemeClr val="bg1"/>
                </a:solidFill>
              </a:rPr>
              <a:t>Click to edit Master text styles</a:t>
            </a:r>
          </a:p>
        </p:txBody>
      </p:sp>
      <p:sp>
        <p:nvSpPr>
          <p:cNvPr id="11" name="Content Placeholder 2"/>
          <p:cNvSpPr>
            <a:spLocks noGrp="1"/>
          </p:cNvSpPr>
          <p:nvPr>
            <p:ph sz="half" idx="11"/>
          </p:nvPr>
        </p:nvSpPr>
        <p:spPr>
          <a:xfrm>
            <a:off x="555238" y="3159593"/>
            <a:ext cx="3117777" cy="864096"/>
          </a:xfrm>
          <a:solidFill>
            <a:schemeClr val="accent2"/>
          </a:solidFill>
          <a:ln>
            <a:noFill/>
          </a:ln>
        </p:spPr>
        <p:txBody>
          <a:bodyPr lIns="180000" rIns="180000"/>
          <a:lstStyle>
            <a:lvl1pPr marL="457195" indent="-457195">
              <a:buFontTx/>
              <a:buNone/>
              <a:defRPr sz="1800" b="0" i="0">
                <a:solidFill>
                  <a:srgbClr val="FFFFFF"/>
                </a:solidFill>
                <a:latin typeface="Arial" charset="0"/>
                <a:ea typeface="Arial" charset="0"/>
                <a:cs typeface="Arial" charset="0"/>
              </a:defRPr>
            </a:lvl1pPr>
          </a:lstStyle>
          <a:p>
            <a:pPr marL="0" lvl="0" indent="0">
              <a:buNone/>
            </a:pPr>
            <a:r>
              <a:rPr lang="en-US" sz="2666">
                <a:solidFill>
                  <a:schemeClr val="bg1"/>
                </a:solidFill>
              </a:rPr>
              <a:t>Click to edit Master text styles</a:t>
            </a:r>
          </a:p>
        </p:txBody>
      </p:sp>
      <p:sp>
        <p:nvSpPr>
          <p:cNvPr id="12" name="Content Placeholder 2"/>
          <p:cNvSpPr>
            <a:spLocks noGrp="1"/>
          </p:cNvSpPr>
          <p:nvPr>
            <p:ph sz="half" idx="13"/>
          </p:nvPr>
        </p:nvSpPr>
        <p:spPr>
          <a:xfrm>
            <a:off x="555238" y="4167705"/>
            <a:ext cx="3117777" cy="864096"/>
          </a:xfrm>
          <a:solidFill>
            <a:schemeClr val="accent3"/>
          </a:solidFill>
          <a:ln>
            <a:noFill/>
          </a:ln>
        </p:spPr>
        <p:txBody>
          <a:bodyPr lIns="180000" rIns="180000"/>
          <a:lstStyle>
            <a:lvl1pPr marL="457195" indent="-457195">
              <a:buFontTx/>
              <a:buNone/>
              <a:defRPr sz="1800" b="0" i="0">
                <a:solidFill>
                  <a:srgbClr val="FFFFFF"/>
                </a:solidFill>
                <a:latin typeface="Arial" charset="0"/>
                <a:ea typeface="Arial" charset="0"/>
                <a:cs typeface="Arial" charset="0"/>
              </a:defRPr>
            </a:lvl1pPr>
          </a:lstStyle>
          <a:p>
            <a:pPr marL="0" lvl="0" indent="0">
              <a:buNone/>
            </a:pPr>
            <a:r>
              <a:rPr lang="en-US" sz="2666">
                <a:solidFill>
                  <a:schemeClr val="bg1"/>
                </a:solidFill>
              </a:rPr>
              <a:t>Click to edit Master text styles</a:t>
            </a:r>
          </a:p>
        </p:txBody>
      </p:sp>
      <p:sp>
        <p:nvSpPr>
          <p:cNvPr id="13" name="Content Placeholder 2"/>
          <p:cNvSpPr>
            <a:spLocks noGrp="1"/>
          </p:cNvSpPr>
          <p:nvPr>
            <p:ph sz="half" idx="14"/>
          </p:nvPr>
        </p:nvSpPr>
        <p:spPr>
          <a:xfrm>
            <a:off x="4282617" y="1690176"/>
            <a:ext cx="3117777" cy="864096"/>
          </a:xfrm>
          <a:solidFill>
            <a:schemeClr val="accent4"/>
          </a:solidFill>
          <a:ln>
            <a:noFill/>
          </a:ln>
        </p:spPr>
        <p:txBody>
          <a:bodyPr lIns="180000" rIns="180000"/>
          <a:lstStyle>
            <a:lvl1pPr marL="457195" indent="-457195">
              <a:buFontTx/>
              <a:buNone/>
              <a:defRPr sz="1800" b="0" i="0">
                <a:solidFill>
                  <a:srgbClr val="FFFFFF"/>
                </a:solidFill>
                <a:latin typeface="Arial" charset="0"/>
                <a:ea typeface="Arial" charset="0"/>
                <a:cs typeface="Arial" charset="0"/>
              </a:defRPr>
            </a:lvl1pPr>
          </a:lstStyle>
          <a:p>
            <a:pPr marL="0" lvl="0" indent="0">
              <a:buNone/>
            </a:pPr>
            <a:r>
              <a:rPr lang="en-US" sz="2666">
                <a:solidFill>
                  <a:schemeClr val="bg1"/>
                </a:solidFill>
              </a:rPr>
              <a:t>Click to edit Master text styles</a:t>
            </a:r>
          </a:p>
        </p:txBody>
      </p:sp>
      <p:sp>
        <p:nvSpPr>
          <p:cNvPr id="14" name="Content Placeholder 2"/>
          <p:cNvSpPr>
            <a:spLocks noGrp="1"/>
          </p:cNvSpPr>
          <p:nvPr>
            <p:ph sz="half" idx="15"/>
          </p:nvPr>
        </p:nvSpPr>
        <p:spPr>
          <a:xfrm>
            <a:off x="4282617" y="2698288"/>
            <a:ext cx="3117777" cy="864096"/>
          </a:xfrm>
          <a:solidFill>
            <a:schemeClr val="accent5"/>
          </a:solidFill>
          <a:ln>
            <a:noFill/>
          </a:ln>
        </p:spPr>
        <p:txBody>
          <a:bodyPr lIns="180000" rIns="180000"/>
          <a:lstStyle>
            <a:lvl1pPr marL="457195" indent="-457195">
              <a:buFontTx/>
              <a:buNone/>
              <a:defRPr sz="1800" b="0" i="0">
                <a:solidFill>
                  <a:srgbClr val="FFFFFF"/>
                </a:solidFill>
                <a:latin typeface="Arial" charset="0"/>
                <a:ea typeface="Arial" charset="0"/>
                <a:cs typeface="Arial" charset="0"/>
              </a:defRPr>
            </a:lvl1pPr>
          </a:lstStyle>
          <a:p>
            <a:pPr marL="0" lvl="0" indent="0">
              <a:buNone/>
            </a:pPr>
            <a:r>
              <a:rPr lang="en-US" sz="2666">
                <a:solidFill>
                  <a:schemeClr val="bg1"/>
                </a:solidFill>
              </a:rPr>
              <a:t>Click to edit Master text styles</a:t>
            </a:r>
          </a:p>
        </p:txBody>
      </p:sp>
      <p:sp>
        <p:nvSpPr>
          <p:cNvPr id="15" name="Content Placeholder 2"/>
          <p:cNvSpPr>
            <a:spLocks noGrp="1"/>
          </p:cNvSpPr>
          <p:nvPr>
            <p:ph sz="half" idx="16"/>
          </p:nvPr>
        </p:nvSpPr>
        <p:spPr>
          <a:xfrm>
            <a:off x="4282617" y="3706400"/>
            <a:ext cx="3117777" cy="864096"/>
          </a:xfrm>
          <a:solidFill>
            <a:schemeClr val="accent6"/>
          </a:solidFill>
          <a:ln>
            <a:noFill/>
          </a:ln>
        </p:spPr>
        <p:txBody>
          <a:bodyPr lIns="180000" rIns="180000"/>
          <a:lstStyle>
            <a:lvl1pPr marL="457195" indent="-457195">
              <a:buFontTx/>
              <a:buNone/>
              <a:defRPr sz="1800" b="0" i="0">
                <a:solidFill>
                  <a:srgbClr val="FFFFFF"/>
                </a:solidFill>
                <a:latin typeface="Arial" charset="0"/>
                <a:ea typeface="Arial" charset="0"/>
                <a:cs typeface="Arial" charset="0"/>
              </a:defRPr>
            </a:lvl1pPr>
          </a:lstStyle>
          <a:p>
            <a:pPr marL="0" lvl="0" indent="0">
              <a:buNone/>
            </a:pPr>
            <a:r>
              <a:rPr lang="en-US" sz="2666">
                <a:solidFill>
                  <a:schemeClr val="bg1"/>
                </a:solidFill>
              </a:rPr>
              <a:t>Click to edit Master text styles</a:t>
            </a:r>
          </a:p>
        </p:txBody>
      </p:sp>
      <p:sp>
        <p:nvSpPr>
          <p:cNvPr id="4" name="Chart Placeholder 3"/>
          <p:cNvSpPr>
            <a:spLocks noGrp="1"/>
          </p:cNvSpPr>
          <p:nvPr>
            <p:ph type="chart" sz="quarter" idx="17"/>
          </p:nvPr>
        </p:nvSpPr>
        <p:spPr>
          <a:xfrm>
            <a:off x="8262938" y="2073275"/>
            <a:ext cx="3060700" cy="3163888"/>
          </a:xfrm>
        </p:spPr>
        <p:txBody>
          <a:bodyPr/>
          <a:lstStyle/>
          <a:p>
            <a:r>
              <a:rPr lang="en-US" dirty="0"/>
              <a:t>Click icon to add chart</a:t>
            </a:r>
            <a:endParaRPr lang="en-CA" dirty="0"/>
          </a:p>
        </p:txBody>
      </p:sp>
      <p:grpSp>
        <p:nvGrpSpPr>
          <p:cNvPr id="21" name="Group 20">
            <a:extLst>
              <a:ext uri="{FF2B5EF4-FFF2-40B4-BE49-F238E27FC236}">
                <a16:creationId xmlns:a16="http://schemas.microsoft.com/office/drawing/2014/main" id="{085308C9-1CCE-FB43-B793-738E04748538}"/>
              </a:ext>
            </a:extLst>
          </p:cNvPr>
          <p:cNvGrpSpPr/>
          <p:nvPr/>
        </p:nvGrpSpPr>
        <p:grpSpPr>
          <a:xfrm>
            <a:off x="417411" y="6281077"/>
            <a:ext cx="7751309" cy="352839"/>
            <a:chOff x="417411" y="6281077"/>
            <a:chExt cx="7751309" cy="352839"/>
          </a:xfrm>
        </p:grpSpPr>
        <p:pic>
          <p:nvPicPr>
            <p:cNvPr id="22" name="Picture 21" descr="Phase 5 Tagline">
              <a:extLst>
                <a:ext uri="{FF2B5EF4-FFF2-40B4-BE49-F238E27FC236}">
                  <a16:creationId xmlns:a16="http://schemas.microsoft.com/office/drawing/2014/main" id="{15C04DE6-F41E-1C41-BE4B-2B7A693B3B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42235" y="6281078"/>
              <a:ext cx="6026485" cy="352838"/>
            </a:xfrm>
            <a:prstGeom prst="rect">
              <a:avLst/>
            </a:prstGeom>
          </p:spPr>
        </p:pic>
        <p:pic>
          <p:nvPicPr>
            <p:cNvPr id="23" name="Picture 22" descr="A close up of a logo&#10;&#10;Description automatically generated">
              <a:extLst>
                <a:ext uri="{FF2B5EF4-FFF2-40B4-BE49-F238E27FC236}">
                  <a16:creationId xmlns:a16="http://schemas.microsoft.com/office/drawing/2014/main" id="{E8A1AA30-4D9F-4349-A21A-305D96CB3E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411" y="6281077"/>
              <a:ext cx="1648615" cy="329723"/>
            </a:xfrm>
            <a:prstGeom prst="rect">
              <a:avLst/>
            </a:prstGeom>
          </p:spPr>
        </p:pic>
      </p:grpSp>
    </p:spTree>
    <p:extLst>
      <p:ext uri="{BB962C8B-B14F-4D97-AF65-F5344CB8AC3E}">
        <p14:creationId xmlns:p14="http://schemas.microsoft.com/office/powerpoint/2010/main" val="21418752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ection Title No Practice Areas">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1205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Innova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hasCustomPrompt="1"/>
          </p:nvPr>
        </p:nvSpPr>
        <p:spPr>
          <a:xfrm>
            <a:off x="742489" y="5291700"/>
            <a:ext cx="6322021" cy="432048"/>
          </a:xfrm>
        </p:spPr>
        <p:txBody>
          <a:bodyPr>
            <a:noAutofit/>
          </a:bodyPr>
          <a:lstStyle>
            <a:lvl1pPr marL="0" indent="0" algn="l">
              <a:buNone/>
              <a:defRPr sz="2400" b="1" i="0">
                <a:solidFill>
                  <a:schemeClr val="accent2"/>
                </a:solidFill>
                <a:latin typeface="Arial" charset="0"/>
                <a:ea typeface="Arial" charset="0"/>
                <a:cs typeface="Arial" charset="0"/>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Client name</a:t>
            </a:r>
            <a:endParaRPr lang="en-CA"/>
          </a:p>
        </p:txBody>
      </p:sp>
      <p:sp>
        <p:nvSpPr>
          <p:cNvPr id="12" name="Title 10"/>
          <p:cNvSpPr>
            <a:spLocks noGrp="1"/>
          </p:cNvSpPr>
          <p:nvPr>
            <p:ph type="title" hasCustomPrompt="1"/>
          </p:nvPr>
        </p:nvSpPr>
        <p:spPr>
          <a:xfrm>
            <a:off x="742489" y="3283192"/>
            <a:ext cx="10958444" cy="1748512"/>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Project title</a:t>
            </a:r>
            <a:endParaRPr lang="en-CA"/>
          </a:p>
        </p:txBody>
      </p:sp>
      <p:sp>
        <p:nvSpPr>
          <p:cNvPr id="10" name="Text Placeholder 3"/>
          <p:cNvSpPr>
            <a:spLocks noGrp="1"/>
          </p:cNvSpPr>
          <p:nvPr>
            <p:ph type="body" sz="quarter" idx="11" hasCustomPrompt="1"/>
          </p:nvPr>
        </p:nvSpPr>
        <p:spPr>
          <a:xfrm>
            <a:off x="742489" y="5768975"/>
            <a:ext cx="3078162" cy="403225"/>
          </a:xfrm>
        </p:spPr>
        <p:txBody>
          <a:bodyPr/>
          <a:lstStyle>
            <a:lvl1pPr marL="0" indent="0">
              <a:buNone/>
              <a:defRPr/>
            </a:lvl1pPr>
          </a:lstStyle>
          <a:p>
            <a:pPr lvl="0"/>
            <a:r>
              <a:rPr lang="en-US"/>
              <a:t>Click to edit report date</a:t>
            </a:r>
            <a:endParaRPr lang="en-CA"/>
          </a:p>
        </p:txBody>
      </p:sp>
      <p:sp>
        <p:nvSpPr>
          <p:cNvPr id="11" name="Picture Placeholder 2"/>
          <p:cNvSpPr>
            <a:spLocks noGrp="1"/>
          </p:cNvSpPr>
          <p:nvPr>
            <p:ph type="pic" sz="quarter" idx="12" hasCustomPrompt="1"/>
          </p:nvPr>
        </p:nvSpPr>
        <p:spPr>
          <a:xfrm>
            <a:off x="8572899" y="685800"/>
            <a:ext cx="2714625" cy="956256"/>
          </a:xfrm>
        </p:spPr>
        <p:txBody>
          <a:bodyPr/>
          <a:lstStyle>
            <a:lvl1pPr>
              <a:defRPr i="1"/>
            </a:lvl1pPr>
          </a:lstStyle>
          <a:p>
            <a:r>
              <a:rPr lang="en-CA" dirty="0"/>
              <a:t>Replace with client logo image</a:t>
            </a:r>
          </a:p>
        </p:txBody>
      </p:sp>
      <p:sp>
        <p:nvSpPr>
          <p:cNvPr id="9" name="TextBox 8">
            <a:extLst>
              <a:ext uri="{FF2B5EF4-FFF2-40B4-BE49-F238E27FC236}">
                <a16:creationId xmlns:a16="http://schemas.microsoft.com/office/drawing/2014/main" id="{BC25A550-A0F3-754C-B838-B29E59F72AF0}"/>
              </a:ext>
            </a:extLst>
          </p:cNvPr>
          <p:cNvSpPr txBox="1"/>
          <p:nvPr/>
        </p:nvSpPr>
        <p:spPr>
          <a:xfrm>
            <a:off x="801268" y="1347660"/>
            <a:ext cx="1586716" cy="369332"/>
          </a:xfrm>
          <a:prstGeom prst="rect">
            <a:avLst/>
          </a:prstGeom>
          <a:noFill/>
        </p:spPr>
        <p:txBody>
          <a:bodyPr wrap="none" rtlCol="0">
            <a:spAutoFit/>
          </a:bodyPr>
          <a:lstStyle/>
          <a:p>
            <a:r>
              <a:rPr lang="en-US" sz="1800" dirty="0">
                <a:solidFill>
                  <a:schemeClr val="bg1"/>
                </a:solidFill>
                <a:latin typeface="Arial" charset="0"/>
                <a:ea typeface="Arial" charset="0"/>
                <a:cs typeface="Arial" charset="0"/>
              </a:rPr>
              <a:t>INNOVATION</a:t>
            </a:r>
          </a:p>
        </p:txBody>
      </p:sp>
      <p:pic>
        <p:nvPicPr>
          <p:cNvPr id="14" name="Picture 13" descr="A close up of a logo&#10;&#10;Description automatically generated">
            <a:extLst>
              <a:ext uri="{FF2B5EF4-FFF2-40B4-BE49-F238E27FC236}">
                <a16:creationId xmlns:a16="http://schemas.microsoft.com/office/drawing/2014/main" id="{8D783AC9-2D9C-5942-9EC6-3ED16D8D0D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680133"/>
            <a:ext cx="3111500" cy="622300"/>
          </a:xfrm>
          <a:prstGeom prst="rect">
            <a:avLst/>
          </a:prstGeom>
        </p:spPr>
      </p:pic>
    </p:spTree>
    <p:extLst>
      <p:ext uri="{BB962C8B-B14F-4D97-AF65-F5344CB8AC3E}">
        <p14:creationId xmlns:p14="http://schemas.microsoft.com/office/powerpoint/2010/main" val="26762991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Experienc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p:nvSpPr>
        <p:spPr>
          <a:xfrm>
            <a:off x="801268" y="1347660"/>
            <a:ext cx="2621230" cy="369332"/>
          </a:xfrm>
          <a:prstGeom prst="rect">
            <a:avLst/>
          </a:prstGeom>
          <a:noFill/>
        </p:spPr>
        <p:txBody>
          <a:bodyPr wrap="none" rtlCol="0">
            <a:spAutoFit/>
          </a:bodyPr>
          <a:lstStyle/>
          <a:p>
            <a:r>
              <a:rPr lang="en-US" sz="1800" dirty="0">
                <a:solidFill>
                  <a:schemeClr val="bg1"/>
                </a:solidFill>
                <a:latin typeface="Arial" charset="0"/>
                <a:ea typeface="Arial" charset="0"/>
                <a:cs typeface="Arial" charset="0"/>
              </a:rPr>
              <a:t>EXPERIENCE DESIGN</a:t>
            </a:r>
          </a:p>
        </p:txBody>
      </p:sp>
      <p:sp>
        <p:nvSpPr>
          <p:cNvPr id="10" name="Subtitle 2"/>
          <p:cNvSpPr>
            <a:spLocks noGrp="1"/>
          </p:cNvSpPr>
          <p:nvPr>
            <p:ph type="subTitle" idx="1" hasCustomPrompt="1"/>
          </p:nvPr>
        </p:nvSpPr>
        <p:spPr>
          <a:xfrm>
            <a:off x="742489" y="5291700"/>
            <a:ext cx="6322021" cy="432048"/>
          </a:xfrm>
        </p:spPr>
        <p:txBody>
          <a:bodyPr>
            <a:noAutofit/>
          </a:bodyPr>
          <a:lstStyle>
            <a:lvl1pPr marL="0" indent="0" algn="l">
              <a:buNone/>
              <a:defRPr sz="2400" b="1" i="0">
                <a:solidFill>
                  <a:schemeClr val="accent2"/>
                </a:solidFill>
                <a:latin typeface="Arial" charset="0"/>
                <a:ea typeface="Arial" charset="0"/>
                <a:cs typeface="Arial" charset="0"/>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Client name</a:t>
            </a:r>
            <a:endParaRPr lang="en-CA"/>
          </a:p>
        </p:txBody>
      </p:sp>
      <p:sp>
        <p:nvSpPr>
          <p:cNvPr id="12" name="Title 10"/>
          <p:cNvSpPr>
            <a:spLocks noGrp="1"/>
          </p:cNvSpPr>
          <p:nvPr>
            <p:ph type="title" hasCustomPrompt="1"/>
          </p:nvPr>
        </p:nvSpPr>
        <p:spPr>
          <a:xfrm>
            <a:off x="742489" y="3283192"/>
            <a:ext cx="10958444" cy="1748512"/>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Project title</a:t>
            </a:r>
            <a:endParaRPr lang="en-CA"/>
          </a:p>
        </p:txBody>
      </p:sp>
      <p:sp>
        <p:nvSpPr>
          <p:cNvPr id="4" name="Text Placeholder 3"/>
          <p:cNvSpPr>
            <a:spLocks noGrp="1"/>
          </p:cNvSpPr>
          <p:nvPr>
            <p:ph type="body" sz="quarter" idx="11" hasCustomPrompt="1"/>
          </p:nvPr>
        </p:nvSpPr>
        <p:spPr>
          <a:xfrm>
            <a:off x="742489" y="5768975"/>
            <a:ext cx="3078162" cy="403225"/>
          </a:xfrm>
        </p:spPr>
        <p:txBody>
          <a:bodyPr/>
          <a:lstStyle>
            <a:lvl1pPr marL="0" indent="0">
              <a:buNone/>
              <a:defRPr/>
            </a:lvl1pPr>
          </a:lstStyle>
          <a:p>
            <a:pPr lvl="0"/>
            <a:r>
              <a:rPr lang="en-US"/>
              <a:t>Click to edit report date</a:t>
            </a:r>
            <a:endParaRPr lang="en-CA"/>
          </a:p>
        </p:txBody>
      </p:sp>
      <p:sp>
        <p:nvSpPr>
          <p:cNvPr id="9" name="Picture Placeholder 2"/>
          <p:cNvSpPr>
            <a:spLocks noGrp="1"/>
          </p:cNvSpPr>
          <p:nvPr>
            <p:ph type="pic" sz="quarter" idx="12" hasCustomPrompt="1"/>
          </p:nvPr>
        </p:nvSpPr>
        <p:spPr>
          <a:xfrm>
            <a:off x="8572899" y="685800"/>
            <a:ext cx="2714625" cy="956256"/>
          </a:xfrm>
        </p:spPr>
        <p:txBody>
          <a:bodyPr/>
          <a:lstStyle>
            <a:lvl1pPr>
              <a:defRPr i="1"/>
            </a:lvl1pPr>
          </a:lstStyle>
          <a:p>
            <a:r>
              <a:rPr lang="en-CA" dirty="0"/>
              <a:t>Replace with client logo image</a:t>
            </a:r>
          </a:p>
        </p:txBody>
      </p:sp>
      <p:pic>
        <p:nvPicPr>
          <p:cNvPr id="11" name="Picture 10" descr="A close up of a logo&#10;&#10;Description automatically generated">
            <a:extLst>
              <a:ext uri="{FF2B5EF4-FFF2-40B4-BE49-F238E27FC236}">
                <a16:creationId xmlns:a16="http://schemas.microsoft.com/office/drawing/2014/main" id="{EBFB6041-44B3-D345-B0B7-6C8CD726FE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680133"/>
            <a:ext cx="3111500" cy="622300"/>
          </a:xfrm>
          <a:prstGeom prst="rect">
            <a:avLst/>
          </a:prstGeom>
        </p:spPr>
      </p:pic>
    </p:spTree>
    <p:extLst>
      <p:ext uri="{BB962C8B-B14F-4D97-AF65-F5344CB8AC3E}">
        <p14:creationId xmlns:p14="http://schemas.microsoft.com/office/powerpoint/2010/main" val="42737871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Experienc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Subtitle 2"/>
          <p:cNvSpPr>
            <a:spLocks noGrp="1"/>
          </p:cNvSpPr>
          <p:nvPr>
            <p:ph type="subTitle" idx="1" hasCustomPrompt="1"/>
          </p:nvPr>
        </p:nvSpPr>
        <p:spPr>
          <a:xfrm>
            <a:off x="742489" y="5291700"/>
            <a:ext cx="6322021" cy="432048"/>
          </a:xfrm>
        </p:spPr>
        <p:txBody>
          <a:bodyPr>
            <a:noAutofit/>
          </a:bodyPr>
          <a:lstStyle>
            <a:lvl1pPr marL="0" indent="0" algn="l">
              <a:buNone/>
              <a:defRPr sz="2400" b="1" i="0">
                <a:solidFill>
                  <a:schemeClr val="accent2"/>
                </a:solidFill>
                <a:latin typeface="Arial" charset="0"/>
                <a:ea typeface="Arial" charset="0"/>
                <a:cs typeface="Arial" charset="0"/>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Client name</a:t>
            </a:r>
            <a:endParaRPr lang="en-CA"/>
          </a:p>
        </p:txBody>
      </p:sp>
      <p:sp>
        <p:nvSpPr>
          <p:cNvPr id="12" name="Title 10"/>
          <p:cNvSpPr>
            <a:spLocks noGrp="1"/>
          </p:cNvSpPr>
          <p:nvPr>
            <p:ph type="title" hasCustomPrompt="1"/>
          </p:nvPr>
        </p:nvSpPr>
        <p:spPr>
          <a:xfrm>
            <a:off x="742489" y="3283192"/>
            <a:ext cx="10958444" cy="1748512"/>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Project title</a:t>
            </a:r>
            <a:endParaRPr lang="en-CA"/>
          </a:p>
        </p:txBody>
      </p:sp>
      <p:sp>
        <p:nvSpPr>
          <p:cNvPr id="4" name="Text Placeholder 3"/>
          <p:cNvSpPr>
            <a:spLocks noGrp="1"/>
          </p:cNvSpPr>
          <p:nvPr>
            <p:ph type="body" sz="quarter" idx="11" hasCustomPrompt="1"/>
          </p:nvPr>
        </p:nvSpPr>
        <p:spPr>
          <a:xfrm>
            <a:off x="742489" y="5768975"/>
            <a:ext cx="3078162" cy="403225"/>
          </a:xfrm>
        </p:spPr>
        <p:txBody>
          <a:bodyPr/>
          <a:lstStyle>
            <a:lvl1pPr marL="0" indent="0">
              <a:buNone/>
              <a:defRPr/>
            </a:lvl1pPr>
          </a:lstStyle>
          <a:p>
            <a:pPr lvl="0"/>
            <a:r>
              <a:rPr lang="en-US"/>
              <a:t>Click to edit report date</a:t>
            </a:r>
            <a:endParaRPr lang="en-CA"/>
          </a:p>
        </p:txBody>
      </p:sp>
      <p:sp>
        <p:nvSpPr>
          <p:cNvPr id="9" name="Picture Placeholder 2"/>
          <p:cNvSpPr>
            <a:spLocks noGrp="1"/>
          </p:cNvSpPr>
          <p:nvPr>
            <p:ph type="pic" sz="quarter" idx="12" hasCustomPrompt="1"/>
          </p:nvPr>
        </p:nvSpPr>
        <p:spPr>
          <a:xfrm>
            <a:off x="8572899" y="685800"/>
            <a:ext cx="2714625" cy="956256"/>
          </a:xfrm>
        </p:spPr>
        <p:txBody>
          <a:bodyPr/>
          <a:lstStyle>
            <a:lvl1pPr>
              <a:defRPr i="1"/>
            </a:lvl1pPr>
          </a:lstStyle>
          <a:p>
            <a:r>
              <a:rPr lang="en-CA" dirty="0"/>
              <a:t>Replace with client logo image</a:t>
            </a:r>
          </a:p>
        </p:txBody>
      </p:sp>
      <p:sp>
        <p:nvSpPr>
          <p:cNvPr id="11" name="TextBox 10">
            <a:extLst>
              <a:ext uri="{FF2B5EF4-FFF2-40B4-BE49-F238E27FC236}">
                <a16:creationId xmlns:a16="http://schemas.microsoft.com/office/drawing/2014/main" id="{D95C6B13-7550-2B46-91F4-D1C1BA4837C7}"/>
              </a:ext>
            </a:extLst>
          </p:cNvPr>
          <p:cNvSpPr txBox="1"/>
          <p:nvPr/>
        </p:nvSpPr>
        <p:spPr>
          <a:xfrm>
            <a:off x="801268" y="1347660"/>
            <a:ext cx="3053080" cy="369332"/>
          </a:xfrm>
          <a:prstGeom prst="rect">
            <a:avLst/>
          </a:prstGeom>
          <a:noFill/>
        </p:spPr>
        <p:txBody>
          <a:bodyPr wrap="none" rtlCol="0">
            <a:spAutoFit/>
          </a:bodyPr>
          <a:lstStyle/>
          <a:p>
            <a:r>
              <a:rPr lang="en-US" sz="1800" dirty="0">
                <a:solidFill>
                  <a:schemeClr val="bg1"/>
                </a:solidFill>
                <a:latin typeface="Arial" charset="0"/>
                <a:ea typeface="Arial" charset="0"/>
                <a:cs typeface="Arial" charset="0"/>
              </a:rPr>
              <a:t>CUSTOMER EXPERIENCE</a:t>
            </a:r>
          </a:p>
        </p:txBody>
      </p:sp>
      <p:pic>
        <p:nvPicPr>
          <p:cNvPr id="13" name="Picture 12" descr="A close up of a logo&#10;&#10;Description automatically generated">
            <a:extLst>
              <a:ext uri="{FF2B5EF4-FFF2-40B4-BE49-F238E27FC236}">
                <a16:creationId xmlns:a16="http://schemas.microsoft.com/office/drawing/2014/main" id="{1F5654A5-15CF-AB4F-8ECE-3A62492DF1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680133"/>
            <a:ext cx="3111500" cy="622300"/>
          </a:xfrm>
          <a:prstGeom prst="rect">
            <a:avLst/>
          </a:prstGeom>
        </p:spPr>
      </p:pic>
    </p:spTree>
    <p:extLst>
      <p:ext uri="{BB962C8B-B14F-4D97-AF65-F5344CB8AC3E}">
        <p14:creationId xmlns:p14="http://schemas.microsoft.com/office/powerpoint/2010/main" val="30264757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Experienc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Subtitle 2"/>
          <p:cNvSpPr>
            <a:spLocks noGrp="1"/>
          </p:cNvSpPr>
          <p:nvPr>
            <p:ph type="subTitle" idx="1" hasCustomPrompt="1"/>
          </p:nvPr>
        </p:nvSpPr>
        <p:spPr>
          <a:xfrm>
            <a:off x="742489" y="5291700"/>
            <a:ext cx="6322021" cy="432048"/>
          </a:xfrm>
        </p:spPr>
        <p:txBody>
          <a:bodyPr>
            <a:noAutofit/>
          </a:bodyPr>
          <a:lstStyle>
            <a:lvl1pPr marL="0" indent="0" algn="l">
              <a:buNone/>
              <a:defRPr sz="2400" b="1" i="0">
                <a:solidFill>
                  <a:schemeClr val="accent2"/>
                </a:solidFill>
                <a:latin typeface="Arial" charset="0"/>
                <a:ea typeface="Arial" charset="0"/>
                <a:cs typeface="Arial" charset="0"/>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Client name</a:t>
            </a:r>
            <a:endParaRPr lang="en-CA"/>
          </a:p>
        </p:txBody>
      </p:sp>
      <p:sp>
        <p:nvSpPr>
          <p:cNvPr id="12" name="Title 10"/>
          <p:cNvSpPr>
            <a:spLocks noGrp="1"/>
          </p:cNvSpPr>
          <p:nvPr>
            <p:ph type="title" hasCustomPrompt="1"/>
          </p:nvPr>
        </p:nvSpPr>
        <p:spPr>
          <a:xfrm>
            <a:off x="742489" y="3283192"/>
            <a:ext cx="10958444" cy="1748512"/>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Project title</a:t>
            </a:r>
            <a:endParaRPr lang="en-CA"/>
          </a:p>
        </p:txBody>
      </p:sp>
      <p:sp>
        <p:nvSpPr>
          <p:cNvPr id="4" name="Text Placeholder 3"/>
          <p:cNvSpPr>
            <a:spLocks noGrp="1"/>
          </p:cNvSpPr>
          <p:nvPr>
            <p:ph type="body" sz="quarter" idx="11" hasCustomPrompt="1"/>
          </p:nvPr>
        </p:nvSpPr>
        <p:spPr>
          <a:xfrm>
            <a:off x="742489" y="5768975"/>
            <a:ext cx="3078162" cy="403225"/>
          </a:xfrm>
        </p:spPr>
        <p:txBody>
          <a:bodyPr/>
          <a:lstStyle>
            <a:lvl1pPr marL="0" indent="0">
              <a:buNone/>
              <a:defRPr/>
            </a:lvl1pPr>
          </a:lstStyle>
          <a:p>
            <a:pPr lvl="0"/>
            <a:r>
              <a:rPr lang="en-US"/>
              <a:t>Click to edit report date</a:t>
            </a:r>
            <a:endParaRPr lang="en-CA"/>
          </a:p>
        </p:txBody>
      </p:sp>
      <p:sp>
        <p:nvSpPr>
          <p:cNvPr id="9" name="Picture Placeholder 2"/>
          <p:cNvSpPr>
            <a:spLocks noGrp="1"/>
          </p:cNvSpPr>
          <p:nvPr>
            <p:ph type="pic" sz="quarter" idx="12" hasCustomPrompt="1"/>
          </p:nvPr>
        </p:nvSpPr>
        <p:spPr>
          <a:xfrm>
            <a:off x="8572899" y="685800"/>
            <a:ext cx="2714625" cy="956256"/>
          </a:xfrm>
        </p:spPr>
        <p:txBody>
          <a:bodyPr/>
          <a:lstStyle>
            <a:lvl1pPr>
              <a:defRPr i="1"/>
            </a:lvl1pPr>
          </a:lstStyle>
          <a:p>
            <a:r>
              <a:rPr lang="en-CA" dirty="0"/>
              <a:t>Replace with client logo image</a:t>
            </a:r>
          </a:p>
        </p:txBody>
      </p:sp>
      <p:pic>
        <p:nvPicPr>
          <p:cNvPr id="11" name="Picture 10" descr="A picture containing drawing&#10;&#10;Description automatically generated">
            <a:extLst>
              <a:ext uri="{FF2B5EF4-FFF2-40B4-BE49-F238E27FC236}">
                <a16:creationId xmlns:a16="http://schemas.microsoft.com/office/drawing/2014/main" id="{F2AE02BB-DCB8-EF41-A21B-55374F062A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699" y="680132"/>
            <a:ext cx="3149269" cy="947341"/>
          </a:xfrm>
          <a:prstGeom prst="rect">
            <a:avLst/>
          </a:prstGeom>
        </p:spPr>
      </p:pic>
    </p:spTree>
    <p:extLst>
      <p:ext uri="{BB962C8B-B14F-4D97-AF65-F5344CB8AC3E}">
        <p14:creationId xmlns:p14="http://schemas.microsoft.com/office/powerpoint/2010/main" val="8295987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Title Experience">
    <p:spTree>
      <p:nvGrpSpPr>
        <p:cNvPr id="1" name=""/>
        <p:cNvGrpSpPr/>
        <p:nvPr/>
      </p:nvGrpSpPr>
      <p:grpSpPr>
        <a:xfrm>
          <a:off x="0" y="0"/>
          <a:ext cx="0" cy="0"/>
          <a:chOff x="0" y="0"/>
          <a:chExt cx="0" cy="0"/>
        </a:xfrm>
      </p:grpSpPr>
      <p:pic>
        <p:nvPicPr>
          <p:cNvPr id="3" name="Picture 2" descr="A city skyline at sunset&#10;&#10;Description automatically generated with low confidence">
            <a:extLst>
              <a:ext uri="{FF2B5EF4-FFF2-40B4-BE49-F238E27FC236}">
                <a16:creationId xmlns:a16="http://schemas.microsoft.com/office/drawing/2014/main" id="{839397D7-CC92-904C-9358-C521C829492D}"/>
              </a:ext>
            </a:extLst>
          </p:cNvPr>
          <p:cNvPicPr>
            <a:picLocks noChangeAspect="1"/>
          </p:cNvPicPr>
          <p:nvPr userDrawn="1"/>
        </p:nvPicPr>
        <p:blipFill rotWithShape="1">
          <a:blip r:embed="rId2" cstate="screen">
            <a:duotone>
              <a:prstClr val="black"/>
              <a:schemeClr val="tx2">
                <a:tint val="45000"/>
                <a:satMod val="400000"/>
              </a:schemeClr>
            </a:duotone>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6C1E6BA-46D9-264A-B85B-065E3BBC32DB}"/>
              </a:ext>
            </a:extLst>
          </p:cNvPr>
          <p:cNvSpPr/>
          <p:nvPr userDrawn="1"/>
        </p:nvSpPr>
        <p:spPr>
          <a:xfrm>
            <a:off x="0" y="0"/>
            <a:ext cx="12192000" cy="6858000"/>
          </a:xfrm>
          <a:prstGeom prst="rect">
            <a:avLst/>
          </a:prstGeom>
          <a:solidFill>
            <a:schemeClr val="tx2">
              <a:alpha val="339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latin typeface="Arial" charset="0"/>
              <a:ea typeface="Arial" charset="0"/>
              <a:cs typeface="Arial" charset="0"/>
            </a:endParaRPr>
          </a:p>
        </p:txBody>
      </p:sp>
      <p:sp>
        <p:nvSpPr>
          <p:cNvPr id="10" name="Subtitle 2"/>
          <p:cNvSpPr>
            <a:spLocks noGrp="1"/>
          </p:cNvSpPr>
          <p:nvPr>
            <p:ph type="subTitle" idx="1" hasCustomPrompt="1"/>
          </p:nvPr>
        </p:nvSpPr>
        <p:spPr>
          <a:xfrm>
            <a:off x="742489" y="5291700"/>
            <a:ext cx="6322021" cy="432048"/>
          </a:xfrm>
        </p:spPr>
        <p:txBody>
          <a:bodyPr>
            <a:noAutofit/>
          </a:bodyPr>
          <a:lstStyle>
            <a:lvl1pPr marL="0" indent="0" algn="l">
              <a:buNone/>
              <a:defRPr sz="2400" b="1" i="0">
                <a:solidFill>
                  <a:schemeClr val="accent2"/>
                </a:solidFill>
                <a:latin typeface="Arial" charset="0"/>
                <a:ea typeface="Arial" charset="0"/>
                <a:cs typeface="Arial" charset="0"/>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Client name</a:t>
            </a:r>
            <a:endParaRPr lang="en-CA"/>
          </a:p>
        </p:txBody>
      </p:sp>
      <p:sp>
        <p:nvSpPr>
          <p:cNvPr id="12" name="Title 10"/>
          <p:cNvSpPr>
            <a:spLocks noGrp="1"/>
          </p:cNvSpPr>
          <p:nvPr>
            <p:ph type="title" hasCustomPrompt="1"/>
          </p:nvPr>
        </p:nvSpPr>
        <p:spPr>
          <a:xfrm>
            <a:off x="742489" y="3283192"/>
            <a:ext cx="10958444" cy="1748512"/>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Project title</a:t>
            </a:r>
            <a:endParaRPr lang="en-CA"/>
          </a:p>
        </p:txBody>
      </p:sp>
      <p:sp>
        <p:nvSpPr>
          <p:cNvPr id="4" name="Text Placeholder 3"/>
          <p:cNvSpPr>
            <a:spLocks noGrp="1"/>
          </p:cNvSpPr>
          <p:nvPr>
            <p:ph type="body" sz="quarter" idx="11" hasCustomPrompt="1"/>
          </p:nvPr>
        </p:nvSpPr>
        <p:spPr>
          <a:xfrm>
            <a:off x="742489" y="5768975"/>
            <a:ext cx="3078162" cy="403225"/>
          </a:xfrm>
        </p:spPr>
        <p:txBody>
          <a:bodyPr/>
          <a:lstStyle>
            <a:lvl1pPr marL="0" indent="0">
              <a:buNone/>
              <a:defRPr/>
            </a:lvl1pPr>
          </a:lstStyle>
          <a:p>
            <a:pPr lvl="0"/>
            <a:r>
              <a:rPr lang="en-US"/>
              <a:t>Click to edit report date</a:t>
            </a:r>
            <a:endParaRPr lang="en-CA"/>
          </a:p>
        </p:txBody>
      </p:sp>
      <p:sp>
        <p:nvSpPr>
          <p:cNvPr id="9" name="Picture Placeholder 2"/>
          <p:cNvSpPr>
            <a:spLocks noGrp="1"/>
          </p:cNvSpPr>
          <p:nvPr>
            <p:ph type="pic" sz="quarter" idx="12" hasCustomPrompt="1"/>
          </p:nvPr>
        </p:nvSpPr>
        <p:spPr>
          <a:xfrm>
            <a:off x="8572899" y="685800"/>
            <a:ext cx="2714625" cy="956256"/>
          </a:xfrm>
        </p:spPr>
        <p:txBody>
          <a:bodyPr/>
          <a:lstStyle>
            <a:lvl1pPr>
              <a:defRPr i="1"/>
            </a:lvl1pPr>
          </a:lstStyle>
          <a:p>
            <a:r>
              <a:rPr lang="en-CA" dirty="0"/>
              <a:t>Replace with client logo image</a:t>
            </a:r>
          </a:p>
        </p:txBody>
      </p:sp>
      <p:pic>
        <p:nvPicPr>
          <p:cNvPr id="11" name="Picture 10" descr="A picture containing drawing&#10;&#10;Description automatically generated">
            <a:extLst>
              <a:ext uri="{FF2B5EF4-FFF2-40B4-BE49-F238E27FC236}">
                <a16:creationId xmlns:a16="http://schemas.microsoft.com/office/drawing/2014/main" id="{F2AE02BB-DCB8-EF41-A21B-55374F062A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699" y="680132"/>
            <a:ext cx="3149269" cy="947341"/>
          </a:xfrm>
          <a:prstGeom prst="rect">
            <a:avLst/>
          </a:prstGeom>
        </p:spPr>
      </p:pic>
    </p:spTree>
    <p:extLst>
      <p:ext uri="{BB962C8B-B14F-4D97-AF65-F5344CB8AC3E}">
        <p14:creationId xmlns:p14="http://schemas.microsoft.com/office/powerpoint/2010/main" val="6718914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Title Experience">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7FF396A2-98BE-C64D-B614-EBD69B482E3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Rectangle 4">
            <a:extLst>
              <a:ext uri="{FF2B5EF4-FFF2-40B4-BE49-F238E27FC236}">
                <a16:creationId xmlns:a16="http://schemas.microsoft.com/office/drawing/2014/main" id="{56C1E6BA-46D9-264A-B85B-065E3BBC32DB}"/>
              </a:ext>
            </a:extLst>
          </p:cNvPr>
          <p:cNvSpPr/>
          <p:nvPr userDrawn="1"/>
        </p:nvSpPr>
        <p:spPr>
          <a:xfrm>
            <a:off x="-148755" y="-117565"/>
            <a:ext cx="12489508" cy="7093130"/>
          </a:xfrm>
          <a:prstGeom prst="rect">
            <a:avLst/>
          </a:prstGeom>
          <a:solidFill>
            <a:srgbClr val="0086BF">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latin typeface="Arial" charset="0"/>
              <a:ea typeface="Arial" charset="0"/>
              <a:cs typeface="Arial" charset="0"/>
            </a:endParaRPr>
          </a:p>
        </p:txBody>
      </p:sp>
      <p:sp>
        <p:nvSpPr>
          <p:cNvPr id="10" name="Subtitle 2"/>
          <p:cNvSpPr>
            <a:spLocks noGrp="1"/>
          </p:cNvSpPr>
          <p:nvPr>
            <p:ph type="subTitle" idx="1" hasCustomPrompt="1"/>
          </p:nvPr>
        </p:nvSpPr>
        <p:spPr>
          <a:xfrm>
            <a:off x="742489" y="5291700"/>
            <a:ext cx="6322021" cy="432048"/>
          </a:xfrm>
        </p:spPr>
        <p:txBody>
          <a:bodyPr>
            <a:noAutofit/>
          </a:bodyPr>
          <a:lstStyle>
            <a:lvl1pPr marL="0" indent="0" algn="l">
              <a:buNone/>
              <a:defRPr sz="2400" b="1" i="0">
                <a:solidFill>
                  <a:schemeClr val="accent2"/>
                </a:solidFill>
                <a:latin typeface="Arial" charset="0"/>
                <a:ea typeface="Arial" charset="0"/>
                <a:cs typeface="Arial" charset="0"/>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Client name</a:t>
            </a:r>
            <a:endParaRPr lang="en-CA"/>
          </a:p>
        </p:txBody>
      </p:sp>
      <p:sp>
        <p:nvSpPr>
          <p:cNvPr id="12" name="Title 10"/>
          <p:cNvSpPr>
            <a:spLocks noGrp="1"/>
          </p:cNvSpPr>
          <p:nvPr>
            <p:ph type="title" hasCustomPrompt="1"/>
          </p:nvPr>
        </p:nvSpPr>
        <p:spPr>
          <a:xfrm>
            <a:off x="742489" y="3283192"/>
            <a:ext cx="10958444" cy="1748512"/>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Project title</a:t>
            </a:r>
            <a:endParaRPr lang="en-CA"/>
          </a:p>
        </p:txBody>
      </p:sp>
      <p:sp>
        <p:nvSpPr>
          <p:cNvPr id="4" name="Text Placeholder 3"/>
          <p:cNvSpPr>
            <a:spLocks noGrp="1"/>
          </p:cNvSpPr>
          <p:nvPr>
            <p:ph type="body" sz="quarter" idx="11" hasCustomPrompt="1"/>
          </p:nvPr>
        </p:nvSpPr>
        <p:spPr>
          <a:xfrm>
            <a:off x="742489" y="5768975"/>
            <a:ext cx="3078162" cy="403225"/>
          </a:xfrm>
        </p:spPr>
        <p:txBody>
          <a:bodyPr/>
          <a:lstStyle>
            <a:lvl1pPr marL="0" indent="0">
              <a:buNone/>
              <a:defRPr/>
            </a:lvl1pPr>
          </a:lstStyle>
          <a:p>
            <a:pPr lvl="0"/>
            <a:r>
              <a:rPr lang="en-US"/>
              <a:t>Click to edit report date</a:t>
            </a:r>
            <a:endParaRPr lang="en-CA"/>
          </a:p>
        </p:txBody>
      </p:sp>
      <p:sp>
        <p:nvSpPr>
          <p:cNvPr id="9" name="Picture Placeholder 2"/>
          <p:cNvSpPr>
            <a:spLocks noGrp="1"/>
          </p:cNvSpPr>
          <p:nvPr>
            <p:ph type="pic" sz="quarter" idx="12" hasCustomPrompt="1"/>
          </p:nvPr>
        </p:nvSpPr>
        <p:spPr>
          <a:xfrm>
            <a:off x="8572899" y="685800"/>
            <a:ext cx="2714625" cy="956256"/>
          </a:xfrm>
        </p:spPr>
        <p:txBody>
          <a:bodyPr/>
          <a:lstStyle>
            <a:lvl1pPr>
              <a:defRPr i="1"/>
            </a:lvl1pPr>
          </a:lstStyle>
          <a:p>
            <a:r>
              <a:rPr lang="en-CA" dirty="0"/>
              <a:t>Replace with client logo image</a:t>
            </a:r>
          </a:p>
        </p:txBody>
      </p:sp>
      <p:pic>
        <p:nvPicPr>
          <p:cNvPr id="11" name="Picture 10" descr="A picture containing drawing&#10;&#10;Description automatically generated">
            <a:extLst>
              <a:ext uri="{FF2B5EF4-FFF2-40B4-BE49-F238E27FC236}">
                <a16:creationId xmlns:a16="http://schemas.microsoft.com/office/drawing/2014/main" id="{F2AE02BB-DCB8-EF41-A21B-55374F062A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699" y="680132"/>
            <a:ext cx="3149269" cy="947341"/>
          </a:xfrm>
          <a:prstGeom prst="rect">
            <a:avLst/>
          </a:prstGeom>
        </p:spPr>
      </p:pic>
    </p:spTree>
    <p:extLst>
      <p:ext uri="{BB962C8B-B14F-4D97-AF65-F5344CB8AC3E}">
        <p14:creationId xmlns:p14="http://schemas.microsoft.com/office/powerpoint/2010/main" val="1117343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Title Experience">
    <p:spTree>
      <p:nvGrpSpPr>
        <p:cNvPr id="1" name=""/>
        <p:cNvGrpSpPr/>
        <p:nvPr/>
      </p:nvGrpSpPr>
      <p:grpSpPr>
        <a:xfrm>
          <a:off x="0" y="0"/>
          <a:ext cx="0" cy="0"/>
          <a:chOff x="0" y="0"/>
          <a:chExt cx="0" cy="0"/>
        </a:xfrm>
      </p:grpSpPr>
      <p:pic>
        <p:nvPicPr>
          <p:cNvPr id="16" name="Picture 15" descr="A picture containing text, person, hand&#10;&#10;Description automatically generated">
            <a:extLst>
              <a:ext uri="{FF2B5EF4-FFF2-40B4-BE49-F238E27FC236}">
                <a16:creationId xmlns:a16="http://schemas.microsoft.com/office/drawing/2014/main" id="{372800B6-108B-F372-96F2-1460F00F32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4412" cy="6858000"/>
          </a:xfrm>
          <a:prstGeom prst="rect">
            <a:avLst/>
          </a:prstGeom>
        </p:spPr>
      </p:pic>
      <p:sp>
        <p:nvSpPr>
          <p:cNvPr id="14" name="Rectangle 13">
            <a:extLst>
              <a:ext uri="{FF2B5EF4-FFF2-40B4-BE49-F238E27FC236}">
                <a16:creationId xmlns:a16="http://schemas.microsoft.com/office/drawing/2014/main" id="{7F391A92-A46A-209D-7A95-4403F0CA97D7}"/>
              </a:ext>
            </a:extLst>
          </p:cNvPr>
          <p:cNvSpPr/>
          <p:nvPr userDrawn="1"/>
        </p:nvSpPr>
        <p:spPr>
          <a:xfrm>
            <a:off x="-1" y="0"/>
            <a:ext cx="12192001" cy="6858001"/>
          </a:xfrm>
          <a:prstGeom prst="rect">
            <a:avLst/>
          </a:prstGeom>
          <a:solidFill>
            <a:srgbClr val="0086BF">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latin typeface="Arial" charset="0"/>
              <a:ea typeface="Arial" charset="0"/>
              <a:cs typeface="Arial" charset="0"/>
            </a:endParaRPr>
          </a:p>
        </p:txBody>
      </p:sp>
      <p:sp>
        <p:nvSpPr>
          <p:cNvPr id="10" name="Subtitle 2"/>
          <p:cNvSpPr>
            <a:spLocks noGrp="1"/>
          </p:cNvSpPr>
          <p:nvPr>
            <p:ph type="subTitle" idx="1" hasCustomPrompt="1"/>
          </p:nvPr>
        </p:nvSpPr>
        <p:spPr>
          <a:xfrm>
            <a:off x="742489" y="5291700"/>
            <a:ext cx="6322021" cy="432048"/>
          </a:xfrm>
        </p:spPr>
        <p:txBody>
          <a:bodyPr>
            <a:noAutofit/>
          </a:bodyPr>
          <a:lstStyle>
            <a:lvl1pPr marL="0" indent="0" algn="l">
              <a:buNone/>
              <a:defRPr sz="2400" b="1" i="0">
                <a:solidFill>
                  <a:schemeClr val="accent2"/>
                </a:solidFill>
                <a:latin typeface="Arial" charset="0"/>
                <a:ea typeface="Arial" charset="0"/>
                <a:cs typeface="Arial" charset="0"/>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en-US"/>
              <a:t>Click to edit Client name</a:t>
            </a:r>
            <a:endParaRPr lang="en-CA"/>
          </a:p>
        </p:txBody>
      </p:sp>
      <p:sp>
        <p:nvSpPr>
          <p:cNvPr id="12" name="Title 10"/>
          <p:cNvSpPr>
            <a:spLocks noGrp="1"/>
          </p:cNvSpPr>
          <p:nvPr>
            <p:ph type="title" hasCustomPrompt="1"/>
          </p:nvPr>
        </p:nvSpPr>
        <p:spPr>
          <a:xfrm>
            <a:off x="742489" y="3283192"/>
            <a:ext cx="10958444" cy="1748512"/>
          </a:xfrm>
          <a:prstGeom prst="rect">
            <a:avLst/>
          </a:prstGeom>
        </p:spPr>
        <p:txBody>
          <a:bodyPr/>
          <a:lstStyle>
            <a:lvl1pPr>
              <a:lnSpc>
                <a:spcPct val="80000"/>
              </a:lnSpc>
              <a:defRPr sz="8000" b="1" i="0" spc="-300" baseline="0">
                <a:solidFill>
                  <a:schemeClr val="bg1"/>
                </a:solidFill>
                <a:latin typeface="Arial Black" charset="0"/>
                <a:ea typeface="Arial Black" charset="0"/>
                <a:cs typeface="Arial Black" charset="0"/>
              </a:defRPr>
            </a:lvl1pPr>
          </a:lstStyle>
          <a:p>
            <a:r>
              <a:rPr lang="en-US"/>
              <a:t>Click to edit Project title</a:t>
            </a:r>
            <a:endParaRPr lang="en-CA"/>
          </a:p>
        </p:txBody>
      </p:sp>
      <p:sp>
        <p:nvSpPr>
          <p:cNvPr id="4" name="Text Placeholder 3"/>
          <p:cNvSpPr>
            <a:spLocks noGrp="1"/>
          </p:cNvSpPr>
          <p:nvPr>
            <p:ph type="body" sz="quarter" idx="11" hasCustomPrompt="1"/>
          </p:nvPr>
        </p:nvSpPr>
        <p:spPr>
          <a:xfrm>
            <a:off x="742489" y="5768975"/>
            <a:ext cx="3078162" cy="403225"/>
          </a:xfrm>
        </p:spPr>
        <p:txBody>
          <a:bodyPr/>
          <a:lstStyle>
            <a:lvl1pPr marL="0" indent="0">
              <a:buNone/>
              <a:defRPr/>
            </a:lvl1pPr>
          </a:lstStyle>
          <a:p>
            <a:pPr lvl="0"/>
            <a:r>
              <a:rPr lang="en-US"/>
              <a:t>Click to edit report date</a:t>
            </a:r>
            <a:endParaRPr lang="en-CA"/>
          </a:p>
        </p:txBody>
      </p:sp>
      <p:sp>
        <p:nvSpPr>
          <p:cNvPr id="9" name="Picture Placeholder 2"/>
          <p:cNvSpPr>
            <a:spLocks noGrp="1"/>
          </p:cNvSpPr>
          <p:nvPr>
            <p:ph type="pic" sz="quarter" idx="12" hasCustomPrompt="1"/>
          </p:nvPr>
        </p:nvSpPr>
        <p:spPr>
          <a:xfrm>
            <a:off x="8572899" y="685800"/>
            <a:ext cx="2714625" cy="956256"/>
          </a:xfrm>
        </p:spPr>
        <p:txBody>
          <a:bodyPr/>
          <a:lstStyle>
            <a:lvl1pPr>
              <a:defRPr i="1"/>
            </a:lvl1pPr>
          </a:lstStyle>
          <a:p>
            <a:r>
              <a:rPr lang="en-CA" dirty="0"/>
              <a:t>Replace with client logo image</a:t>
            </a:r>
          </a:p>
        </p:txBody>
      </p:sp>
      <p:pic>
        <p:nvPicPr>
          <p:cNvPr id="11" name="Picture 10" descr="A picture containing drawing&#10;&#10;Description automatically generated">
            <a:extLst>
              <a:ext uri="{FF2B5EF4-FFF2-40B4-BE49-F238E27FC236}">
                <a16:creationId xmlns:a16="http://schemas.microsoft.com/office/drawing/2014/main" id="{F2AE02BB-DCB8-EF41-A21B-55374F062A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699" y="680132"/>
            <a:ext cx="3149269" cy="947341"/>
          </a:xfrm>
          <a:prstGeom prst="rect">
            <a:avLst/>
          </a:prstGeom>
        </p:spPr>
      </p:pic>
    </p:spTree>
    <p:extLst>
      <p:ext uri="{BB962C8B-B14F-4D97-AF65-F5344CB8AC3E}">
        <p14:creationId xmlns:p14="http://schemas.microsoft.com/office/powerpoint/2010/main" val="21039568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392" y="1772818"/>
            <a:ext cx="11041226" cy="435334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Slide Number Placeholder 6">
            <a:extLst>
              <a:ext uri="{FF2B5EF4-FFF2-40B4-BE49-F238E27FC236}">
                <a16:creationId xmlns:a16="http://schemas.microsoft.com/office/drawing/2014/main" id="{10DBDBD6-40FB-17FB-B9A1-1E0A0A0BA817}"/>
              </a:ext>
            </a:extLst>
          </p:cNvPr>
          <p:cNvSpPr>
            <a:spLocks noGrp="1"/>
          </p:cNvSpPr>
          <p:nvPr>
            <p:ph type="sldNum" sz="quarter" idx="4"/>
          </p:nvPr>
        </p:nvSpPr>
        <p:spPr>
          <a:xfrm>
            <a:off x="11280577" y="6325202"/>
            <a:ext cx="768085" cy="365125"/>
          </a:xfrm>
          <a:prstGeom prst="rect">
            <a:avLst/>
          </a:prstGeom>
        </p:spPr>
        <p:txBody>
          <a:bodyPr/>
          <a:lstStyle>
            <a:lvl1pPr>
              <a:defRPr sz="1500" b="1" i="0">
                <a:solidFill>
                  <a:schemeClr val="accent5"/>
                </a:solidFill>
                <a:latin typeface="Arial Black" charset="0"/>
                <a:ea typeface="Arial Black" charset="0"/>
                <a:cs typeface="Arial Black" charset="0"/>
              </a:defRPr>
            </a:lvl1pPr>
          </a:lstStyle>
          <a:p>
            <a:fld id="{37363B8F-B35B-C44F-AC9C-B608281A130D}" type="slidenum">
              <a:rPr lang="en-CA" smtClean="0"/>
              <a:t>‹#›</a:t>
            </a:fld>
            <a:endParaRPr lang="en-CA" dirty="0"/>
          </a:p>
        </p:txBody>
      </p:sp>
    </p:spTree>
    <p:extLst>
      <p:ext uri="{BB962C8B-B14F-4D97-AF65-F5344CB8AC3E}">
        <p14:creationId xmlns:p14="http://schemas.microsoft.com/office/powerpoint/2010/main" val="40005330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95" r:id="rId7"/>
    <p:sldLayoutId id="2147483696" r:id="rId8"/>
    <p:sldLayoutId id="2147483697" r:id="rId9"/>
    <p:sldLayoutId id="2147483700" r:id="rId10"/>
    <p:sldLayoutId id="2147483698" r:id="rId11"/>
    <p:sldLayoutId id="2147483699" r:id="rId12"/>
    <p:sldLayoutId id="2147483683" r:id="rId13"/>
    <p:sldLayoutId id="2147483684" r:id="rId14"/>
    <p:sldLayoutId id="2147483685" r:id="rId15"/>
    <p:sldLayoutId id="2147483686" r:id="rId16"/>
    <p:sldLayoutId id="2147483687" r:id="rId17"/>
    <p:sldLayoutId id="2147483694" r:id="rId18"/>
    <p:sldLayoutId id="2147483688" r:id="rId19"/>
    <p:sldLayoutId id="2147483689" r:id="rId20"/>
    <p:sldLayoutId id="2147483690" r:id="rId21"/>
    <p:sldLayoutId id="2147483691" r:id="rId22"/>
    <p:sldLayoutId id="2147483692" r:id="rId23"/>
    <p:sldLayoutId id="2147483693" r:id="rId24"/>
    <p:sldLayoutId id="2147483701" r:id="rId25"/>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sldNum="0" hdr="0" dt="0"/>
  <p:txStyles>
    <p:titleStyle>
      <a:lvl1pPr algn="l" defTabSz="1219188" rtl="0" eaLnBrk="1" latinLnBrk="0" hangingPunct="1">
        <a:spcBef>
          <a:spcPct val="0"/>
        </a:spcBef>
        <a:buNone/>
        <a:defRPr sz="4267" b="1" i="1" kern="1200">
          <a:solidFill>
            <a:schemeClr val="accent1"/>
          </a:solidFill>
          <a:latin typeface="+mj-lt"/>
          <a:ea typeface="+mj-ea"/>
          <a:cs typeface="+mj-cs"/>
        </a:defRPr>
      </a:lvl1pPr>
    </p:titleStyle>
    <p:bodyStyle>
      <a:lvl1pPr marL="457195" indent="-457195" algn="l" defTabSz="1219188" rtl="0" eaLnBrk="1" latinLnBrk="0" hangingPunct="1">
        <a:lnSpc>
          <a:spcPct val="110000"/>
        </a:lnSpc>
        <a:spcBef>
          <a:spcPct val="20000"/>
        </a:spcBef>
        <a:buClr>
          <a:srgbClr val="0086BF"/>
        </a:buClr>
        <a:buFont typeface="Wingdings" charset="2"/>
        <a:buChar char="§"/>
        <a:defRPr sz="1800" b="0" i="0" kern="1200">
          <a:solidFill>
            <a:schemeClr val="tx1"/>
          </a:solidFill>
          <a:latin typeface="Arial" charset="0"/>
          <a:ea typeface="Arial" charset="0"/>
          <a:cs typeface="Arial" charset="0"/>
        </a:defRPr>
      </a:lvl1pPr>
      <a:lvl2pPr marL="990590" indent="-380996" algn="l" defTabSz="1219188" rtl="0" eaLnBrk="1" latinLnBrk="0" hangingPunct="1">
        <a:lnSpc>
          <a:spcPct val="110000"/>
        </a:lnSpc>
        <a:spcBef>
          <a:spcPct val="20000"/>
        </a:spcBef>
        <a:buClr>
          <a:srgbClr val="0086BF"/>
        </a:buClr>
        <a:buFont typeface="Wingdings" charset="2"/>
        <a:buChar char="§"/>
        <a:defRPr sz="1800" b="0" i="0" kern="1200">
          <a:solidFill>
            <a:schemeClr val="tx1"/>
          </a:solidFill>
          <a:latin typeface="Arial" charset="0"/>
          <a:ea typeface="Arial" charset="0"/>
          <a:cs typeface="Arial" charset="0"/>
        </a:defRPr>
      </a:lvl2pPr>
      <a:lvl3pPr marL="1523984" indent="-304796" algn="l" defTabSz="1219188" rtl="0" eaLnBrk="1" latinLnBrk="0" hangingPunct="1">
        <a:lnSpc>
          <a:spcPct val="110000"/>
        </a:lnSpc>
        <a:spcBef>
          <a:spcPct val="20000"/>
        </a:spcBef>
        <a:buClr>
          <a:srgbClr val="0086BF"/>
        </a:buClr>
        <a:buFont typeface="Wingdings" charset="2"/>
        <a:buChar char="§"/>
        <a:defRPr sz="1800" b="0" i="0" kern="1200">
          <a:solidFill>
            <a:schemeClr val="tx1"/>
          </a:solidFill>
          <a:latin typeface="Arial" charset="0"/>
          <a:ea typeface="Arial" charset="0"/>
          <a:cs typeface="Arial" charset="0"/>
        </a:defRPr>
      </a:lvl3pPr>
      <a:lvl4pPr marL="2133578" indent="-304796" algn="l" defTabSz="1219188" rtl="0" eaLnBrk="1" latinLnBrk="0" hangingPunct="1">
        <a:lnSpc>
          <a:spcPct val="110000"/>
        </a:lnSpc>
        <a:spcBef>
          <a:spcPct val="20000"/>
        </a:spcBef>
        <a:buClr>
          <a:schemeClr val="tx2"/>
        </a:buClr>
        <a:buFont typeface="Arial" pitchFamily="34" charset="0"/>
        <a:buChar char="–"/>
        <a:defRPr sz="1800" b="0" i="0" kern="1200">
          <a:solidFill>
            <a:schemeClr val="tx1"/>
          </a:solidFill>
          <a:latin typeface="Arial" charset="0"/>
          <a:ea typeface="Arial" charset="0"/>
          <a:cs typeface="Arial" charset="0"/>
        </a:defRPr>
      </a:lvl4pPr>
      <a:lvl5pPr marL="2743172" indent="-304796" algn="l" defTabSz="1219188" rtl="0" eaLnBrk="1" latinLnBrk="0" hangingPunct="1">
        <a:lnSpc>
          <a:spcPct val="110000"/>
        </a:lnSpc>
        <a:spcBef>
          <a:spcPct val="20000"/>
        </a:spcBef>
        <a:buClr>
          <a:schemeClr val="tx2"/>
        </a:buClr>
        <a:buFont typeface="Arial" pitchFamily="34" charset="0"/>
        <a:buChar char="»"/>
        <a:defRPr sz="1800" b="0" i="0" kern="1200">
          <a:solidFill>
            <a:schemeClr val="tx1"/>
          </a:solidFill>
          <a:latin typeface="Arial" charset="0"/>
          <a:ea typeface="Arial" charset="0"/>
          <a:cs typeface="Arial" charset="0"/>
        </a:defRPr>
      </a:lvl5pPr>
      <a:lvl6pPr marL="3352766" indent="-304796" algn="l" defTabSz="1219188"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2360" indent="-304796" algn="l" defTabSz="1219188"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1954" indent="-304796" algn="l" defTabSz="1219188"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1548" indent="-304796" algn="l" defTabSz="1219188"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9188" rtl="0" eaLnBrk="1" latinLnBrk="0" hangingPunct="1">
        <a:defRPr sz="2400" kern="1200">
          <a:solidFill>
            <a:schemeClr val="tx1"/>
          </a:solidFill>
          <a:latin typeface="+mn-lt"/>
          <a:ea typeface="+mn-ea"/>
          <a:cs typeface="+mn-cs"/>
        </a:defRPr>
      </a:lvl1pPr>
      <a:lvl2pPr marL="609594" algn="l" defTabSz="1219188" rtl="0" eaLnBrk="1" latinLnBrk="0" hangingPunct="1">
        <a:defRPr sz="2400" kern="1200">
          <a:solidFill>
            <a:schemeClr val="tx1"/>
          </a:solidFill>
          <a:latin typeface="+mn-lt"/>
          <a:ea typeface="+mn-ea"/>
          <a:cs typeface="+mn-cs"/>
        </a:defRPr>
      </a:lvl2pPr>
      <a:lvl3pPr marL="1219188" algn="l" defTabSz="1219188" rtl="0" eaLnBrk="1" latinLnBrk="0" hangingPunct="1">
        <a:defRPr sz="2400" kern="1200">
          <a:solidFill>
            <a:schemeClr val="tx1"/>
          </a:solidFill>
          <a:latin typeface="+mn-lt"/>
          <a:ea typeface="+mn-ea"/>
          <a:cs typeface="+mn-cs"/>
        </a:defRPr>
      </a:lvl3pPr>
      <a:lvl4pPr marL="1828782" algn="l" defTabSz="1219188" rtl="0" eaLnBrk="1" latinLnBrk="0" hangingPunct="1">
        <a:defRPr sz="2400" kern="1200">
          <a:solidFill>
            <a:schemeClr val="tx1"/>
          </a:solidFill>
          <a:latin typeface="+mn-lt"/>
          <a:ea typeface="+mn-ea"/>
          <a:cs typeface="+mn-cs"/>
        </a:defRPr>
      </a:lvl4pPr>
      <a:lvl5pPr marL="2438376" algn="l" defTabSz="1219188" rtl="0" eaLnBrk="1" latinLnBrk="0" hangingPunct="1">
        <a:defRPr sz="2400" kern="1200">
          <a:solidFill>
            <a:schemeClr val="tx1"/>
          </a:solidFill>
          <a:latin typeface="+mn-lt"/>
          <a:ea typeface="+mn-ea"/>
          <a:cs typeface="+mn-cs"/>
        </a:defRPr>
      </a:lvl5pPr>
      <a:lvl6pPr marL="3047970" algn="l" defTabSz="1219188" rtl="0" eaLnBrk="1" latinLnBrk="0" hangingPunct="1">
        <a:defRPr sz="2400" kern="1200">
          <a:solidFill>
            <a:schemeClr val="tx1"/>
          </a:solidFill>
          <a:latin typeface="+mn-lt"/>
          <a:ea typeface="+mn-ea"/>
          <a:cs typeface="+mn-cs"/>
        </a:defRPr>
      </a:lvl6pPr>
      <a:lvl7pPr marL="3657564" algn="l" defTabSz="1219188" rtl="0" eaLnBrk="1" latinLnBrk="0" hangingPunct="1">
        <a:defRPr sz="2400" kern="1200">
          <a:solidFill>
            <a:schemeClr val="tx1"/>
          </a:solidFill>
          <a:latin typeface="+mn-lt"/>
          <a:ea typeface="+mn-ea"/>
          <a:cs typeface="+mn-cs"/>
        </a:defRPr>
      </a:lvl7pPr>
      <a:lvl8pPr marL="4267157" algn="l" defTabSz="1219188" rtl="0" eaLnBrk="1" latinLnBrk="0" hangingPunct="1">
        <a:defRPr sz="2400" kern="1200">
          <a:solidFill>
            <a:schemeClr val="tx1"/>
          </a:solidFill>
          <a:latin typeface="+mn-lt"/>
          <a:ea typeface="+mn-ea"/>
          <a:cs typeface="+mn-cs"/>
        </a:defRPr>
      </a:lvl8pPr>
      <a:lvl9pPr marL="4876751" algn="l" defTabSz="121918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hyperlink" Target="https://pixnio.com/objects/electronics-devices/iphone-pictures/man-mobile-phone-hand-finger"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15.jpe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2.xml"/><Relationship Id="rId5" Type="http://schemas.openxmlformats.org/officeDocument/2006/relationships/image" Target="../media/image12.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541DB6DB-46A1-AACF-1BC2-B882CEB1014D}"/>
              </a:ext>
            </a:extLst>
          </p:cNvPr>
          <p:cNvSpPr>
            <a:spLocks noGrp="1"/>
          </p:cNvSpPr>
          <p:nvPr>
            <p:ph type="title"/>
          </p:nvPr>
        </p:nvSpPr>
        <p:spPr/>
        <p:txBody>
          <a:bodyPr/>
          <a:lstStyle/>
          <a:p>
            <a:r>
              <a:rPr lang="en-CA" sz="5400" spc="-100" dirty="0"/>
              <a:t>Reuniting with the X: </a:t>
            </a:r>
            <a:br>
              <a:rPr lang="en-CA" sz="5400" spc="-100" dirty="0"/>
            </a:br>
            <a:br>
              <a:rPr lang="en-CA" sz="4400" dirty="0"/>
            </a:br>
            <a:r>
              <a:rPr lang="en-CA" sz="4400" dirty="0"/>
              <a:t>How to Deliver a Winning Experience</a:t>
            </a:r>
            <a:br>
              <a:rPr lang="en-CA" sz="4400" dirty="0"/>
            </a:br>
            <a:r>
              <a:rPr lang="en-CA" sz="4400" dirty="0"/>
              <a:t>Across Channels and Constituencies</a:t>
            </a:r>
            <a:endParaRPr lang="en-CA" sz="3600" dirty="0"/>
          </a:p>
        </p:txBody>
      </p:sp>
      <p:pic>
        <p:nvPicPr>
          <p:cNvPr id="2" name="Picture 2">
            <a:extLst>
              <a:ext uri="{FF2B5EF4-FFF2-40B4-BE49-F238E27FC236}">
                <a16:creationId xmlns:a16="http://schemas.microsoft.com/office/drawing/2014/main" id="{0C572B39-8F66-12BD-6A75-DA1A7E1063DA}"/>
              </a:ext>
            </a:extLst>
          </p:cNvPr>
          <p:cNvPicPr>
            <a:picLocks noChangeAspect="1"/>
          </p:cNvPicPr>
          <p:nvPr/>
        </p:nvPicPr>
        <p:blipFill>
          <a:blip r:embed="rId2"/>
          <a:stretch>
            <a:fillRect/>
          </a:stretch>
        </p:blipFill>
        <p:spPr>
          <a:xfrm>
            <a:off x="5946476" y="423847"/>
            <a:ext cx="5388633" cy="1322665"/>
          </a:xfrm>
          <a:prstGeom prst="rect">
            <a:avLst/>
          </a:prstGeom>
        </p:spPr>
      </p:pic>
    </p:spTree>
    <p:extLst>
      <p:ext uri="{BB962C8B-B14F-4D97-AF65-F5344CB8AC3E}">
        <p14:creationId xmlns:p14="http://schemas.microsoft.com/office/powerpoint/2010/main" val="3673677069"/>
      </p:ext>
    </p:extLst>
  </p:cSld>
  <p:clrMapOvr>
    <a:masterClrMapping/>
  </p:clrMapOvr>
  <p:transition spd="slow">
    <p:strips/>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ee picture: man, mobile phone, hand, finger">
            <a:extLst>
              <a:ext uri="{FF2B5EF4-FFF2-40B4-BE49-F238E27FC236}">
                <a16:creationId xmlns:a16="http://schemas.microsoft.com/office/drawing/2014/main" id="{DC64229A-ED37-4358-E6B3-2146B4C2527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5919"/>
          <a:stretch/>
        </p:blipFill>
        <p:spPr>
          <a:xfrm>
            <a:off x="0" y="0"/>
            <a:ext cx="12235849" cy="6858000"/>
          </a:xfrm>
          <a:prstGeom prst="rect">
            <a:avLst/>
          </a:prstGeom>
        </p:spPr>
      </p:pic>
      <p:sp>
        <p:nvSpPr>
          <p:cNvPr id="7" name="Rectangle 6">
            <a:extLst>
              <a:ext uri="{FF2B5EF4-FFF2-40B4-BE49-F238E27FC236}">
                <a16:creationId xmlns:a16="http://schemas.microsoft.com/office/drawing/2014/main" id="{7352F953-A061-AFE6-3DE5-FB9A3CC79B1D}"/>
              </a:ext>
            </a:extLst>
          </p:cNvPr>
          <p:cNvSpPr/>
          <p:nvPr/>
        </p:nvSpPr>
        <p:spPr>
          <a:xfrm>
            <a:off x="-1" y="0"/>
            <a:ext cx="12192001" cy="6858000"/>
          </a:xfrm>
          <a:prstGeom prst="rect">
            <a:avLst/>
          </a:prstGeom>
          <a:solidFill>
            <a:srgbClr val="0086B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latin typeface="Arial" charset="0"/>
              <a:ea typeface="Arial" charset="0"/>
              <a:cs typeface="Arial" charset="0"/>
            </a:endParaRPr>
          </a:p>
        </p:txBody>
      </p:sp>
      <p:sp>
        <p:nvSpPr>
          <p:cNvPr id="14" name="TextBox 13">
            <a:extLst>
              <a:ext uri="{FF2B5EF4-FFF2-40B4-BE49-F238E27FC236}">
                <a16:creationId xmlns:a16="http://schemas.microsoft.com/office/drawing/2014/main" id="{A13F9D2C-449E-2096-39C5-7E8D1DFB521F}"/>
              </a:ext>
            </a:extLst>
          </p:cNvPr>
          <p:cNvSpPr txBox="1"/>
          <p:nvPr/>
        </p:nvSpPr>
        <p:spPr>
          <a:xfrm>
            <a:off x="1124261" y="1437942"/>
            <a:ext cx="10163332" cy="4877297"/>
          </a:xfrm>
          <a:prstGeom prst="rect">
            <a:avLst/>
          </a:prstGeom>
          <a:noFill/>
        </p:spPr>
        <p:txBody>
          <a:bodyPr wrap="square" rtlCol="0">
            <a:spAutoFit/>
          </a:bodyPr>
          <a:lstStyle/>
          <a:p>
            <a:pPr algn="ctr">
              <a:lnSpc>
                <a:spcPts val="3680"/>
              </a:lnSpc>
              <a:spcAft>
                <a:spcPts val="600"/>
              </a:spcAft>
            </a:pPr>
            <a:r>
              <a:rPr lang="en-GB" sz="2800" dirty="0">
                <a:solidFill>
                  <a:schemeClr val="bg1"/>
                </a:solidFill>
              </a:rPr>
              <a:t>Why is this important? In recent years, our customers have seen working </a:t>
            </a:r>
            <a:r>
              <a:rPr lang="en-GB" sz="2800" b="1" dirty="0">
                <a:solidFill>
                  <a:schemeClr val="bg1"/>
                </a:solidFill>
              </a:rPr>
              <a:t>patterns change dramatically</a:t>
            </a:r>
            <a:r>
              <a:rPr lang="en-GB" sz="2800" dirty="0">
                <a:solidFill>
                  <a:schemeClr val="bg1"/>
                </a:solidFill>
              </a:rPr>
              <a:t>, accelerating the use of </a:t>
            </a:r>
            <a:r>
              <a:rPr lang="en-GB" sz="2800" b="1" dirty="0">
                <a:solidFill>
                  <a:schemeClr val="bg1"/>
                </a:solidFill>
              </a:rPr>
              <a:t>new technologies </a:t>
            </a:r>
            <a:r>
              <a:rPr lang="en-GB" sz="2800" dirty="0">
                <a:solidFill>
                  <a:schemeClr val="bg1"/>
                </a:solidFill>
              </a:rPr>
              <a:t>that improve how quickly and how efficiently they can operate. Customers are looking for </a:t>
            </a:r>
            <a:r>
              <a:rPr lang="en-GB" sz="2800" b="1" dirty="0">
                <a:solidFill>
                  <a:schemeClr val="bg1"/>
                </a:solidFill>
              </a:rPr>
              <a:t>fewer but deeper relationships </a:t>
            </a:r>
            <a:r>
              <a:rPr lang="en-GB" sz="2800" dirty="0">
                <a:solidFill>
                  <a:schemeClr val="bg1"/>
                </a:solidFill>
              </a:rPr>
              <a:t>with suppliers to </a:t>
            </a:r>
            <a:r>
              <a:rPr lang="en-GB" sz="2800" b="1" dirty="0">
                <a:solidFill>
                  <a:schemeClr val="bg1"/>
                </a:solidFill>
              </a:rPr>
              <a:t>reduce complexity and cost. </a:t>
            </a:r>
            <a:r>
              <a:rPr lang="en-GB" sz="2800" dirty="0">
                <a:solidFill>
                  <a:schemeClr val="bg1"/>
                </a:solidFill>
              </a:rPr>
              <a:t>By offering the data and solutions our customers need, at scale and across a range of distribution methods (desktop, cloud, direct data feeds), customers increasingly turn to us when accessing financial markets.*</a:t>
            </a:r>
          </a:p>
          <a:p>
            <a:pPr algn="ctr">
              <a:lnSpc>
                <a:spcPts val="3680"/>
              </a:lnSpc>
              <a:spcAft>
                <a:spcPts val="600"/>
              </a:spcAft>
            </a:pPr>
            <a:endParaRPr lang="en-GB" sz="2800" dirty="0">
              <a:solidFill>
                <a:schemeClr val="bg1"/>
              </a:solidFill>
            </a:endParaRPr>
          </a:p>
        </p:txBody>
      </p:sp>
      <p:sp>
        <p:nvSpPr>
          <p:cNvPr id="2" name="TextBox 1">
            <a:extLst>
              <a:ext uri="{FF2B5EF4-FFF2-40B4-BE49-F238E27FC236}">
                <a16:creationId xmlns:a16="http://schemas.microsoft.com/office/drawing/2014/main" id="{287278B2-6F2C-2D5E-75D2-2CA617757E33}"/>
              </a:ext>
            </a:extLst>
          </p:cNvPr>
          <p:cNvSpPr txBox="1"/>
          <p:nvPr/>
        </p:nvSpPr>
        <p:spPr>
          <a:xfrm>
            <a:off x="589280" y="386080"/>
            <a:ext cx="2966720" cy="2646878"/>
          </a:xfrm>
          <a:prstGeom prst="rect">
            <a:avLst/>
          </a:prstGeom>
          <a:noFill/>
        </p:spPr>
        <p:txBody>
          <a:bodyPr wrap="square" rtlCol="0">
            <a:spAutoFit/>
          </a:bodyPr>
          <a:lstStyle/>
          <a:p>
            <a:r>
              <a:rPr lang="en-US" sz="16600" dirty="0">
                <a:solidFill>
                  <a:schemeClr val="bg1"/>
                </a:solidFill>
              </a:rPr>
              <a:t>“</a:t>
            </a:r>
          </a:p>
        </p:txBody>
      </p:sp>
      <p:sp>
        <p:nvSpPr>
          <p:cNvPr id="6" name="TextBox 5">
            <a:extLst>
              <a:ext uri="{FF2B5EF4-FFF2-40B4-BE49-F238E27FC236}">
                <a16:creationId xmlns:a16="http://schemas.microsoft.com/office/drawing/2014/main" id="{76EBF2F7-9F84-2626-9A22-BAB2873F797E}"/>
              </a:ext>
            </a:extLst>
          </p:cNvPr>
          <p:cNvSpPr txBox="1"/>
          <p:nvPr/>
        </p:nvSpPr>
        <p:spPr>
          <a:xfrm>
            <a:off x="9287400" y="6187693"/>
            <a:ext cx="2517058" cy="230832"/>
          </a:xfrm>
          <a:prstGeom prst="rect">
            <a:avLst/>
          </a:prstGeom>
          <a:noFill/>
        </p:spPr>
        <p:txBody>
          <a:bodyPr wrap="square" rtlCol="0">
            <a:spAutoFit/>
          </a:bodyPr>
          <a:lstStyle/>
          <a:p>
            <a:r>
              <a:rPr lang="en-CA" sz="900" dirty="0">
                <a:solidFill>
                  <a:schemeClr val="bg1"/>
                </a:solidFill>
              </a:rPr>
              <a:t>* LSEG Annual Report 2021</a:t>
            </a:r>
          </a:p>
        </p:txBody>
      </p:sp>
      <p:sp>
        <p:nvSpPr>
          <p:cNvPr id="8" name="TextBox 7">
            <a:extLst>
              <a:ext uri="{FF2B5EF4-FFF2-40B4-BE49-F238E27FC236}">
                <a16:creationId xmlns:a16="http://schemas.microsoft.com/office/drawing/2014/main" id="{CB2D0304-4339-2FE6-6F3F-A1A5887A1A99}"/>
              </a:ext>
            </a:extLst>
          </p:cNvPr>
          <p:cNvSpPr txBox="1"/>
          <p:nvPr/>
        </p:nvSpPr>
        <p:spPr>
          <a:xfrm>
            <a:off x="9439800" y="6340093"/>
            <a:ext cx="2517058" cy="230832"/>
          </a:xfrm>
          <a:prstGeom prst="rect">
            <a:avLst/>
          </a:prstGeom>
          <a:noFill/>
        </p:spPr>
        <p:txBody>
          <a:bodyPr wrap="square" rtlCol="0">
            <a:spAutoFit/>
          </a:bodyPr>
          <a:lstStyle/>
          <a:p>
            <a:r>
              <a:rPr lang="en-CA" sz="900" dirty="0">
                <a:solidFill>
                  <a:schemeClr val="bg1"/>
                </a:solidFill>
              </a:rPr>
              <a:t>* LSEG Annual Report 2021</a:t>
            </a:r>
          </a:p>
        </p:txBody>
      </p:sp>
    </p:spTree>
    <p:extLst>
      <p:ext uri="{BB962C8B-B14F-4D97-AF65-F5344CB8AC3E}">
        <p14:creationId xmlns:p14="http://schemas.microsoft.com/office/powerpoint/2010/main" val="1837200579"/>
      </p:ext>
    </p:extLst>
  </p:cSld>
  <p:clrMapOvr>
    <a:masterClrMapping/>
  </p:clrMapOvr>
  <p:transition spd="slow">
    <p:strips/>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3A2D0812-FE60-416C-B14B-BDA807A3614B}"/>
              </a:ext>
            </a:extLst>
          </p:cNvPr>
          <p:cNvSpPr txBox="1"/>
          <p:nvPr/>
        </p:nvSpPr>
        <p:spPr>
          <a:xfrm>
            <a:off x="477520" y="383458"/>
            <a:ext cx="10596880" cy="553998"/>
          </a:xfrm>
          <a:prstGeom prst="rect">
            <a:avLst/>
          </a:prstGeom>
          <a:noFill/>
        </p:spPr>
        <p:txBody>
          <a:bodyPr wrap="square" lIns="0" tIns="0" rIns="0" bIns="0">
            <a:spAutoFit/>
          </a:bodyPr>
          <a:lstStyle/>
          <a:p>
            <a:r>
              <a:rPr lang="en-GB" sz="3600" b="1" spc="-100" dirty="0">
                <a:solidFill>
                  <a:schemeClr val="accent1"/>
                </a:solidFill>
                <a:latin typeface="Arial" panose="020B0604020202020204" pitchFamily="34" charset="0"/>
              </a:rPr>
              <a:t>A few initiatives to reunite with the X</a:t>
            </a:r>
          </a:p>
        </p:txBody>
      </p:sp>
      <p:sp>
        <p:nvSpPr>
          <p:cNvPr id="6" name="Rounded Rectangle 40">
            <a:extLst>
              <a:ext uri="{FF2B5EF4-FFF2-40B4-BE49-F238E27FC236}">
                <a16:creationId xmlns:a16="http://schemas.microsoft.com/office/drawing/2014/main" id="{616553EB-E0B2-841F-5EF5-F65062F97405}"/>
              </a:ext>
            </a:extLst>
          </p:cNvPr>
          <p:cNvSpPr/>
          <p:nvPr/>
        </p:nvSpPr>
        <p:spPr>
          <a:xfrm>
            <a:off x="338023" y="1771580"/>
            <a:ext cx="1401488" cy="1131114"/>
          </a:xfrm>
          <a:prstGeom prst="frame">
            <a:avLst>
              <a:gd name="adj1" fmla="val 2619"/>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CA" sz="1800" b="1" dirty="0">
                <a:solidFill>
                  <a:schemeClr val="accent1"/>
                </a:solidFill>
              </a:rPr>
              <a:t>UX</a:t>
            </a:r>
          </a:p>
        </p:txBody>
      </p:sp>
      <p:cxnSp>
        <p:nvCxnSpPr>
          <p:cNvPr id="3" name="Straight Arrow Connector 2">
            <a:extLst>
              <a:ext uri="{FF2B5EF4-FFF2-40B4-BE49-F238E27FC236}">
                <a16:creationId xmlns:a16="http://schemas.microsoft.com/office/drawing/2014/main" id="{F9EB5B14-059E-6D9A-E1F2-F7230AC0696C}"/>
              </a:ext>
            </a:extLst>
          </p:cNvPr>
          <p:cNvCxnSpPr>
            <a:cxnSpLocks/>
          </p:cNvCxnSpPr>
          <p:nvPr/>
        </p:nvCxnSpPr>
        <p:spPr>
          <a:xfrm flipV="1">
            <a:off x="1936803" y="1771580"/>
            <a:ext cx="0" cy="3586482"/>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40">
            <a:extLst>
              <a:ext uri="{FF2B5EF4-FFF2-40B4-BE49-F238E27FC236}">
                <a16:creationId xmlns:a16="http://schemas.microsoft.com/office/drawing/2014/main" id="{F01A32F9-CDCA-4D49-9A41-8FCEA56ADD1C}"/>
              </a:ext>
            </a:extLst>
          </p:cNvPr>
          <p:cNvSpPr/>
          <p:nvPr/>
        </p:nvSpPr>
        <p:spPr>
          <a:xfrm>
            <a:off x="338023" y="2999264"/>
            <a:ext cx="1401488" cy="1131114"/>
          </a:xfrm>
          <a:prstGeom prst="frame">
            <a:avLst>
              <a:gd name="adj1" fmla="val 2619"/>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CA" sz="1800" b="1" dirty="0">
                <a:solidFill>
                  <a:schemeClr val="accent1"/>
                </a:solidFill>
              </a:rPr>
              <a:t>CX</a:t>
            </a:r>
          </a:p>
        </p:txBody>
      </p:sp>
      <p:sp>
        <p:nvSpPr>
          <p:cNvPr id="39" name="Rounded Rectangle 40">
            <a:extLst>
              <a:ext uri="{FF2B5EF4-FFF2-40B4-BE49-F238E27FC236}">
                <a16:creationId xmlns:a16="http://schemas.microsoft.com/office/drawing/2014/main" id="{A909EAE9-3C2F-4691-BB6E-1A05FF429C19}"/>
              </a:ext>
            </a:extLst>
          </p:cNvPr>
          <p:cNvSpPr/>
          <p:nvPr/>
        </p:nvSpPr>
        <p:spPr>
          <a:xfrm>
            <a:off x="338023" y="4226947"/>
            <a:ext cx="1401488" cy="1131114"/>
          </a:xfrm>
          <a:prstGeom prst="frame">
            <a:avLst>
              <a:gd name="adj1" fmla="val 2619"/>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CA" sz="1800" b="1" dirty="0">
                <a:solidFill>
                  <a:schemeClr val="accent1"/>
                </a:solidFill>
              </a:rPr>
              <a:t>EX</a:t>
            </a:r>
          </a:p>
        </p:txBody>
      </p:sp>
      <p:sp>
        <p:nvSpPr>
          <p:cNvPr id="48" name="TextBox 47">
            <a:extLst>
              <a:ext uri="{FF2B5EF4-FFF2-40B4-BE49-F238E27FC236}">
                <a16:creationId xmlns:a16="http://schemas.microsoft.com/office/drawing/2014/main" id="{B4A94FF5-FD06-404A-9D66-9CFB94F2B302}"/>
              </a:ext>
            </a:extLst>
          </p:cNvPr>
          <p:cNvSpPr txBox="1"/>
          <p:nvPr/>
        </p:nvSpPr>
        <p:spPr>
          <a:xfrm>
            <a:off x="2316479" y="2327140"/>
            <a:ext cx="2032001" cy="1184940"/>
          </a:xfrm>
          <a:prstGeom prst="rect">
            <a:avLst/>
          </a:prstGeom>
          <a:noFill/>
        </p:spPr>
        <p:txBody>
          <a:bodyPr wrap="square" lIns="0" tIns="0" rIns="0" bIns="0" rtlCol="0" anchor="t">
            <a:spAutoFit/>
          </a:bodyPr>
          <a:lstStyle/>
          <a:p>
            <a:pPr>
              <a:spcAft>
                <a:spcPts val="600"/>
              </a:spcAft>
            </a:pPr>
            <a:r>
              <a:rPr lang="en-CA" sz="1200" dirty="0"/>
              <a:t>Consolidation of technical stack</a:t>
            </a:r>
          </a:p>
          <a:p>
            <a:pPr>
              <a:spcAft>
                <a:spcPts val="600"/>
              </a:spcAft>
            </a:pPr>
            <a:r>
              <a:rPr lang="en-CA" sz="1200" dirty="0"/>
              <a:t>Self-serve portal – e.g., MyRefinitiv – used by both customers and employees</a:t>
            </a:r>
            <a:br>
              <a:rPr lang="en-CA" sz="1200" dirty="0"/>
            </a:br>
            <a:r>
              <a:rPr lang="en-CA" sz="1200" dirty="0"/>
              <a:t>(to help customers)</a:t>
            </a:r>
          </a:p>
        </p:txBody>
      </p:sp>
      <p:sp>
        <p:nvSpPr>
          <p:cNvPr id="49" name="TextBox 48">
            <a:extLst>
              <a:ext uri="{FF2B5EF4-FFF2-40B4-BE49-F238E27FC236}">
                <a16:creationId xmlns:a16="http://schemas.microsoft.com/office/drawing/2014/main" id="{1B21A6D8-457C-4C04-BCC3-5E0BDD55BBA7}"/>
              </a:ext>
            </a:extLst>
          </p:cNvPr>
          <p:cNvSpPr txBox="1"/>
          <p:nvPr/>
        </p:nvSpPr>
        <p:spPr>
          <a:xfrm>
            <a:off x="4663711" y="2327140"/>
            <a:ext cx="2021569" cy="2893100"/>
          </a:xfrm>
          <a:prstGeom prst="rect">
            <a:avLst/>
          </a:prstGeom>
          <a:noFill/>
        </p:spPr>
        <p:txBody>
          <a:bodyPr wrap="square" lIns="0" tIns="0" rIns="0" bIns="0" rtlCol="0" anchor="t">
            <a:spAutoFit/>
          </a:bodyPr>
          <a:lstStyle/>
          <a:p>
            <a:pPr>
              <a:spcAft>
                <a:spcPts val="600"/>
              </a:spcAft>
            </a:pPr>
            <a:r>
              <a:rPr lang="en-CA" sz="1200" dirty="0"/>
              <a:t>Anticipatory interface</a:t>
            </a:r>
          </a:p>
          <a:p>
            <a:pPr>
              <a:spcAft>
                <a:spcPts val="600"/>
              </a:spcAft>
            </a:pPr>
            <a:r>
              <a:rPr lang="en-CA" sz="1200" dirty="0"/>
              <a:t>Knowledge of end-user (which propels anticipatory interface) adumbrates offline customer interactions</a:t>
            </a:r>
          </a:p>
          <a:p>
            <a:pPr>
              <a:spcAft>
                <a:spcPts val="600"/>
              </a:spcAft>
            </a:pPr>
            <a:r>
              <a:rPr lang="en-CA" sz="1200" dirty="0"/>
              <a:t>Converting “help” and “support” moments into “learning experiences”:</a:t>
            </a:r>
          </a:p>
          <a:p>
            <a:pPr marL="171450" indent="-171450">
              <a:spcAft>
                <a:spcPts val="600"/>
              </a:spcAft>
              <a:buFont typeface="Arial" panose="020B0604020202020204" pitchFamily="34" charset="0"/>
              <a:buChar char="•"/>
            </a:pPr>
            <a:r>
              <a:rPr lang="en-CA" sz="1200" dirty="0"/>
              <a:t>Aids customer’s discovery of further features</a:t>
            </a:r>
          </a:p>
          <a:p>
            <a:pPr marL="171450" indent="-171450">
              <a:spcAft>
                <a:spcPts val="600"/>
              </a:spcAft>
              <a:buFont typeface="Arial" panose="020B0604020202020204" pitchFamily="34" charset="0"/>
              <a:buChar char="•"/>
            </a:pPr>
            <a:r>
              <a:rPr lang="en-CA" sz="1200" dirty="0"/>
              <a:t>Reduces employee / support burden over time and shifts conversation to higher value</a:t>
            </a:r>
          </a:p>
        </p:txBody>
      </p:sp>
      <p:sp>
        <p:nvSpPr>
          <p:cNvPr id="50" name="TextBox 49">
            <a:extLst>
              <a:ext uri="{FF2B5EF4-FFF2-40B4-BE49-F238E27FC236}">
                <a16:creationId xmlns:a16="http://schemas.microsoft.com/office/drawing/2014/main" id="{584FD388-A0A6-477A-9A03-AB410D66F2A7}"/>
              </a:ext>
            </a:extLst>
          </p:cNvPr>
          <p:cNvSpPr txBox="1"/>
          <p:nvPr/>
        </p:nvSpPr>
        <p:spPr>
          <a:xfrm>
            <a:off x="7046404" y="2327140"/>
            <a:ext cx="1924876" cy="2369880"/>
          </a:xfrm>
          <a:prstGeom prst="rect">
            <a:avLst/>
          </a:prstGeom>
          <a:noFill/>
        </p:spPr>
        <p:txBody>
          <a:bodyPr wrap="square" lIns="0" tIns="0" rIns="0" bIns="0" rtlCol="0" anchor="t">
            <a:spAutoFit/>
          </a:bodyPr>
          <a:lstStyle/>
          <a:p>
            <a:pPr>
              <a:spcAft>
                <a:spcPts val="600"/>
              </a:spcAft>
            </a:pPr>
            <a:r>
              <a:rPr lang="en-CA" sz="1200" dirty="0"/>
              <a:t>User-centric design to aid memorability</a:t>
            </a:r>
          </a:p>
          <a:p>
            <a:pPr>
              <a:spcAft>
                <a:spcPts val="600"/>
              </a:spcAft>
            </a:pPr>
            <a:r>
              <a:rPr lang="en-CA" sz="1200" dirty="0"/>
              <a:t>Memory aids: cheat sheets | bite-sized videos | webinars – </a:t>
            </a:r>
            <a:r>
              <a:rPr lang="en-CA" sz="1200" i="1" dirty="0"/>
              <a:t>served up contextually as Related Links</a:t>
            </a:r>
            <a:endParaRPr lang="en-CA" sz="1200" dirty="0"/>
          </a:p>
          <a:p>
            <a:pPr>
              <a:spcAft>
                <a:spcPts val="600"/>
              </a:spcAft>
            </a:pPr>
            <a:r>
              <a:rPr lang="en-CA" sz="1200" dirty="0"/>
              <a:t>Creating flows that are so intuitive that users do not need to consciously remember the steps – one only recalls the </a:t>
            </a:r>
            <a:r>
              <a:rPr lang="en-CA" sz="1200" b="1" dirty="0">
                <a:solidFill>
                  <a:schemeClr val="accent1"/>
                </a:solidFill>
              </a:rPr>
              <a:t>overall experience</a:t>
            </a:r>
            <a:endParaRPr lang="en-CA" sz="1200" dirty="0">
              <a:solidFill>
                <a:schemeClr val="accent1"/>
              </a:solidFill>
            </a:endParaRPr>
          </a:p>
        </p:txBody>
      </p:sp>
      <p:sp>
        <p:nvSpPr>
          <p:cNvPr id="51" name="TextBox 50">
            <a:extLst>
              <a:ext uri="{FF2B5EF4-FFF2-40B4-BE49-F238E27FC236}">
                <a16:creationId xmlns:a16="http://schemas.microsoft.com/office/drawing/2014/main" id="{8093B0AB-251B-4F88-B577-20CDE4E2A48E}"/>
              </a:ext>
            </a:extLst>
          </p:cNvPr>
          <p:cNvSpPr txBox="1"/>
          <p:nvPr/>
        </p:nvSpPr>
        <p:spPr>
          <a:xfrm>
            <a:off x="9479896" y="2327140"/>
            <a:ext cx="2122824" cy="2785378"/>
          </a:xfrm>
          <a:prstGeom prst="rect">
            <a:avLst/>
          </a:prstGeom>
          <a:noFill/>
        </p:spPr>
        <p:txBody>
          <a:bodyPr wrap="square" lIns="0" tIns="0" rIns="0" bIns="0" rtlCol="0" anchor="t">
            <a:spAutoFit/>
          </a:bodyPr>
          <a:lstStyle/>
          <a:p>
            <a:pPr>
              <a:spcAft>
                <a:spcPts val="600"/>
              </a:spcAft>
            </a:pPr>
            <a:r>
              <a:rPr lang="en-CA" sz="1200" dirty="0"/>
              <a:t>Anticipating where and how the user will need to access data: devices | locations | limitations (screen size, number of monitors)</a:t>
            </a:r>
          </a:p>
          <a:p>
            <a:pPr>
              <a:spcAft>
                <a:spcPts val="600"/>
              </a:spcAft>
            </a:pPr>
            <a:r>
              <a:rPr lang="en-CA" sz="1200" dirty="0"/>
              <a:t>Enabling some functionality in the Cloud to enable quick derivation of insight / hypotheses</a:t>
            </a:r>
          </a:p>
          <a:p>
            <a:pPr>
              <a:spcAft>
                <a:spcPts val="600"/>
              </a:spcAft>
            </a:pPr>
            <a:r>
              <a:rPr lang="en-CA" sz="1200" dirty="0"/>
              <a:t>Inclusivity and local language:</a:t>
            </a:r>
          </a:p>
          <a:p>
            <a:pPr marL="171450" indent="-171450">
              <a:spcAft>
                <a:spcPts val="600"/>
              </a:spcAft>
              <a:buFont typeface="Arial" panose="020B0604020202020204" pitchFamily="34" charset="0"/>
              <a:buChar char="•"/>
            </a:pPr>
            <a:r>
              <a:rPr lang="en-CA" sz="1200" dirty="0"/>
              <a:t>Which languages to prioritize</a:t>
            </a:r>
          </a:p>
          <a:p>
            <a:pPr marL="171450" indent="-171450">
              <a:spcAft>
                <a:spcPts val="600"/>
              </a:spcAft>
              <a:buFont typeface="Arial" panose="020B0604020202020204" pitchFamily="34" charset="0"/>
              <a:buChar char="•"/>
            </a:pPr>
            <a:r>
              <a:rPr lang="en-CA" sz="1200" dirty="0"/>
              <a:t>Which materials to translate</a:t>
            </a:r>
          </a:p>
          <a:p>
            <a:pPr marL="171450" indent="-171450">
              <a:spcAft>
                <a:spcPts val="600"/>
              </a:spcAft>
              <a:buFont typeface="Arial" panose="020B0604020202020204" pitchFamily="34" charset="0"/>
              <a:buChar char="•"/>
            </a:pPr>
            <a:r>
              <a:rPr lang="en-CA" sz="1200" dirty="0"/>
              <a:t>Cultural sensitivities</a:t>
            </a:r>
          </a:p>
        </p:txBody>
      </p:sp>
      <p:cxnSp>
        <p:nvCxnSpPr>
          <p:cNvPr id="53" name="Straight Connector 52">
            <a:extLst>
              <a:ext uri="{FF2B5EF4-FFF2-40B4-BE49-F238E27FC236}">
                <a16:creationId xmlns:a16="http://schemas.microsoft.com/office/drawing/2014/main" id="{C199A7EE-6F8F-4D3B-92D9-616B14BE74CF}"/>
              </a:ext>
            </a:extLst>
          </p:cNvPr>
          <p:cNvCxnSpPr/>
          <p:nvPr/>
        </p:nvCxnSpPr>
        <p:spPr>
          <a:xfrm>
            <a:off x="4519658" y="2340542"/>
            <a:ext cx="0" cy="3108542"/>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603F007-2132-4D00-8CF1-776060ADE9F0}"/>
              </a:ext>
            </a:extLst>
          </p:cNvPr>
          <p:cNvCxnSpPr/>
          <p:nvPr/>
        </p:nvCxnSpPr>
        <p:spPr>
          <a:xfrm>
            <a:off x="6912508" y="2340542"/>
            <a:ext cx="0" cy="3108542"/>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2A48515-4643-4C7D-AAEB-24503E496ED0}"/>
              </a:ext>
            </a:extLst>
          </p:cNvPr>
          <p:cNvCxnSpPr/>
          <p:nvPr/>
        </p:nvCxnSpPr>
        <p:spPr>
          <a:xfrm>
            <a:off x="9325679" y="2340542"/>
            <a:ext cx="0" cy="3108542"/>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6" name="Rounded Rectangle 40">
            <a:extLst>
              <a:ext uri="{FF2B5EF4-FFF2-40B4-BE49-F238E27FC236}">
                <a16:creationId xmlns:a16="http://schemas.microsoft.com/office/drawing/2014/main" id="{7ABEB4F4-240E-761E-1700-5207DD2398C9}"/>
              </a:ext>
            </a:extLst>
          </p:cNvPr>
          <p:cNvSpPr/>
          <p:nvPr/>
        </p:nvSpPr>
        <p:spPr>
          <a:xfrm>
            <a:off x="2298187" y="1781742"/>
            <a:ext cx="2133072" cy="2956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44000" rtlCol="0" anchor="ctr" anchorCtr="0"/>
          <a:lstStyle/>
          <a:p>
            <a:r>
              <a:rPr lang="en-CA" sz="1400" b="1" dirty="0"/>
              <a:t>Efficiency</a:t>
            </a:r>
          </a:p>
        </p:txBody>
      </p:sp>
      <p:sp>
        <p:nvSpPr>
          <p:cNvPr id="47" name="Rounded Rectangle 40">
            <a:extLst>
              <a:ext uri="{FF2B5EF4-FFF2-40B4-BE49-F238E27FC236}">
                <a16:creationId xmlns:a16="http://schemas.microsoft.com/office/drawing/2014/main" id="{E05B05A5-E130-C0FF-4C33-A2B4AB57A38C}"/>
              </a:ext>
            </a:extLst>
          </p:cNvPr>
          <p:cNvSpPr/>
          <p:nvPr/>
        </p:nvSpPr>
        <p:spPr>
          <a:xfrm>
            <a:off x="4643301" y="1781742"/>
            <a:ext cx="2111434" cy="2956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44000" rtlCol="0" anchor="ctr" anchorCtr="0"/>
          <a:lstStyle/>
          <a:p>
            <a:r>
              <a:rPr lang="en-CA" sz="1400" b="1" dirty="0"/>
              <a:t>Discoverability</a:t>
            </a:r>
          </a:p>
        </p:txBody>
      </p:sp>
      <p:sp>
        <p:nvSpPr>
          <p:cNvPr id="56" name="Rounded Rectangle 40">
            <a:extLst>
              <a:ext uri="{FF2B5EF4-FFF2-40B4-BE49-F238E27FC236}">
                <a16:creationId xmlns:a16="http://schemas.microsoft.com/office/drawing/2014/main" id="{A188798C-69FB-2D6A-C824-61E41696617C}"/>
              </a:ext>
            </a:extLst>
          </p:cNvPr>
          <p:cNvSpPr/>
          <p:nvPr/>
        </p:nvSpPr>
        <p:spPr>
          <a:xfrm>
            <a:off x="6958437" y="1781742"/>
            <a:ext cx="2239694" cy="2956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44000" rtlCol="0" anchor="ctr" anchorCtr="0"/>
          <a:lstStyle/>
          <a:p>
            <a:r>
              <a:rPr lang="en-CA" sz="1400" b="1" dirty="0"/>
              <a:t>Memorability</a:t>
            </a:r>
          </a:p>
        </p:txBody>
      </p:sp>
      <p:sp>
        <p:nvSpPr>
          <p:cNvPr id="57" name="Rounded Rectangle 40">
            <a:extLst>
              <a:ext uri="{FF2B5EF4-FFF2-40B4-BE49-F238E27FC236}">
                <a16:creationId xmlns:a16="http://schemas.microsoft.com/office/drawing/2014/main" id="{14C65568-7FA7-25B6-E10C-F6129D1A114F}"/>
              </a:ext>
            </a:extLst>
          </p:cNvPr>
          <p:cNvSpPr/>
          <p:nvPr/>
        </p:nvSpPr>
        <p:spPr>
          <a:xfrm>
            <a:off x="9408485" y="1781742"/>
            <a:ext cx="2158092" cy="2956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44000" rtlCol="0" anchor="ctr" anchorCtr="0"/>
          <a:lstStyle/>
          <a:p>
            <a:r>
              <a:rPr lang="en-CA" sz="1400" b="1" dirty="0"/>
              <a:t>Accessibility</a:t>
            </a:r>
          </a:p>
        </p:txBody>
      </p:sp>
      <p:sp>
        <p:nvSpPr>
          <p:cNvPr id="58" name="Rounded Rectangle 40">
            <a:extLst>
              <a:ext uri="{FF2B5EF4-FFF2-40B4-BE49-F238E27FC236}">
                <a16:creationId xmlns:a16="http://schemas.microsoft.com/office/drawing/2014/main" id="{67608B9D-092D-0C7A-F63D-36153AE352F3}"/>
              </a:ext>
            </a:extLst>
          </p:cNvPr>
          <p:cNvSpPr/>
          <p:nvPr/>
        </p:nvSpPr>
        <p:spPr>
          <a:xfrm>
            <a:off x="3980068" y="1624814"/>
            <a:ext cx="467289" cy="45246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CA" sz="1400" b="1" dirty="0"/>
          </a:p>
        </p:txBody>
      </p:sp>
      <p:sp>
        <p:nvSpPr>
          <p:cNvPr id="60" name="Rounded Rectangle 40">
            <a:extLst>
              <a:ext uri="{FF2B5EF4-FFF2-40B4-BE49-F238E27FC236}">
                <a16:creationId xmlns:a16="http://schemas.microsoft.com/office/drawing/2014/main" id="{D4621863-FC43-404C-A662-9E6A2A7677E3}"/>
              </a:ext>
            </a:extLst>
          </p:cNvPr>
          <p:cNvSpPr/>
          <p:nvPr/>
        </p:nvSpPr>
        <p:spPr>
          <a:xfrm>
            <a:off x="6310194" y="1624815"/>
            <a:ext cx="467289" cy="45246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CA" sz="1400" b="1" dirty="0"/>
          </a:p>
        </p:txBody>
      </p:sp>
      <p:sp>
        <p:nvSpPr>
          <p:cNvPr id="81" name="Rounded Rectangle 40">
            <a:extLst>
              <a:ext uri="{FF2B5EF4-FFF2-40B4-BE49-F238E27FC236}">
                <a16:creationId xmlns:a16="http://schemas.microsoft.com/office/drawing/2014/main" id="{328A67DE-7A98-2DC7-BC71-33174549FA3A}"/>
              </a:ext>
            </a:extLst>
          </p:cNvPr>
          <p:cNvSpPr/>
          <p:nvPr/>
        </p:nvSpPr>
        <p:spPr>
          <a:xfrm>
            <a:off x="8740419" y="1624814"/>
            <a:ext cx="467289" cy="45246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CA" sz="1400" b="1" dirty="0"/>
          </a:p>
        </p:txBody>
      </p:sp>
      <p:sp>
        <p:nvSpPr>
          <p:cNvPr id="82" name="Rounded Rectangle 40">
            <a:extLst>
              <a:ext uri="{FF2B5EF4-FFF2-40B4-BE49-F238E27FC236}">
                <a16:creationId xmlns:a16="http://schemas.microsoft.com/office/drawing/2014/main" id="{94BB0B01-43DA-6F6F-C613-05F64A5F149D}"/>
              </a:ext>
            </a:extLst>
          </p:cNvPr>
          <p:cNvSpPr/>
          <p:nvPr/>
        </p:nvSpPr>
        <p:spPr>
          <a:xfrm>
            <a:off x="11110686" y="1639805"/>
            <a:ext cx="467289" cy="45246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CA" sz="1400" b="1" dirty="0"/>
          </a:p>
        </p:txBody>
      </p:sp>
      <p:grpSp>
        <p:nvGrpSpPr>
          <p:cNvPr id="83" name="Group 82">
            <a:extLst>
              <a:ext uri="{FF2B5EF4-FFF2-40B4-BE49-F238E27FC236}">
                <a16:creationId xmlns:a16="http://schemas.microsoft.com/office/drawing/2014/main" id="{4292DC16-64E2-8E39-5EF6-966F44155BBB}"/>
              </a:ext>
            </a:extLst>
          </p:cNvPr>
          <p:cNvGrpSpPr/>
          <p:nvPr/>
        </p:nvGrpSpPr>
        <p:grpSpPr>
          <a:xfrm>
            <a:off x="4069320" y="1740637"/>
            <a:ext cx="288784" cy="220820"/>
            <a:chOff x="4962832" y="2562260"/>
            <a:chExt cx="2267183" cy="1733610"/>
          </a:xfrm>
          <a:solidFill>
            <a:schemeClr val="accent1"/>
          </a:solidFill>
        </p:grpSpPr>
        <p:sp>
          <p:nvSpPr>
            <p:cNvPr id="84" name="Freeform: Shape 154">
              <a:extLst>
                <a:ext uri="{FF2B5EF4-FFF2-40B4-BE49-F238E27FC236}">
                  <a16:creationId xmlns:a16="http://schemas.microsoft.com/office/drawing/2014/main" id="{01EFAF2D-1E45-23A8-4E1E-392A5F4FB1E4}"/>
                </a:ext>
              </a:extLst>
            </p:cNvPr>
            <p:cNvSpPr/>
            <p:nvPr/>
          </p:nvSpPr>
          <p:spPr>
            <a:xfrm>
              <a:off x="4962832" y="2562260"/>
              <a:ext cx="2267183" cy="1733610"/>
            </a:xfrm>
            <a:custGeom>
              <a:avLst/>
              <a:gdLst>
                <a:gd name="connsiteX0" fmla="*/ 2230078 w 2267183"/>
                <a:gd name="connsiteY0" fmla="*/ 1733346 h 1733610"/>
                <a:gd name="connsiteX1" fmla="*/ 38661 w 2267183"/>
                <a:gd name="connsiteY1" fmla="*/ 1733346 h 1733610"/>
                <a:gd name="connsiteX2" fmla="*/ 38661 w 2267183"/>
                <a:gd name="connsiteY2" fmla="*/ 1665528 h 1733610"/>
                <a:gd name="connsiteX3" fmla="*/ 132768 w 2267183"/>
                <a:gd name="connsiteY3" fmla="*/ 1665528 h 1733610"/>
                <a:gd name="connsiteX4" fmla="*/ 52567 w 2267183"/>
                <a:gd name="connsiteY4" fmla="*/ 797419 h 1733610"/>
                <a:gd name="connsiteX5" fmla="*/ 605017 w 2267183"/>
                <a:gd name="connsiteY5" fmla="*/ 131813 h 1733610"/>
                <a:gd name="connsiteX6" fmla="*/ 1885368 w 2267183"/>
                <a:gd name="connsiteY6" fmla="*/ 284975 h 1733610"/>
                <a:gd name="connsiteX7" fmla="*/ 2138352 w 2267183"/>
                <a:gd name="connsiteY7" fmla="*/ 1662956 h 1733610"/>
                <a:gd name="connsiteX8" fmla="*/ 2230173 w 2267183"/>
                <a:gd name="connsiteY8" fmla="*/ 1662956 h 1733610"/>
                <a:gd name="connsiteX9" fmla="*/ 1134703 w 2267183"/>
                <a:gd name="connsiteY9" fmla="*/ 1663433 h 1733610"/>
                <a:gd name="connsiteX10" fmla="*/ 1134703 w 2267183"/>
                <a:gd name="connsiteY10" fmla="*/ 1663433 h 1733610"/>
                <a:gd name="connsiteX11" fmla="*/ 2021956 w 2267183"/>
                <a:gd name="connsiteY11" fmla="*/ 1663909 h 1733610"/>
                <a:gd name="connsiteX12" fmla="*/ 2068534 w 2267183"/>
                <a:gd name="connsiteY12" fmla="*/ 1636286 h 1733610"/>
                <a:gd name="connsiteX13" fmla="*/ 2190358 w 2267183"/>
                <a:gd name="connsiteY13" fmla="*/ 1232712 h 1733610"/>
                <a:gd name="connsiteX14" fmla="*/ 998495 w 2267183"/>
                <a:gd name="connsiteY14" fmla="*/ 80187 h 1733610"/>
                <a:gd name="connsiteX15" fmla="*/ 198395 w 2267183"/>
                <a:gd name="connsiteY15" fmla="*/ 1635429 h 1733610"/>
                <a:gd name="connsiteX16" fmla="*/ 247639 w 2267183"/>
                <a:gd name="connsiteY16" fmla="*/ 1664004 h 1733610"/>
                <a:gd name="connsiteX17" fmla="*/ 1135084 w 2267183"/>
                <a:gd name="connsiteY17" fmla="*/ 1663433 h 173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7183" h="1733610">
                  <a:moveTo>
                    <a:pt x="2230078" y="1733346"/>
                  </a:moveTo>
                  <a:lnTo>
                    <a:pt x="38661" y="1733346"/>
                  </a:lnTo>
                  <a:lnTo>
                    <a:pt x="38661" y="1665528"/>
                  </a:lnTo>
                  <a:lnTo>
                    <a:pt x="132768" y="1665528"/>
                  </a:lnTo>
                  <a:cubicBezTo>
                    <a:pt x="-8678" y="1383017"/>
                    <a:pt x="-40301" y="1094028"/>
                    <a:pt x="52567" y="797419"/>
                  </a:cubicBezTo>
                  <a:cubicBezTo>
                    <a:pt x="145436" y="500811"/>
                    <a:pt x="331745" y="278212"/>
                    <a:pt x="605017" y="131813"/>
                  </a:cubicBezTo>
                  <a:cubicBezTo>
                    <a:pt x="1021165" y="-90882"/>
                    <a:pt x="1531705" y="-26779"/>
                    <a:pt x="1885368" y="284975"/>
                  </a:cubicBezTo>
                  <a:cubicBezTo>
                    <a:pt x="2230935" y="589775"/>
                    <a:pt x="2402575" y="1140796"/>
                    <a:pt x="2138352" y="1662956"/>
                  </a:cubicBezTo>
                  <a:lnTo>
                    <a:pt x="2230173" y="1662956"/>
                  </a:lnTo>
                  <a:close/>
                  <a:moveTo>
                    <a:pt x="1134703" y="1663433"/>
                  </a:moveTo>
                  <a:lnTo>
                    <a:pt x="1134703" y="1663433"/>
                  </a:lnTo>
                  <a:cubicBezTo>
                    <a:pt x="1430482" y="1663433"/>
                    <a:pt x="1726234" y="1663595"/>
                    <a:pt x="2021956" y="1663909"/>
                  </a:cubicBezTo>
                  <a:cubicBezTo>
                    <a:pt x="2041892" y="1666071"/>
                    <a:pt x="2060866" y="1654813"/>
                    <a:pt x="2068534" y="1636286"/>
                  </a:cubicBezTo>
                  <a:cubicBezTo>
                    <a:pt x="2135161" y="1511033"/>
                    <a:pt x="2176547" y="1373911"/>
                    <a:pt x="2190358" y="1232712"/>
                  </a:cubicBezTo>
                  <a:cubicBezTo>
                    <a:pt x="2259034" y="562533"/>
                    <a:pt x="1665531" y="-11539"/>
                    <a:pt x="998495" y="80187"/>
                  </a:cubicBezTo>
                  <a:cubicBezTo>
                    <a:pt x="257545" y="182105"/>
                    <a:pt x="-148410" y="972394"/>
                    <a:pt x="198395" y="1635429"/>
                  </a:cubicBezTo>
                  <a:cubicBezTo>
                    <a:pt x="210492" y="1658480"/>
                    <a:pt x="224017" y="1664004"/>
                    <a:pt x="247639" y="1664004"/>
                  </a:cubicBezTo>
                  <a:cubicBezTo>
                    <a:pt x="543553" y="1663309"/>
                    <a:pt x="839361" y="1663118"/>
                    <a:pt x="1135084" y="1663433"/>
                  </a:cubicBezTo>
                  <a:close/>
                </a:path>
              </a:pathLst>
            </a:custGeom>
            <a:grpFill/>
            <a:ln w="9525" cap="flat">
              <a:noFill/>
              <a:prstDash val="solid"/>
              <a:miter/>
            </a:ln>
          </p:spPr>
          <p:txBody>
            <a:bodyPr rtlCol="0" anchor="ctr"/>
            <a:lstStyle/>
            <a:p>
              <a:endParaRPr lang="en-IN" dirty="0"/>
            </a:p>
          </p:txBody>
        </p:sp>
        <p:sp>
          <p:nvSpPr>
            <p:cNvPr id="85" name="Freeform: Shape 155">
              <a:extLst>
                <a:ext uri="{FF2B5EF4-FFF2-40B4-BE49-F238E27FC236}">
                  <a16:creationId xmlns:a16="http://schemas.microsoft.com/office/drawing/2014/main" id="{2678A590-877D-17D9-3295-8B6512B3EE8A}"/>
                </a:ext>
              </a:extLst>
            </p:cNvPr>
            <p:cNvSpPr/>
            <p:nvPr/>
          </p:nvSpPr>
          <p:spPr>
            <a:xfrm>
              <a:off x="5279326" y="2879948"/>
              <a:ext cx="1631918" cy="849564"/>
            </a:xfrm>
            <a:custGeom>
              <a:avLst/>
              <a:gdLst>
                <a:gd name="connsiteX0" fmla="*/ 205656 w 1631918"/>
                <a:gd name="connsiteY0" fmla="*/ 416008 h 849564"/>
                <a:gd name="connsiteX1" fmla="*/ 79164 w 1631918"/>
                <a:gd name="connsiteY1" fmla="*/ 779006 h 849564"/>
                <a:gd name="connsiteX2" fmla="*/ 249186 w 1631918"/>
                <a:gd name="connsiteY2" fmla="*/ 779006 h 849564"/>
                <a:gd name="connsiteX3" fmla="*/ 249186 w 1631918"/>
                <a:gd name="connsiteY3" fmla="*/ 849301 h 849564"/>
                <a:gd name="connsiteX4" fmla="*/ -179 w 1631918"/>
                <a:gd name="connsiteY4" fmla="*/ 849301 h 849564"/>
                <a:gd name="connsiteX5" fmla="*/ 18871 w 1631918"/>
                <a:gd name="connsiteY5" fmla="*/ 689186 h 849564"/>
                <a:gd name="connsiteX6" fmla="*/ 691908 w 1631918"/>
                <a:gd name="connsiteY6" fmla="*/ 12244 h 849564"/>
                <a:gd name="connsiteX7" fmla="*/ 1238643 w 1631918"/>
                <a:gd name="connsiteY7" fmla="*/ 128449 h 849564"/>
                <a:gd name="connsiteX8" fmla="*/ 1631359 w 1631918"/>
                <a:gd name="connsiteY8" fmla="*/ 809867 h 849564"/>
                <a:gd name="connsiteX9" fmla="*/ 1631359 w 1631918"/>
                <a:gd name="connsiteY9" fmla="*/ 847967 h 849564"/>
                <a:gd name="connsiteX10" fmla="*/ 1386090 w 1631918"/>
                <a:gd name="connsiteY10" fmla="*/ 847967 h 849564"/>
                <a:gd name="connsiteX11" fmla="*/ 1386090 w 1631918"/>
                <a:gd name="connsiteY11" fmla="*/ 780054 h 849564"/>
                <a:gd name="connsiteX12" fmla="*/ 1556016 w 1631918"/>
                <a:gd name="connsiteY12" fmla="*/ 780054 h 849564"/>
                <a:gd name="connsiteX13" fmla="*/ 1429333 w 1631918"/>
                <a:gd name="connsiteY13" fmla="*/ 416008 h 849564"/>
                <a:gd name="connsiteX14" fmla="*/ 1295983 w 1631918"/>
                <a:gd name="connsiteY14" fmla="*/ 511258 h 849564"/>
                <a:gd name="connsiteX15" fmla="*/ 1254454 w 1631918"/>
                <a:gd name="connsiteY15" fmla="*/ 453537 h 849564"/>
                <a:gd name="connsiteX16" fmla="*/ 1386375 w 1631918"/>
                <a:gd name="connsiteY16" fmla="*/ 357811 h 849564"/>
                <a:gd name="connsiteX17" fmla="*/ 1080242 w 1631918"/>
                <a:gd name="connsiteY17" fmla="*/ 125972 h 849564"/>
                <a:gd name="connsiteX18" fmla="*/ 1026140 w 1631918"/>
                <a:gd name="connsiteY18" fmla="*/ 287897 h 849564"/>
                <a:gd name="connsiteX19" fmla="*/ 958608 w 1631918"/>
                <a:gd name="connsiteY19" fmla="*/ 266657 h 849564"/>
                <a:gd name="connsiteX20" fmla="*/ 1011186 w 1631918"/>
                <a:gd name="connsiteY20" fmla="*/ 102446 h 849564"/>
                <a:gd name="connsiteX21" fmla="*/ 623804 w 1631918"/>
                <a:gd name="connsiteY21" fmla="*/ 101588 h 849564"/>
                <a:gd name="connsiteX22" fmla="*/ 676477 w 1631918"/>
                <a:gd name="connsiteY22" fmla="*/ 266657 h 849564"/>
                <a:gd name="connsiteX23" fmla="*/ 609135 w 1631918"/>
                <a:gd name="connsiteY23" fmla="*/ 288183 h 849564"/>
                <a:gd name="connsiteX24" fmla="*/ 556272 w 1631918"/>
                <a:gd name="connsiteY24" fmla="*/ 129782 h 849564"/>
                <a:gd name="connsiteX25" fmla="*/ 250900 w 1631918"/>
                <a:gd name="connsiteY25" fmla="*/ 359335 h 849564"/>
                <a:gd name="connsiteX26" fmla="*/ 380631 w 1631918"/>
                <a:gd name="connsiteY26" fmla="*/ 454585 h 849564"/>
                <a:gd name="connsiteX27" fmla="*/ 339006 w 1631918"/>
                <a:gd name="connsiteY27" fmla="*/ 511735 h 84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1918" h="849564">
                  <a:moveTo>
                    <a:pt x="205656" y="416008"/>
                  </a:moveTo>
                  <a:cubicBezTo>
                    <a:pt x="134067" y="524660"/>
                    <a:pt x="90594" y="649390"/>
                    <a:pt x="79164" y="779006"/>
                  </a:cubicBezTo>
                  <a:lnTo>
                    <a:pt x="249186" y="779006"/>
                  </a:lnTo>
                  <a:lnTo>
                    <a:pt x="249186" y="849301"/>
                  </a:lnTo>
                  <a:lnTo>
                    <a:pt x="-179" y="849301"/>
                  </a:lnTo>
                  <a:cubicBezTo>
                    <a:pt x="6012" y="795199"/>
                    <a:pt x="9346" y="741668"/>
                    <a:pt x="18871" y="689186"/>
                  </a:cubicBezTo>
                  <a:cubicBezTo>
                    <a:pt x="80307" y="349048"/>
                    <a:pt x="352246" y="74156"/>
                    <a:pt x="691908" y="12244"/>
                  </a:cubicBezTo>
                  <a:cubicBezTo>
                    <a:pt x="888885" y="-23570"/>
                    <a:pt x="1072908" y="18245"/>
                    <a:pt x="1238643" y="128449"/>
                  </a:cubicBezTo>
                  <a:cubicBezTo>
                    <a:pt x="1481149" y="289802"/>
                    <a:pt x="1610689" y="518974"/>
                    <a:pt x="1631359" y="809867"/>
                  </a:cubicBezTo>
                  <a:cubicBezTo>
                    <a:pt x="1632216" y="821583"/>
                    <a:pt x="1631359" y="833299"/>
                    <a:pt x="1631359" y="847967"/>
                  </a:cubicBezTo>
                  <a:lnTo>
                    <a:pt x="1386090" y="847967"/>
                  </a:lnTo>
                  <a:lnTo>
                    <a:pt x="1386090" y="780054"/>
                  </a:lnTo>
                  <a:lnTo>
                    <a:pt x="1556016" y="780054"/>
                  </a:lnTo>
                  <a:cubicBezTo>
                    <a:pt x="1544891" y="650019"/>
                    <a:pt x="1501333" y="524860"/>
                    <a:pt x="1429333" y="416008"/>
                  </a:cubicBezTo>
                  <a:lnTo>
                    <a:pt x="1295983" y="511258"/>
                  </a:lnTo>
                  <a:cubicBezTo>
                    <a:pt x="1281982" y="492208"/>
                    <a:pt x="1269218" y="474206"/>
                    <a:pt x="1254454" y="453537"/>
                  </a:cubicBezTo>
                  <a:lnTo>
                    <a:pt x="1386375" y="357811"/>
                  </a:lnTo>
                  <a:cubicBezTo>
                    <a:pt x="1305842" y="255617"/>
                    <a:pt x="1200438" y="175798"/>
                    <a:pt x="1080242" y="125972"/>
                  </a:cubicBezTo>
                  <a:cubicBezTo>
                    <a:pt x="1061954" y="180741"/>
                    <a:pt x="1044523" y="232843"/>
                    <a:pt x="1026140" y="287897"/>
                  </a:cubicBezTo>
                  <a:lnTo>
                    <a:pt x="958608" y="266657"/>
                  </a:lnTo>
                  <a:cubicBezTo>
                    <a:pt x="976229" y="211602"/>
                    <a:pt x="992993" y="159120"/>
                    <a:pt x="1011186" y="102446"/>
                  </a:cubicBezTo>
                  <a:cubicBezTo>
                    <a:pt x="882312" y="63012"/>
                    <a:pt x="755916" y="64346"/>
                    <a:pt x="623804" y="101588"/>
                  </a:cubicBezTo>
                  <a:cubicBezTo>
                    <a:pt x="641330" y="156643"/>
                    <a:pt x="658284" y="209792"/>
                    <a:pt x="676477" y="266657"/>
                  </a:cubicBezTo>
                  <a:lnTo>
                    <a:pt x="609135" y="288183"/>
                  </a:lnTo>
                  <a:cubicBezTo>
                    <a:pt x="590943" y="233605"/>
                    <a:pt x="573512" y="181598"/>
                    <a:pt x="556272" y="129782"/>
                  </a:cubicBezTo>
                  <a:cubicBezTo>
                    <a:pt x="468356" y="149975"/>
                    <a:pt x="308622" y="269800"/>
                    <a:pt x="250900" y="359335"/>
                  </a:cubicBezTo>
                  <a:lnTo>
                    <a:pt x="380631" y="454585"/>
                  </a:lnTo>
                  <a:lnTo>
                    <a:pt x="339006" y="511735"/>
                  </a:lnTo>
                  <a:close/>
                </a:path>
              </a:pathLst>
            </a:custGeom>
            <a:grpFill/>
            <a:ln w="9525" cap="flat">
              <a:noFill/>
              <a:prstDash val="solid"/>
              <a:miter/>
            </a:ln>
          </p:spPr>
          <p:txBody>
            <a:bodyPr rtlCol="0" anchor="ctr"/>
            <a:lstStyle/>
            <a:p>
              <a:endParaRPr lang="en-IN" dirty="0"/>
            </a:p>
          </p:txBody>
        </p:sp>
        <p:sp>
          <p:nvSpPr>
            <p:cNvPr id="86" name="Freeform: Shape 156">
              <a:extLst>
                <a:ext uri="{FF2B5EF4-FFF2-40B4-BE49-F238E27FC236}">
                  <a16:creationId xmlns:a16="http://schemas.microsoft.com/office/drawing/2014/main" id="{8B117026-5496-1467-3DF1-94537841403F}"/>
                </a:ext>
              </a:extLst>
            </p:cNvPr>
            <p:cNvSpPr/>
            <p:nvPr/>
          </p:nvSpPr>
          <p:spPr>
            <a:xfrm>
              <a:off x="5567743" y="3910203"/>
              <a:ext cx="1058037" cy="243554"/>
            </a:xfrm>
            <a:custGeom>
              <a:avLst/>
              <a:gdLst>
                <a:gd name="connsiteX0" fmla="*/ 1057858 w 1058037"/>
                <a:gd name="connsiteY0" fmla="*/ -264 h 243554"/>
                <a:gd name="connsiteX1" fmla="*/ 1057858 w 1058037"/>
                <a:gd name="connsiteY1" fmla="*/ 243290 h 243554"/>
                <a:gd name="connsiteX2" fmla="*/ -179 w 1058037"/>
                <a:gd name="connsiteY2" fmla="*/ 243290 h 243554"/>
                <a:gd name="connsiteX3" fmla="*/ -179 w 1058037"/>
                <a:gd name="connsiteY3" fmla="*/ -264 h 243554"/>
                <a:gd name="connsiteX4" fmla="*/ 988040 w 1058037"/>
                <a:gd name="connsiteY4" fmla="*/ 71269 h 243554"/>
                <a:gd name="connsiteX5" fmla="*/ 70878 w 1058037"/>
                <a:gd name="connsiteY5" fmla="*/ 71269 h 243554"/>
                <a:gd name="connsiteX6" fmla="*/ 70878 w 1058037"/>
                <a:gd name="connsiteY6" fmla="*/ 171757 h 243554"/>
                <a:gd name="connsiteX7" fmla="*/ 988040 w 1058037"/>
                <a:gd name="connsiteY7" fmla="*/ 171757 h 24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037" h="243554">
                  <a:moveTo>
                    <a:pt x="1057858" y="-264"/>
                  </a:moveTo>
                  <a:lnTo>
                    <a:pt x="1057858" y="243290"/>
                  </a:lnTo>
                  <a:lnTo>
                    <a:pt x="-179" y="243290"/>
                  </a:lnTo>
                  <a:lnTo>
                    <a:pt x="-179" y="-264"/>
                  </a:lnTo>
                  <a:close/>
                  <a:moveTo>
                    <a:pt x="988040" y="71269"/>
                  </a:moveTo>
                  <a:lnTo>
                    <a:pt x="70878" y="71269"/>
                  </a:lnTo>
                  <a:lnTo>
                    <a:pt x="70878" y="171757"/>
                  </a:lnTo>
                  <a:lnTo>
                    <a:pt x="988040" y="171757"/>
                  </a:lnTo>
                  <a:close/>
                </a:path>
              </a:pathLst>
            </a:custGeom>
            <a:grpFill/>
            <a:ln w="9525" cap="flat">
              <a:noFill/>
              <a:prstDash val="solid"/>
              <a:miter/>
            </a:ln>
          </p:spPr>
          <p:txBody>
            <a:bodyPr rtlCol="0" anchor="ctr"/>
            <a:lstStyle/>
            <a:p>
              <a:endParaRPr lang="en-IN" dirty="0"/>
            </a:p>
          </p:txBody>
        </p:sp>
        <p:sp>
          <p:nvSpPr>
            <p:cNvPr id="87" name="Freeform: Shape 157">
              <a:extLst>
                <a:ext uri="{FF2B5EF4-FFF2-40B4-BE49-F238E27FC236}">
                  <a16:creationId xmlns:a16="http://schemas.microsoft.com/office/drawing/2014/main" id="{0B9A4CE3-DBDF-605C-6A75-4B559BDD4EAA}"/>
                </a:ext>
              </a:extLst>
            </p:cNvPr>
            <p:cNvSpPr/>
            <p:nvPr/>
          </p:nvSpPr>
          <p:spPr>
            <a:xfrm>
              <a:off x="5706062" y="3207067"/>
              <a:ext cx="875807" cy="626268"/>
            </a:xfrm>
            <a:custGeom>
              <a:avLst/>
              <a:gdLst>
                <a:gd name="connsiteX0" fmla="*/ 84196 w 875807"/>
                <a:gd name="connsiteY0" fmla="*/ 584952 h 626268"/>
                <a:gd name="connsiteX1" fmla="*/ 22760 w 875807"/>
                <a:gd name="connsiteY1" fmla="*/ 604002 h 626268"/>
                <a:gd name="connsiteX2" fmla="*/ 129249 w 875807"/>
                <a:gd name="connsiteY2" fmla="*/ 199380 h 626268"/>
                <a:gd name="connsiteX3" fmla="*/ 642742 w 875807"/>
                <a:gd name="connsiteY3" fmla="*/ 186045 h 626268"/>
                <a:gd name="connsiteX4" fmla="*/ 823717 w 875807"/>
                <a:gd name="connsiteY4" fmla="*/ -264 h 626268"/>
                <a:gd name="connsiteX5" fmla="*/ 875628 w 875807"/>
                <a:gd name="connsiteY5" fmla="*/ 54886 h 626268"/>
                <a:gd name="connsiteX6" fmla="*/ 688843 w 875807"/>
                <a:gd name="connsiteY6" fmla="*/ 234527 h 626268"/>
                <a:gd name="connsiteX7" fmla="*/ 762567 w 875807"/>
                <a:gd name="connsiteY7" fmla="*/ 604955 h 626268"/>
                <a:gd name="connsiteX8" fmla="*/ 694844 w 875807"/>
                <a:gd name="connsiteY8" fmla="*/ 584095 h 626268"/>
                <a:gd name="connsiteX9" fmla="*/ 638932 w 875807"/>
                <a:gd name="connsiteY9" fmla="*/ 289487 h 626268"/>
                <a:gd name="connsiteX10" fmla="*/ 466625 w 875807"/>
                <a:gd name="connsiteY10" fmla="*/ 464556 h 626268"/>
                <a:gd name="connsiteX11" fmla="*/ 461958 w 875807"/>
                <a:gd name="connsiteY11" fmla="*/ 487511 h 626268"/>
                <a:gd name="connsiteX12" fmla="*/ 390044 w 875807"/>
                <a:gd name="connsiteY12" fmla="*/ 559806 h 626268"/>
                <a:gd name="connsiteX13" fmla="*/ 351944 w 875807"/>
                <a:gd name="connsiteY13" fmla="*/ 578856 h 626268"/>
                <a:gd name="connsiteX14" fmla="*/ 314606 w 875807"/>
                <a:gd name="connsiteY14" fmla="*/ 626005 h 626268"/>
                <a:gd name="connsiteX15" fmla="*/ 251741 w 875807"/>
                <a:gd name="connsiteY15" fmla="*/ 564759 h 626268"/>
                <a:gd name="connsiteX16" fmla="*/ 290603 w 875807"/>
                <a:gd name="connsiteY16" fmla="*/ 537422 h 626268"/>
                <a:gd name="connsiteX17" fmla="*/ 321274 w 875807"/>
                <a:gd name="connsiteY17" fmla="*/ 478177 h 626268"/>
                <a:gd name="connsiteX18" fmla="*/ 387949 w 875807"/>
                <a:gd name="connsiteY18" fmla="*/ 416740 h 626268"/>
                <a:gd name="connsiteX19" fmla="*/ 419667 w 875807"/>
                <a:gd name="connsiteY19" fmla="*/ 407215 h 626268"/>
                <a:gd name="connsiteX20" fmla="*/ 585687 w 875807"/>
                <a:gd name="connsiteY20" fmla="*/ 244433 h 626268"/>
                <a:gd name="connsiteX21" fmla="*/ 260313 w 875807"/>
                <a:gd name="connsiteY21" fmla="*/ 197951 h 626268"/>
                <a:gd name="connsiteX22" fmla="*/ 84196 w 875807"/>
                <a:gd name="connsiteY22" fmla="*/ 584952 h 62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5807" h="626268">
                  <a:moveTo>
                    <a:pt x="84196" y="584952"/>
                  </a:moveTo>
                  <a:lnTo>
                    <a:pt x="22760" y="604002"/>
                  </a:lnTo>
                  <a:cubicBezTo>
                    <a:pt x="-32580" y="481701"/>
                    <a:pt x="15807" y="301393"/>
                    <a:pt x="129249" y="199380"/>
                  </a:cubicBezTo>
                  <a:cubicBezTo>
                    <a:pt x="270982" y="71745"/>
                    <a:pt x="439955" y="66697"/>
                    <a:pt x="642742" y="186045"/>
                  </a:cubicBezTo>
                  <a:lnTo>
                    <a:pt x="823717" y="-264"/>
                  </a:lnTo>
                  <a:lnTo>
                    <a:pt x="875628" y="54886"/>
                  </a:lnTo>
                  <a:cubicBezTo>
                    <a:pt x="813430" y="114607"/>
                    <a:pt x="751803" y="174043"/>
                    <a:pt x="688843" y="234527"/>
                  </a:cubicBezTo>
                  <a:cubicBezTo>
                    <a:pt x="774568" y="348827"/>
                    <a:pt x="802286" y="468366"/>
                    <a:pt x="762567" y="604955"/>
                  </a:cubicBezTo>
                  <a:lnTo>
                    <a:pt x="694844" y="584095"/>
                  </a:lnTo>
                  <a:cubicBezTo>
                    <a:pt x="723419" y="477320"/>
                    <a:pt x="707226" y="381498"/>
                    <a:pt x="638932" y="289487"/>
                  </a:cubicBezTo>
                  <a:cubicBezTo>
                    <a:pt x="579877" y="349208"/>
                    <a:pt x="522822" y="406454"/>
                    <a:pt x="466625" y="464556"/>
                  </a:cubicBezTo>
                  <a:cubicBezTo>
                    <a:pt x="461958" y="469318"/>
                    <a:pt x="462624" y="479701"/>
                    <a:pt x="461958" y="487511"/>
                  </a:cubicBezTo>
                  <a:cubicBezTo>
                    <a:pt x="458148" y="531707"/>
                    <a:pt x="433383" y="554758"/>
                    <a:pt x="390044" y="559806"/>
                  </a:cubicBezTo>
                  <a:cubicBezTo>
                    <a:pt x="375737" y="562235"/>
                    <a:pt x="362469" y="568864"/>
                    <a:pt x="351944" y="578856"/>
                  </a:cubicBezTo>
                  <a:cubicBezTo>
                    <a:pt x="338237" y="593534"/>
                    <a:pt x="325760" y="609307"/>
                    <a:pt x="314606" y="626005"/>
                  </a:cubicBezTo>
                  <a:lnTo>
                    <a:pt x="251741" y="564759"/>
                  </a:lnTo>
                  <a:cubicBezTo>
                    <a:pt x="267362" y="553900"/>
                    <a:pt x="279554" y="546376"/>
                    <a:pt x="290603" y="537422"/>
                  </a:cubicBezTo>
                  <a:cubicBezTo>
                    <a:pt x="309939" y="523906"/>
                    <a:pt x="321397" y="501761"/>
                    <a:pt x="321274" y="478177"/>
                  </a:cubicBezTo>
                  <a:cubicBezTo>
                    <a:pt x="321274" y="444458"/>
                    <a:pt x="352515" y="420550"/>
                    <a:pt x="387949" y="416740"/>
                  </a:cubicBezTo>
                  <a:cubicBezTo>
                    <a:pt x="398902" y="415598"/>
                    <a:pt x="412523" y="414264"/>
                    <a:pt x="419667" y="407215"/>
                  </a:cubicBezTo>
                  <a:cubicBezTo>
                    <a:pt x="475769" y="353685"/>
                    <a:pt x="530633" y="298726"/>
                    <a:pt x="585687" y="244433"/>
                  </a:cubicBezTo>
                  <a:cubicBezTo>
                    <a:pt x="520155" y="168900"/>
                    <a:pt x="368803" y="148612"/>
                    <a:pt x="260313" y="197951"/>
                  </a:cubicBezTo>
                  <a:cubicBezTo>
                    <a:pt x="116962" y="263483"/>
                    <a:pt x="58574" y="389880"/>
                    <a:pt x="84196" y="584952"/>
                  </a:cubicBezTo>
                  <a:close/>
                </a:path>
              </a:pathLst>
            </a:custGeom>
            <a:grpFill/>
            <a:ln w="9525" cap="flat">
              <a:noFill/>
              <a:prstDash val="solid"/>
              <a:miter/>
            </a:ln>
          </p:spPr>
          <p:txBody>
            <a:bodyPr rtlCol="0" anchor="ctr"/>
            <a:lstStyle/>
            <a:p>
              <a:endParaRPr lang="en-IN" dirty="0"/>
            </a:p>
          </p:txBody>
        </p:sp>
      </p:grpSp>
      <p:grpSp>
        <p:nvGrpSpPr>
          <p:cNvPr id="88" name="Group 87">
            <a:extLst>
              <a:ext uri="{FF2B5EF4-FFF2-40B4-BE49-F238E27FC236}">
                <a16:creationId xmlns:a16="http://schemas.microsoft.com/office/drawing/2014/main" id="{D9F35CE1-9D8E-35C8-F71B-F83C2ABB672B}"/>
              </a:ext>
            </a:extLst>
          </p:cNvPr>
          <p:cNvGrpSpPr/>
          <p:nvPr/>
        </p:nvGrpSpPr>
        <p:grpSpPr>
          <a:xfrm>
            <a:off x="6402039" y="1708618"/>
            <a:ext cx="283598" cy="284860"/>
            <a:chOff x="5119728" y="2447805"/>
            <a:chExt cx="1953167" cy="1961868"/>
          </a:xfrm>
          <a:solidFill>
            <a:schemeClr val="accent1"/>
          </a:solidFill>
        </p:grpSpPr>
        <p:sp>
          <p:nvSpPr>
            <p:cNvPr id="89" name="Freeform: Shape 162">
              <a:extLst>
                <a:ext uri="{FF2B5EF4-FFF2-40B4-BE49-F238E27FC236}">
                  <a16:creationId xmlns:a16="http://schemas.microsoft.com/office/drawing/2014/main" id="{A8AE91A8-D3B9-9A22-6E3C-D49F77FBAFB3}"/>
                </a:ext>
              </a:extLst>
            </p:cNvPr>
            <p:cNvSpPr/>
            <p:nvPr/>
          </p:nvSpPr>
          <p:spPr>
            <a:xfrm>
              <a:off x="5119728" y="2447805"/>
              <a:ext cx="1953167" cy="1961868"/>
            </a:xfrm>
            <a:custGeom>
              <a:avLst/>
              <a:gdLst>
                <a:gd name="connsiteX0" fmla="*/ 1307642 w 1953167"/>
                <a:gd name="connsiteY0" fmla="*/ 1118625 h 1961868"/>
                <a:gd name="connsiteX1" fmla="*/ 1397653 w 1953167"/>
                <a:gd name="connsiteY1" fmla="*/ 1211779 h 1961868"/>
                <a:gd name="connsiteX2" fmla="*/ 1524335 w 1953167"/>
                <a:gd name="connsiteY2" fmla="*/ 1233591 h 1961868"/>
                <a:gd name="connsiteX3" fmla="*/ 1892477 w 1953167"/>
                <a:gd name="connsiteY3" fmla="*/ 1606114 h 1961868"/>
                <a:gd name="connsiteX4" fmla="*/ 1796179 w 1953167"/>
                <a:gd name="connsiteY4" fmla="*/ 1954158 h 1961868"/>
                <a:gd name="connsiteX5" fmla="*/ 1601678 w 1953167"/>
                <a:gd name="connsiteY5" fmla="*/ 1905485 h 1961868"/>
                <a:gd name="connsiteX6" fmla="*/ 1208868 w 1953167"/>
                <a:gd name="connsiteY6" fmla="*/ 1510483 h 1961868"/>
                <a:gd name="connsiteX7" fmla="*/ 1207439 w 1953167"/>
                <a:gd name="connsiteY7" fmla="*/ 1403136 h 1961868"/>
                <a:gd name="connsiteX8" fmla="*/ 1115332 w 1953167"/>
                <a:gd name="connsiteY8" fmla="*/ 1307886 h 1961868"/>
                <a:gd name="connsiteX9" fmla="*/ 471823 w 1953167"/>
                <a:gd name="connsiteY9" fmla="*/ 1385801 h 1961868"/>
                <a:gd name="connsiteX10" fmla="*/ 109016 w 1953167"/>
                <a:gd name="connsiteY10" fmla="*/ 1091669 h 1961868"/>
                <a:gd name="connsiteX11" fmla="*/ 242366 w 1953167"/>
                <a:gd name="connsiteY11" fmla="*/ 178126 h 1961868"/>
                <a:gd name="connsiteX12" fmla="*/ 1154766 w 1953167"/>
                <a:gd name="connsiteY12" fmla="*/ 150218 h 1961868"/>
                <a:gd name="connsiteX13" fmla="*/ 1307642 w 1953167"/>
                <a:gd name="connsiteY13" fmla="*/ 1118625 h 1961868"/>
                <a:gd name="connsiteX14" fmla="*/ 1364030 w 1953167"/>
                <a:gd name="connsiteY14" fmla="*/ 719717 h 1961868"/>
                <a:gd name="connsiteX15" fmla="*/ 718311 w 1953167"/>
                <a:gd name="connsiteY15" fmla="*/ 66436 h 1961868"/>
                <a:gd name="connsiteX16" fmla="*/ 65201 w 1953167"/>
                <a:gd name="connsiteY16" fmla="*/ 700667 h 1961868"/>
                <a:gd name="connsiteX17" fmla="*/ 712901 w 1953167"/>
                <a:gd name="connsiteY17" fmla="*/ 1363512 h 1961868"/>
                <a:gd name="connsiteX18" fmla="*/ 1364001 w 1953167"/>
                <a:gd name="connsiteY18" fmla="*/ 725175 h 1961868"/>
                <a:gd name="connsiteX19" fmla="*/ 1364030 w 1953167"/>
                <a:gd name="connsiteY19" fmla="*/ 719717 h 1961868"/>
                <a:gd name="connsiteX20" fmla="*/ 1251825 w 1953167"/>
                <a:gd name="connsiteY20" fmla="*/ 1458000 h 1961868"/>
                <a:gd name="connsiteX21" fmla="*/ 1275066 w 1953167"/>
                <a:gd name="connsiteY21" fmla="*/ 1484861 h 1961868"/>
                <a:gd name="connsiteX22" fmla="*/ 1542433 w 1953167"/>
                <a:gd name="connsiteY22" fmla="*/ 1755371 h 1961868"/>
                <a:gd name="connsiteX23" fmla="*/ 1647208 w 1953167"/>
                <a:gd name="connsiteY23" fmla="*/ 1859384 h 1961868"/>
                <a:gd name="connsiteX24" fmla="*/ 1806657 w 1953167"/>
                <a:gd name="connsiteY24" fmla="*/ 1882053 h 1961868"/>
                <a:gd name="connsiteX25" fmla="*/ 1887619 w 1953167"/>
                <a:gd name="connsiteY25" fmla="*/ 1742893 h 1961868"/>
                <a:gd name="connsiteX26" fmla="*/ 1833136 w 1953167"/>
                <a:gd name="connsiteY26" fmla="*/ 1635451 h 1961868"/>
                <a:gd name="connsiteX27" fmla="*/ 1588439 w 1953167"/>
                <a:gd name="connsiteY27" fmla="*/ 1389325 h 1961868"/>
                <a:gd name="connsiteX28" fmla="*/ 1458613 w 1953167"/>
                <a:gd name="connsiteY28" fmla="*/ 1259499 h 1961868"/>
                <a:gd name="connsiteX29" fmla="*/ 1347075 w 1953167"/>
                <a:gd name="connsiteY29" fmla="*/ 1265405 h 1961868"/>
                <a:gd name="connsiteX30" fmla="*/ 1270875 w 1953167"/>
                <a:gd name="connsiteY30" fmla="*/ 1179680 h 1961868"/>
                <a:gd name="connsiteX31" fmla="*/ 1170672 w 1953167"/>
                <a:gd name="connsiteY31" fmla="*/ 1272167 h 1961868"/>
                <a:gd name="connsiteX32" fmla="*/ 1251539 w 1953167"/>
                <a:gd name="connsiteY32" fmla="*/ 1353225 h 19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53167" h="1961868">
                  <a:moveTo>
                    <a:pt x="1307642" y="1118625"/>
                  </a:moveTo>
                  <a:lnTo>
                    <a:pt x="1397653" y="1211779"/>
                  </a:lnTo>
                  <a:cubicBezTo>
                    <a:pt x="1459756" y="1181490"/>
                    <a:pt x="1476234" y="1184823"/>
                    <a:pt x="1524335" y="1233591"/>
                  </a:cubicBezTo>
                  <a:cubicBezTo>
                    <a:pt x="1647018" y="1357416"/>
                    <a:pt x="1771033" y="1480670"/>
                    <a:pt x="1892477" y="1606114"/>
                  </a:cubicBezTo>
                  <a:cubicBezTo>
                    <a:pt x="2005824" y="1722986"/>
                    <a:pt x="1952103" y="1915581"/>
                    <a:pt x="1796179" y="1954158"/>
                  </a:cubicBezTo>
                  <a:cubicBezTo>
                    <a:pt x="1723789" y="1972065"/>
                    <a:pt x="1655590" y="1958729"/>
                    <a:pt x="1601678" y="1905485"/>
                  </a:cubicBezTo>
                  <a:cubicBezTo>
                    <a:pt x="1469662" y="1774992"/>
                    <a:pt x="1339646" y="1642309"/>
                    <a:pt x="1208868" y="1510483"/>
                  </a:cubicBezTo>
                  <a:cubicBezTo>
                    <a:pt x="1174196" y="1475621"/>
                    <a:pt x="1183245" y="1439141"/>
                    <a:pt x="1207439" y="1403136"/>
                  </a:cubicBezTo>
                  <a:lnTo>
                    <a:pt x="1115332" y="1307886"/>
                  </a:lnTo>
                  <a:cubicBezTo>
                    <a:pt x="911973" y="1435521"/>
                    <a:pt x="696994" y="1464192"/>
                    <a:pt x="471823" y="1385801"/>
                  </a:cubicBezTo>
                  <a:cubicBezTo>
                    <a:pt x="316565" y="1331794"/>
                    <a:pt x="195598" y="1231210"/>
                    <a:pt x="109016" y="1091669"/>
                  </a:cubicBezTo>
                  <a:cubicBezTo>
                    <a:pt x="-77112" y="795765"/>
                    <a:pt x="-20572" y="408479"/>
                    <a:pt x="242366" y="178126"/>
                  </a:cubicBezTo>
                  <a:cubicBezTo>
                    <a:pt x="497445" y="-49141"/>
                    <a:pt x="883112" y="-59999"/>
                    <a:pt x="1154766" y="150218"/>
                  </a:cubicBezTo>
                  <a:cubicBezTo>
                    <a:pt x="1411750" y="349100"/>
                    <a:pt x="1541385" y="750483"/>
                    <a:pt x="1307642" y="1118625"/>
                  </a:cubicBezTo>
                  <a:close/>
                  <a:moveTo>
                    <a:pt x="1364030" y="719717"/>
                  </a:moveTo>
                  <a:cubicBezTo>
                    <a:pt x="1366116" y="361006"/>
                    <a:pt x="1077022" y="68522"/>
                    <a:pt x="718311" y="66436"/>
                  </a:cubicBezTo>
                  <a:cubicBezTo>
                    <a:pt x="364086" y="64378"/>
                    <a:pt x="73526" y="346528"/>
                    <a:pt x="65201" y="700667"/>
                  </a:cubicBezTo>
                  <a:cubicBezTo>
                    <a:pt x="59009" y="1040139"/>
                    <a:pt x="323138" y="1361512"/>
                    <a:pt x="712901" y="1363512"/>
                  </a:cubicBezTo>
                  <a:cubicBezTo>
                    <a:pt x="1068964" y="1367036"/>
                    <a:pt x="1360477" y="1081248"/>
                    <a:pt x="1364001" y="725175"/>
                  </a:cubicBezTo>
                  <a:cubicBezTo>
                    <a:pt x="1364020" y="723356"/>
                    <a:pt x="1364030" y="721537"/>
                    <a:pt x="1364030" y="719717"/>
                  </a:cubicBezTo>
                  <a:close/>
                  <a:moveTo>
                    <a:pt x="1251825" y="1458000"/>
                  </a:moveTo>
                  <a:cubicBezTo>
                    <a:pt x="1262874" y="1470764"/>
                    <a:pt x="1268494" y="1478289"/>
                    <a:pt x="1275066" y="1484861"/>
                  </a:cubicBezTo>
                  <a:cubicBezTo>
                    <a:pt x="1363963" y="1575034"/>
                    <a:pt x="1453088" y="1665198"/>
                    <a:pt x="1542433" y="1755371"/>
                  </a:cubicBezTo>
                  <a:cubicBezTo>
                    <a:pt x="1577009" y="1790327"/>
                    <a:pt x="1610442" y="1826523"/>
                    <a:pt x="1647208" y="1859384"/>
                  </a:cubicBezTo>
                  <a:cubicBezTo>
                    <a:pt x="1694357" y="1901770"/>
                    <a:pt x="1749126" y="1907961"/>
                    <a:pt x="1806657" y="1882053"/>
                  </a:cubicBezTo>
                  <a:cubicBezTo>
                    <a:pt x="1860187" y="1857955"/>
                    <a:pt x="1890191" y="1803853"/>
                    <a:pt x="1887619" y="1742893"/>
                  </a:cubicBezTo>
                  <a:cubicBezTo>
                    <a:pt x="1885714" y="1698316"/>
                    <a:pt x="1862854" y="1665455"/>
                    <a:pt x="1833136" y="1635451"/>
                  </a:cubicBezTo>
                  <a:cubicBezTo>
                    <a:pt x="1751097" y="1553603"/>
                    <a:pt x="1669525" y="1471554"/>
                    <a:pt x="1588439" y="1389325"/>
                  </a:cubicBezTo>
                  <a:cubicBezTo>
                    <a:pt x="1545100" y="1345700"/>
                    <a:pt x="1501476" y="1302362"/>
                    <a:pt x="1458613" y="1259499"/>
                  </a:cubicBezTo>
                  <a:close/>
                  <a:moveTo>
                    <a:pt x="1347075" y="1265405"/>
                  </a:moveTo>
                  <a:lnTo>
                    <a:pt x="1270875" y="1179680"/>
                  </a:lnTo>
                  <a:lnTo>
                    <a:pt x="1170672" y="1272167"/>
                  </a:lnTo>
                  <a:lnTo>
                    <a:pt x="1251539" y="1353225"/>
                  </a:lnTo>
                  <a:close/>
                </a:path>
              </a:pathLst>
            </a:custGeom>
            <a:grpFill/>
            <a:ln w="9525" cap="flat">
              <a:noFill/>
              <a:prstDash val="solid"/>
              <a:miter/>
            </a:ln>
          </p:spPr>
          <p:txBody>
            <a:bodyPr rtlCol="0" anchor="ctr"/>
            <a:lstStyle/>
            <a:p>
              <a:endParaRPr lang="en-IN" dirty="0"/>
            </a:p>
          </p:txBody>
        </p:sp>
        <p:sp>
          <p:nvSpPr>
            <p:cNvPr id="90" name="Freeform: Shape 163">
              <a:extLst>
                <a:ext uri="{FF2B5EF4-FFF2-40B4-BE49-F238E27FC236}">
                  <a16:creationId xmlns:a16="http://schemas.microsoft.com/office/drawing/2014/main" id="{DB97A91E-19D6-17A1-0929-916112776826}"/>
                </a:ext>
              </a:extLst>
            </p:cNvPr>
            <p:cNvSpPr/>
            <p:nvPr/>
          </p:nvSpPr>
          <p:spPr>
            <a:xfrm>
              <a:off x="5297409" y="2623952"/>
              <a:ext cx="1074961" cy="1074614"/>
            </a:xfrm>
            <a:custGeom>
              <a:avLst/>
              <a:gdLst>
                <a:gd name="connsiteX0" fmla="*/ -180 w 1074961"/>
                <a:gd name="connsiteY0" fmla="*/ 536712 h 1074614"/>
                <a:gd name="connsiteX1" fmla="*/ 460258 w 1074961"/>
                <a:gd name="connsiteY1" fmla="*/ 5407 h 1074614"/>
                <a:gd name="connsiteX2" fmla="*/ 1015756 w 1074961"/>
                <a:gd name="connsiteY2" fmla="*/ 291157 h 1074614"/>
                <a:gd name="connsiteX3" fmla="*/ 936413 w 1074961"/>
                <a:gd name="connsiteY3" fmla="*/ 899519 h 1074614"/>
                <a:gd name="connsiteX4" fmla="*/ 916029 w 1074961"/>
                <a:gd name="connsiteY4" fmla="*/ 919331 h 1074614"/>
                <a:gd name="connsiteX5" fmla="*/ 564462 w 1074961"/>
                <a:gd name="connsiteY5" fmla="*/ 1069159 h 1074614"/>
                <a:gd name="connsiteX6" fmla="*/ 248136 w 1074961"/>
                <a:gd name="connsiteY6" fmla="*/ 994769 h 1074614"/>
                <a:gd name="connsiteX7" fmla="*/ 5154 w 1074961"/>
                <a:gd name="connsiteY7" fmla="*/ 617579 h 1074614"/>
                <a:gd name="connsiteX8" fmla="*/ -180 w 1074961"/>
                <a:gd name="connsiteY8" fmla="*/ 536712 h 1074614"/>
                <a:gd name="connsiteX9" fmla="*/ 540363 w 1074961"/>
                <a:gd name="connsiteY9" fmla="*/ 65701 h 1074614"/>
                <a:gd name="connsiteX10" fmla="*/ 64637 w 1074961"/>
                <a:gd name="connsiteY10" fmla="*/ 535407 h 1074614"/>
                <a:gd name="connsiteX11" fmla="*/ 534343 w 1074961"/>
                <a:gd name="connsiteY11" fmla="*/ 1011133 h 1074614"/>
                <a:gd name="connsiteX12" fmla="*/ 1010041 w 1074961"/>
                <a:gd name="connsiteY12" fmla="*/ 544523 h 1074614"/>
                <a:gd name="connsiteX13" fmla="*/ 544611 w 1074961"/>
                <a:gd name="connsiteY13" fmla="*/ 65739 h 1074614"/>
                <a:gd name="connsiteX14" fmla="*/ 540363 w 1074961"/>
                <a:gd name="connsiteY14" fmla="*/ 65701 h 107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961" h="1074614">
                  <a:moveTo>
                    <a:pt x="-180" y="536712"/>
                  </a:moveTo>
                  <a:cubicBezTo>
                    <a:pt x="-2085" y="279537"/>
                    <a:pt x="189653" y="46365"/>
                    <a:pt x="460258" y="5407"/>
                  </a:cubicBezTo>
                  <a:cubicBezTo>
                    <a:pt x="670380" y="-26406"/>
                    <a:pt x="904409" y="78083"/>
                    <a:pt x="1015756" y="291157"/>
                  </a:cubicBezTo>
                  <a:cubicBezTo>
                    <a:pt x="1117293" y="485086"/>
                    <a:pt x="1085860" y="733689"/>
                    <a:pt x="936413" y="899519"/>
                  </a:cubicBezTo>
                  <a:cubicBezTo>
                    <a:pt x="930498" y="906968"/>
                    <a:pt x="923640" y="913626"/>
                    <a:pt x="916029" y="919331"/>
                  </a:cubicBezTo>
                  <a:cubicBezTo>
                    <a:pt x="807635" y="989816"/>
                    <a:pt x="695145" y="1050205"/>
                    <a:pt x="564462" y="1069159"/>
                  </a:cubicBezTo>
                  <a:cubicBezTo>
                    <a:pt x="453352" y="1086676"/>
                    <a:pt x="339795" y="1059968"/>
                    <a:pt x="248136" y="994769"/>
                  </a:cubicBezTo>
                  <a:cubicBezTo>
                    <a:pt x="114786" y="902948"/>
                    <a:pt x="31633" y="778171"/>
                    <a:pt x="5154" y="617579"/>
                  </a:cubicBezTo>
                  <a:cubicBezTo>
                    <a:pt x="1972" y="590738"/>
                    <a:pt x="191" y="563744"/>
                    <a:pt x="-180" y="536712"/>
                  </a:cubicBezTo>
                  <a:close/>
                  <a:moveTo>
                    <a:pt x="540363" y="65701"/>
                  </a:moveTo>
                  <a:cubicBezTo>
                    <a:pt x="279293" y="64043"/>
                    <a:pt x="66304" y="274336"/>
                    <a:pt x="64637" y="535407"/>
                  </a:cubicBezTo>
                  <a:cubicBezTo>
                    <a:pt x="62980" y="796478"/>
                    <a:pt x="273273" y="1009476"/>
                    <a:pt x="534343" y="1011133"/>
                  </a:cubicBezTo>
                  <a:cubicBezTo>
                    <a:pt x="794214" y="1012790"/>
                    <a:pt x="1006688" y="804374"/>
                    <a:pt x="1010041" y="544523"/>
                  </a:cubicBezTo>
                  <a:cubicBezTo>
                    <a:pt x="1013727" y="283785"/>
                    <a:pt x="805349" y="69425"/>
                    <a:pt x="544611" y="65739"/>
                  </a:cubicBezTo>
                  <a:cubicBezTo>
                    <a:pt x="543192" y="65720"/>
                    <a:pt x="541783" y="65710"/>
                    <a:pt x="540363" y="65701"/>
                  </a:cubicBezTo>
                  <a:close/>
                </a:path>
              </a:pathLst>
            </a:custGeom>
            <a:grpFill/>
            <a:ln w="9525" cap="flat">
              <a:noFill/>
              <a:prstDash val="solid"/>
              <a:miter/>
            </a:ln>
          </p:spPr>
          <p:txBody>
            <a:bodyPr rtlCol="0" anchor="ctr"/>
            <a:lstStyle/>
            <a:p>
              <a:endParaRPr lang="en-IN" dirty="0"/>
            </a:p>
          </p:txBody>
        </p:sp>
        <p:sp>
          <p:nvSpPr>
            <p:cNvPr id="91" name="Freeform: Shape 164">
              <a:extLst>
                <a:ext uri="{FF2B5EF4-FFF2-40B4-BE49-F238E27FC236}">
                  <a16:creationId xmlns:a16="http://schemas.microsoft.com/office/drawing/2014/main" id="{3C374A2E-2042-2F1A-5BDF-142B3792A574}"/>
                </a:ext>
              </a:extLst>
            </p:cNvPr>
            <p:cNvSpPr/>
            <p:nvPr/>
          </p:nvSpPr>
          <p:spPr>
            <a:xfrm>
              <a:off x="5413057" y="2957854"/>
              <a:ext cx="111470" cy="379547"/>
            </a:xfrm>
            <a:custGeom>
              <a:avLst/>
              <a:gdLst>
                <a:gd name="connsiteX0" fmla="*/ -194 w 111470"/>
                <a:gd name="connsiteY0" fmla="*/ 204144 h 379547"/>
                <a:gd name="connsiteX1" fmla="*/ 35429 w 111470"/>
                <a:gd name="connsiteY1" fmla="*/ 51744 h 379547"/>
                <a:gd name="connsiteX2" fmla="*/ 51717 w 111470"/>
                <a:gd name="connsiteY2" fmla="*/ 17644 h 379547"/>
                <a:gd name="connsiteX3" fmla="*/ 91817 w 111470"/>
                <a:gd name="connsiteY3" fmla="*/ 3071 h 379547"/>
                <a:gd name="connsiteX4" fmla="*/ 109552 w 111470"/>
                <a:gd name="connsiteY4" fmla="*/ 40580 h 379547"/>
                <a:gd name="connsiteX5" fmla="*/ 108867 w 111470"/>
                <a:gd name="connsiteY5" fmla="*/ 42314 h 379547"/>
                <a:gd name="connsiteX6" fmla="*/ 95436 w 111470"/>
                <a:gd name="connsiteY6" fmla="*/ 77747 h 379547"/>
                <a:gd name="connsiteX7" fmla="*/ 89055 w 111470"/>
                <a:gd name="connsiteY7" fmla="*/ 314538 h 379547"/>
                <a:gd name="connsiteX8" fmla="*/ 74482 w 111470"/>
                <a:gd name="connsiteY8" fmla="*/ 377975 h 379547"/>
                <a:gd name="connsiteX9" fmla="*/ 28476 w 111470"/>
                <a:gd name="connsiteY9" fmla="*/ 334922 h 379547"/>
                <a:gd name="connsiteX10" fmla="*/ -194 w 111470"/>
                <a:gd name="connsiteY10" fmla="*/ 204144 h 37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70" h="379547">
                  <a:moveTo>
                    <a:pt x="-194" y="204144"/>
                  </a:moveTo>
                  <a:cubicBezTo>
                    <a:pt x="10950" y="155661"/>
                    <a:pt x="22475" y="103464"/>
                    <a:pt x="35429" y="51744"/>
                  </a:cubicBezTo>
                  <a:cubicBezTo>
                    <a:pt x="39153" y="39637"/>
                    <a:pt x="44640" y="28150"/>
                    <a:pt x="51717" y="17644"/>
                  </a:cubicBezTo>
                  <a:cubicBezTo>
                    <a:pt x="61242" y="2404"/>
                    <a:pt x="74291" y="-4930"/>
                    <a:pt x="91817" y="3071"/>
                  </a:cubicBezTo>
                  <a:cubicBezTo>
                    <a:pt x="107076" y="8528"/>
                    <a:pt x="115010" y="25321"/>
                    <a:pt x="109552" y="40580"/>
                  </a:cubicBezTo>
                  <a:cubicBezTo>
                    <a:pt x="109343" y="41161"/>
                    <a:pt x="109114" y="41742"/>
                    <a:pt x="108867" y="42314"/>
                  </a:cubicBezTo>
                  <a:cubicBezTo>
                    <a:pt x="105057" y="54315"/>
                    <a:pt x="100104" y="66031"/>
                    <a:pt x="95436" y="77747"/>
                  </a:cubicBezTo>
                  <a:cubicBezTo>
                    <a:pt x="64757" y="153309"/>
                    <a:pt x="62490" y="237433"/>
                    <a:pt x="89055" y="314538"/>
                  </a:cubicBezTo>
                  <a:cubicBezTo>
                    <a:pt x="101723" y="353210"/>
                    <a:pt x="97246" y="371688"/>
                    <a:pt x="74482" y="377975"/>
                  </a:cubicBezTo>
                  <a:cubicBezTo>
                    <a:pt x="54193" y="383690"/>
                    <a:pt x="38763" y="371879"/>
                    <a:pt x="28476" y="334922"/>
                  </a:cubicBezTo>
                  <a:cubicBezTo>
                    <a:pt x="17141" y="293869"/>
                    <a:pt x="9997" y="251769"/>
                    <a:pt x="-194" y="204144"/>
                  </a:cubicBezTo>
                  <a:close/>
                </a:path>
              </a:pathLst>
            </a:custGeom>
            <a:grpFill/>
            <a:ln w="9525" cap="flat">
              <a:noFill/>
              <a:prstDash val="solid"/>
              <a:miter/>
            </a:ln>
          </p:spPr>
          <p:txBody>
            <a:bodyPr rtlCol="0" anchor="ctr"/>
            <a:lstStyle/>
            <a:p>
              <a:endParaRPr lang="en-IN" dirty="0"/>
            </a:p>
          </p:txBody>
        </p:sp>
      </p:grpSp>
      <p:grpSp>
        <p:nvGrpSpPr>
          <p:cNvPr id="92" name="Group 91">
            <a:extLst>
              <a:ext uri="{FF2B5EF4-FFF2-40B4-BE49-F238E27FC236}">
                <a16:creationId xmlns:a16="http://schemas.microsoft.com/office/drawing/2014/main" id="{27EE60DC-F487-AEF9-AABF-4C0C5B829F6F}"/>
              </a:ext>
            </a:extLst>
          </p:cNvPr>
          <p:cNvGrpSpPr/>
          <p:nvPr/>
        </p:nvGrpSpPr>
        <p:grpSpPr>
          <a:xfrm>
            <a:off x="8836920" y="1706893"/>
            <a:ext cx="274286" cy="288308"/>
            <a:chOff x="5229181" y="2519238"/>
            <a:chExt cx="1730450" cy="1818931"/>
          </a:xfrm>
          <a:solidFill>
            <a:schemeClr val="accent1"/>
          </a:solidFill>
        </p:grpSpPr>
        <p:sp>
          <p:nvSpPr>
            <p:cNvPr id="93" name="Freeform: Shape 169">
              <a:extLst>
                <a:ext uri="{FF2B5EF4-FFF2-40B4-BE49-F238E27FC236}">
                  <a16:creationId xmlns:a16="http://schemas.microsoft.com/office/drawing/2014/main" id="{0E82B227-842F-B45A-87FB-35790741E16B}"/>
                </a:ext>
              </a:extLst>
            </p:cNvPr>
            <p:cNvSpPr/>
            <p:nvPr/>
          </p:nvSpPr>
          <p:spPr>
            <a:xfrm>
              <a:off x="5229181" y="2519238"/>
              <a:ext cx="1730450" cy="1818931"/>
            </a:xfrm>
            <a:custGeom>
              <a:avLst/>
              <a:gdLst>
                <a:gd name="connsiteX0" fmla="*/ 186336 w 1730450"/>
                <a:gd name="connsiteY0" fmla="*/ 1212056 h 1818931"/>
                <a:gd name="connsiteX1" fmla="*/ 183669 w 1730450"/>
                <a:gd name="connsiteY1" fmla="*/ 607504 h 1818931"/>
                <a:gd name="connsiteX2" fmla="*/ 160524 w 1730450"/>
                <a:gd name="connsiteY2" fmla="*/ 528828 h 1818931"/>
                <a:gd name="connsiteX3" fmla="*/ 314924 w 1730450"/>
                <a:gd name="connsiteY3" fmla="*/ 245935 h 1818931"/>
                <a:gd name="connsiteX4" fmla="*/ 372741 w 1730450"/>
                <a:gd name="connsiteY4" fmla="*/ 228885 h 1818931"/>
                <a:gd name="connsiteX5" fmla="*/ 385028 w 1730450"/>
                <a:gd name="connsiteY5" fmla="*/ 216122 h 1818931"/>
                <a:gd name="connsiteX6" fmla="*/ 510377 w 1730450"/>
                <a:gd name="connsiteY6" fmla="*/ 35147 h 1818931"/>
                <a:gd name="connsiteX7" fmla="*/ 824702 w 1730450"/>
                <a:gd name="connsiteY7" fmla="*/ 76962 h 1818931"/>
                <a:gd name="connsiteX8" fmla="*/ 846324 w 1730450"/>
                <a:gd name="connsiteY8" fmla="*/ 100679 h 1818931"/>
                <a:gd name="connsiteX9" fmla="*/ 865374 w 1730450"/>
                <a:gd name="connsiteY9" fmla="*/ 128301 h 1818931"/>
                <a:gd name="connsiteX10" fmla="*/ 873089 w 1730450"/>
                <a:gd name="connsiteY10" fmla="*/ 117348 h 1818931"/>
                <a:gd name="connsiteX11" fmla="*/ 1199225 w 1730450"/>
                <a:gd name="connsiteY11" fmla="*/ 24479 h 1818931"/>
                <a:gd name="connsiteX12" fmla="*/ 1345243 w 1730450"/>
                <a:gd name="connsiteY12" fmla="*/ 214026 h 1818931"/>
                <a:gd name="connsiteX13" fmla="*/ 1360578 w 1730450"/>
                <a:gd name="connsiteY13" fmla="*/ 229457 h 1818931"/>
                <a:gd name="connsiteX14" fmla="*/ 1573652 w 1730450"/>
                <a:gd name="connsiteY14" fmla="*/ 504158 h 1818931"/>
                <a:gd name="connsiteX15" fmla="*/ 1544125 w 1730450"/>
                <a:gd name="connsiteY15" fmla="*/ 605885 h 1818931"/>
                <a:gd name="connsiteX16" fmla="*/ 1730243 w 1730450"/>
                <a:gd name="connsiteY16" fmla="*/ 909066 h 1818931"/>
                <a:gd name="connsiteX17" fmla="*/ 1546983 w 1730450"/>
                <a:gd name="connsiteY17" fmla="*/ 1210913 h 1818931"/>
                <a:gd name="connsiteX18" fmla="*/ 1569652 w 1730450"/>
                <a:gd name="connsiteY18" fmla="*/ 1287113 h 1818931"/>
                <a:gd name="connsiteX19" fmla="*/ 1377152 w 1730450"/>
                <a:gd name="connsiteY19" fmla="*/ 1585531 h 1818931"/>
                <a:gd name="connsiteX20" fmla="*/ 1348577 w 1730450"/>
                <a:gd name="connsiteY20" fmla="*/ 1594104 h 1818931"/>
                <a:gd name="connsiteX21" fmla="*/ 1341242 w 1730450"/>
                <a:gd name="connsiteY21" fmla="*/ 1622202 h 1818931"/>
                <a:gd name="connsiteX22" fmla="*/ 1156076 w 1730450"/>
                <a:gd name="connsiteY22" fmla="*/ 1808988 h 1818931"/>
                <a:gd name="connsiteX23" fmla="*/ 941574 w 1730450"/>
                <a:gd name="connsiteY23" fmla="*/ 1771650 h 1818931"/>
                <a:gd name="connsiteX24" fmla="*/ 866040 w 1730450"/>
                <a:gd name="connsiteY24" fmla="*/ 1690211 h 1818931"/>
                <a:gd name="connsiteX25" fmla="*/ 860801 w 1730450"/>
                <a:gd name="connsiteY25" fmla="*/ 1696212 h 1818931"/>
                <a:gd name="connsiteX26" fmla="*/ 610008 w 1730450"/>
                <a:gd name="connsiteY26" fmla="*/ 1816322 h 1818931"/>
                <a:gd name="connsiteX27" fmla="*/ 498756 w 1730450"/>
                <a:gd name="connsiteY27" fmla="*/ 1775269 h 1818931"/>
                <a:gd name="connsiteX28" fmla="*/ 384456 w 1730450"/>
                <a:gd name="connsiteY28" fmla="*/ 1600009 h 1818931"/>
                <a:gd name="connsiteX29" fmla="*/ 375693 w 1730450"/>
                <a:gd name="connsiteY29" fmla="*/ 1590484 h 1818931"/>
                <a:gd name="connsiteX30" fmla="*/ 159552 w 1730450"/>
                <a:gd name="connsiteY30" fmla="*/ 1293628 h 1818931"/>
                <a:gd name="connsiteX31" fmla="*/ 184241 w 1730450"/>
                <a:gd name="connsiteY31" fmla="*/ 1217009 h 1818931"/>
                <a:gd name="connsiteX32" fmla="*/ 186336 w 1730450"/>
                <a:gd name="connsiteY32" fmla="*/ 1212056 h 1818931"/>
                <a:gd name="connsiteX33" fmla="*/ 1277139 w 1730450"/>
                <a:gd name="connsiteY33" fmla="*/ 1593056 h 1818931"/>
                <a:gd name="connsiteX34" fmla="*/ 1266662 w 1730450"/>
                <a:gd name="connsiteY34" fmla="*/ 1590865 h 1818931"/>
                <a:gd name="connsiteX35" fmla="*/ 1190462 w 1730450"/>
                <a:gd name="connsiteY35" fmla="*/ 1571815 h 1818931"/>
                <a:gd name="connsiteX36" fmla="*/ 1064922 w 1730450"/>
                <a:gd name="connsiteY36" fmla="*/ 1446942 h 1818931"/>
                <a:gd name="connsiteX37" fmla="*/ 1085973 w 1730450"/>
                <a:gd name="connsiteY37" fmla="*/ 1399317 h 1818931"/>
                <a:gd name="connsiteX38" fmla="*/ 1131121 w 1730450"/>
                <a:gd name="connsiteY38" fmla="*/ 1424559 h 1818931"/>
                <a:gd name="connsiteX39" fmla="*/ 1186842 w 1730450"/>
                <a:gd name="connsiteY39" fmla="*/ 1492853 h 1818931"/>
                <a:gd name="connsiteX40" fmla="*/ 1320954 w 1730450"/>
                <a:gd name="connsiteY40" fmla="*/ 1523619 h 1818931"/>
                <a:gd name="connsiteX41" fmla="*/ 1482879 w 1730450"/>
                <a:gd name="connsiteY41" fmla="*/ 1246536 h 1818931"/>
                <a:gd name="connsiteX42" fmla="*/ 1466535 w 1730450"/>
                <a:gd name="connsiteY42" fmla="*/ 1237688 h 1818931"/>
                <a:gd name="connsiteX43" fmla="*/ 1465449 w 1730450"/>
                <a:gd name="connsiteY43" fmla="*/ 1238059 h 1818931"/>
                <a:gd name="connsiteX44" fmla="*/ 1321431 w 1730450"/>
                <a:gd name="connsiteY44" fmla="*/ 1245203 h 1818931"/>
                <a:gd name="connsiteX45" fmla="*/ 1193796 w 1730450"/>
                <a:gd name="connsiteY45" fmla="*/ 1186815 h 1818931"/>
                <a:gd name="connsiteX46" fmla="*/ 1180746 w 1730450"/>
                <a:gd name="connsiteY46" fmla="*/ 1162526 h 1818931"/>
                <a:gd name="connsiteX47" fmla="*/ 1198367 w 1730450"/>
                <a:gd name="connsiteY47" fmla="*/ 1128522 h 1818931"/>
                <a:gd name="connsiteX48" fmla="*/ 1239516 w 1730450"/>
                <a:gd name="connsiteY48" fmla="*/ 1134332 h 1818931"/>
                <a:gd name="connsiteX49" fmla="*/ 1334766 w 1730450"/>
                <a:gd name="connsiteY49" fmla="*/ 1176528 h 1818931"/>
                <a:gd name="connsiteX50" fmla="*/ 1472592 w 1730450"/>
                <a:gd name="connsiteY50" fmla="*/ 1164241 h 1818931"/>
                <a:gd name="connsiteX51" fmla="*/ 1648462 w 1730450"/>
                <a:gd name="connsiteY51" fmla="*/ 829665 h 1818931"/>
                <a:gd name="connsiteX52" fmla="*/ 1510692 w 1730450"/>
                <a:gd name="connsiteY52" fmla="*/ 668941 h 1818931"/>
                <a:gd name="connsiteX53" fmla="*/ 1494119 w 1730450"/>
                <a:gd name="connsiteY53" fmla="*/ 671512 h 1818931"/>
                <a:gd name="connsiteX54" fmla="*/ 1387343 w 1730450"/>
                <a:gd name="connsiteY54" fmla="*/ 744093 h 1818931"/>
                <a:gd name="connsiteX55" fmla="*/ 1252660 w 1730450"/>
                <a:gd name="connsiteY55" fmla="*/ 753618 h 1818931"/>
                <a:gd name="connsiteX56" fmla="*/ 1224237 w 1730450"/>
                <a:gd name="connsiteY56" fmla="*/ 713499 h 1818931"/>
                <a:gd name="connsiteX57" fmla="*/ 1226181 w 1730450"/>
                <a:gd name="connsiteY57" fmla="*/ 706564 h 1818931"/>
                <a:gd name="connsiteX58" fmla="*/ 1265519 w 1730450"/>
                <a:gd name="connsiteY58" fmla="*/ 684657 h 1818931"/>
                <a:gd name="connsiteX59" fmla="*/ 1319811 w 1730450"/>
                <a:gd name="connsiteY59" fmla="*/ 688372 h 1818931"/>
                <a:gd name="connsiteX60" fmla="*/ 1452114 w 1730450"/>
                <a:gd name="connsiteY60" fmla="*/ 614267 h 1818931"/>
                <a:gd name="connsiteX61" fmla="*/ 1487166 w 1730450"/>
                <a:gd name="connsiteY61" fmla="*/ 409480 h 1818931"/>
                <a:gd name="connsiteX62" fmla="*/ 1318192 w 1730450"/>
                <a:gd name="connsiteY62" fmla="*/ 295180 h 1818931"/>
                <a:gd name="connsiteX63" fmla="*/ 1278568 w 1730450"/>
                <a:gd name="connsiteY63" fmla="*/ 255556 h 1818931"/>
                <a:gd name="connsiteX64" fmla="*/ 1085792 w 1730450"/>
                <a:gd name="connsiteY64" fmla="*/ 69875 h 1818931"/>
                <a:gd name="connsiteX65" fmla="*/ 900807 w 1730450"/>
                <a:gd name="connsiteY65" fmla="*/ 242506 h 1818931"/>
                <a:gd name="connsiteX66" fmla="*/ 899664 w 1730450"/>
                <a:gd name="connsiteY66" fmla="*/ 357759 h 1818931"/>
                <a:gd name="connsiteX67" fmla="*/ 907665 w 1730450"/>
                <a:gd name="connsiteY67" fmla="*/ 367760 h 1818931"/>
                <a:gd name="connsiteX68" fmla="*/ 1042253 w 1730450"/>
                <a:gd name="connsiteY68" fmla="*/ 405860 h 1818931"/>
                <a:gd name="connsiteX69" fmla="*/ 1141694 w 1730450"/>
                <a:gd name="connsiteY69" fmla="*/ 389763 h 1818931"/>
                <a:gd name="connsiteX70" fmla="*/ 1189795 w 1730450"/>
                <a:gd name="connsiteY70" fmla="*/ 400621 h 1818931"/>
                <a:gd name="connsiteX71" fmla="*/ 1178937 w 1730450"/>
                <a:gd name="connsiteY71" fmla="*/ 448723 h 1818931"/>
                <a:gd name="connsiteX72" fmla="*/ 1101975 w 1730450"/>
                <a:gd name="connsiteY72" fmla="*/ 474821 h 1818931"/>
                <a:gd name="connsiteX73" fmla="*/ 963291 w 1730450"/>
                <a:gd name="connsiteY73" fmla="*/ 461581 h 1818931"/>
                <a:gd name="connsiteX74" fmla="*/ 899187 w 1730450"/>
                <a:gd name="connsiteY74" fmla="*/ 441579 h 1818931"/>
                <a:gd name="connsiteX75" fmla="*/ 899187 w 1730450"/>
                <a:gd name="connsiteY75" fmla="*/ 1054608 h 1818931"/>
                <a:gd name="connsiteX76" fmla="*/ 899187 w 1730450"/>
                <a:gd name="connsiteY76" fmla="*/ 1556194 h 1818931"/>
                <a:gd name="connsiteX77" fmla="*/ 1085515 w 1730450"/>
                <a:gd name="connsiteY77" fmla="*/ 1748532 h 1818931"/>
                <a:gd name="connsiteX78" fmla="*/ 1149123 w 1730450"/>
                <a:gd name="connsiteY78" fmla="*/ 1738598 h 1818931"/>
                <a:gd name="connsiteX79" fmla="*/ 1277139 w 1730450"/>
                <a:gd name="connsiteY79" fmla="*/ 1592866 h 1818931"/>
                <a:gd name="connsiteX80" fmla="*/ 830607 w 1730450"/>
                <a:gd name="connsiteY80" fmla="*/ 919829 h 1818931"/>
                <a:gd name="connsiteX81" fmla="*/ 817177 w 1730450"/>
                <a:gd name="connsiteY81" fmla="*/ 927163 h 1818931"/>
                <a:gd name="connsiteX82" fmla="*/ 589272 w 1730450"/>
                <a:gd name="connsiteY82" fmla="*/ 859917 h 1818931"/>
                <a:gd name="connsiteX83" fmla="*/ 577528 w 1730450"/>
                <a:gd name="connsiteY83" fmla="*/ 832961 h 1818931"/>
                <a:gd name="connsiteX84" fmla="*/ 577528 w 1730450"/>
                <a:gd name="connsiteY84" fmla="*/ 805339 h 1818931"/>
                <a:gd name="connsiteX85" fmla="*/ 610484 w 1730450"/>
                <a:gd name="connsiteY85" fmla="*/ 783907 h 1818931"/>
                <a:gd name="connsiteX86" fmla="*/ 643632 w 1730450"/>
                <a:gd name="connsiteY86" fmla="*/ 810768 h 1818931"/>
                <a:gd name="connsiteX87" fmla="*/ 767218 w 1730450"/>
                <a:gd name="connsiteY87" fmla="*/ 872642 h 1818931"/>
                <a:gd name="connsiteX88" fmla="*/ 787554 w 1730450"/>
                <a:gd name="connsiteY88" fmla="*/ 863155 h 1818931"/>
                <a:gd name="connsiteX89" fmla="*/ 831083 w 1730450"/>
                <a:gd name="connsiteY89" fmla="*/ 789813 h 1818931"/>
                <a:gd name="connsiteX90" fmla="*/ 830607 w 1730450"/>
                <a:gd name="connsiteY90" fmla="*/ 268605 h 1818931"/>
                <a:gd name="connsiteX91" fmla="*/ 829369 w 1730450"/>
                <a:gd name="connsiteY91" fmla="*/ 241268 h 1818931"/>
                <a:gd name="connsiteX92" fmla="*/ 621438 w 1730450"/>
                <a:gd name="connsiteY92" fmla="*/ 71875 h 1818931"/>
                <a:gd name="connsiteX93" fmla="*/ 451989 w 1730450"/>
                <a:gd name="connsiteY93" fmla="*/ 241840 h 1818931"/>
                <a:gd name="connsiteX94" fmla="*/ 453417 w 1730450"/>
                <a:gd name="connsiteY94" fmla="*/ 257460 h 1818931"/>
                <a:gd name="connsiteX95" fmla="*/ 620867 w 1730450"/>
                <a:gd name="connsiteY95" fmla="*/ 352710 h 1818931"/>
                <a:gd name="connsiteX96" fmla="*/ 664206 w 1730450"/>
                <a:gd name="connsiteY96" fmla="*/ 381285 h 1818931"/>
                <a:gd name="connsiteX97" fmla="*/ 630868 w 1730450"/>
                <a:gd name="connsiteY97" fmla="*/ 421957 h 1818931"/>
                <a:gd name="connsiteX98" fmla="*/ 474849 w 1730450"/>
                <a:gd name="connsiteY98" fmla="*/ 386429 h 1818931"/>
                <a:gd name="connsiteX99" fmla="*/ 398649 w 1730450"/>
                <a:gd name="connsiteY99" fmla="*/ 304228 h 1818931"/>
                <a:gd name="connsiteX100" fmla="*/ 383218 w 1730450"/>
                <a:gd name="connsiteY100" fmla="*/ 297180 h 1818931"/>
                <a:gd name="connsiteX101" fmla="*/ 229332 w 1730450"/>
                <a:gd name="connsiteY101" fmla="*/ 518312 h 1818931"/>
                <a:gd name="connsiteX102" fmla="*/ 235009 w 1730450"/>
                <a:gd name="connsiteY102" fmla="*/ 541496 h 1818931"/>
                <a:gd name="connsiteX103" fmla="*/ 268156 w 1730450"/>
                <a:gd name="connsiteY103" fmla="*/ 600551 h 1818931"/>
                <a:gd name="connsiteX104" fmla="*/ 334831 w 1730450"/>
                <a:gd name="connsiteY104" fmla="*/ 637127 h 1818931"/>
                <a:gd name="connsiteX105" fmla="*/ 411888 w 1730450"/>
                <a:gd name="connsiteY105" fmla="*/ 637984 h 1818931"/>
                <a:gd name="connsiteX106" fmla="*/ 458942 w 1730450"/>
                <a:gd name="connsiteY106" fmla="*/ 653577 h 1818931"/>
                <a:gd name="connsiteX107" fmla="*/ 443359 w 1730450"/>
                <a:gd name="connsiteY107" fmla="*/ 700630 h 1818931"/>
                <a:gd name="connsiteX108" fmla="*/ 437796 w 1730450"/>
                <a:gd name="connsiteY108" fmla="*/ 702849 h 1818931"/>
                <a:gd name="connsiteX109" fmla="*/ 359406 w 1730450"/>
                <a:gd name="connsiteY109" fmla="*/ 713517 h 1818931"/>
                <a:gd name="connsiteX110" fmla="*/ 242534 w 1730450"/>
                <a:gd name="connsiteY110" fmla="*/ 667988 h 1818931"/>
                <a:gd name="connsiteX111" fmla="*/ 224817 w 1730450"/>
                <a:gd name="connsiteY111" fmla="*/ 665892 h 1818931"/>
                <a:gd name="connsiteX112" fmla="*/ 85752 w 1730450"/>
                <a:gd name="connsiteY112" fmla="*/ 817721 h 1818931"/>
                <a:gd name="connsiteX113" fmla="*/ 235390 w 1730450"/>
                <a:gd name="connsiteY113" fmla="*/ 1156240 h 1818931"/>
                <a:gd name="connsiteX114" fmla="*/ 252821 w 1730450"/>
                <a:gd name="connsiteY114" fmla="*/ 1160526 h 1818931"/>
                <a:gd name="connsiteX115" fmla="*/ 364168 w 1730450"/>
                <a:gd name="connsiteY115" fmla="*/ 1152144 h 1818931"/>
                <a:gd name="connsiteX116" fmla="*/ 489231 w 1730450"/>
                <a:gd name="connsiteY116" fmla="*/ 1095565 h 1818931"/>
                <a:gd name="connsiteX117" fmla="*/ 534856 w 1730450"/>
                <a:gd name="connsiteY117" fmla="*/ 1096518 h 1818931"/>
                <a:gd name="connsiteX118" fmla="*/ 538857 w 1730450"/>
                <a:gd name="connsiteY118" fmla="*/ 1143190 h 1818931"/>
                <a:gd name="connsiteX119" fmla="*/ 518949 w 1730450"/>
                <a:gd name="connsiteY119" fmla="*/ 1163574 h 1818931"/>
                <a:gd name="connsiteX120" fmla="*/ 449417 w 1730450"/>
                <a:gd name="connsiteY120" fmla="*/ 1201674 h 1818931"/>
                <a:gd name="connsiteX121" fmla="*/ 441702 w 1730450"/>
                <a:gd name="connsiteY121" fmla="*/ 1214723 h 1818931"/>
                <a:gd name="connsiteX122" fmla="*/ 487707 w 1730450"/>
                <a:gd name="connsiteY122" fmla="*/ 1288351 h 1818931"/>
                <a:gd name="connsiteX123" fmla="*/ 569717 w 1730450"/>
                <a:gd name="connsiteY123" fmla="*/ 1305496 h 1818931"/>
                <a:gd name="connsiteX124" fmla="*/ 613914 w 1730450"/>
                <a:gd name="connsiteY124" fmla="*/ 1330928 h 1818931"/>
                <a:gd name="connsiteX125" fmla="*/ 583624 w 1730450"/>
                <a:gd name="connsiteY125" fmla="*/ 1373886 h 1818931"/>
                <a:gd name="connsiteX126" fmla="*/ 402649 w 1730450"/>
                <a:gd name="connsiteY126" fmla="*/ 1294161 h 1818931"/>
                <a:gd name="connsiteX127" fmla="*/ 370264 w 1730450"/>
                <a:gd name="connsiteY127" fmla="*/ 1224343 h 1818931"/>
                <a:gd name="connsiteX128" fmla="*/ 266632 w 1730450"/>
                <a:gd name="connsiteY128" fmla="*/ 1230916 h 1818931"/>
                <a:gd name="connsiteX129" fmla="*/ 250630 w 1730450"/>
                <a:gd name="connsiteY129" fmla="*/ 1240441 h 1818931"/>
                <a:gd name="connsiteX130" fmla="*/ 323544 w 1730450"/>
                <a:gd name="connsiteY130" fmla="*/ 1499797 h 1818931"/>
                <a:gd name="connsiteX131" fmla="*/ 411698 w 1730450"/>
                <a:gd name="connsiteY131" fmla="*/ 1524095 h 1818931"/>
                <a:gd name="connsiteX132" fmla="*/ 450560 w 1730450"/>
                <a:gd name="connsiteY132" fmla="*/ 1562195 h 1818931"/>
                <a:gd name="connsiteX133" fmla="*/ 646156 w 1730450"/>
                <a:gd name="connsiteY133" fmla="*/ 1746085 h 1818931"/>
                <a:gd name="connsiteX134" fmla="*/ 830131 w 1730450"/>
                <a:gd name="connsiteY134" fmla="*/ 1554956 h 1818931"/>
                <a:gd name="connsiteX135" fmla="*/ 830131 w 1730450"/>
                <a:gd name="connsiteY135" fmla="*/ 932021 h 181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730450" h="1818931">
                  <a:moveTo>
                    <a:pt x="186336" y="1212056"/>
                  </a:moveTo>
                  <a:cubicBezTo>
                    <a:pt x="-66552" y="1081183"/>
                    <a:pt x="-57313" y="726948"/>
                    <a:pt x="183669" y="607504"/>
                  </a:cubicBezTo>
                  <a:cubicBezTo>
                    <a:pt x="175764" y="581025"/>
                    <a:pt x="165667" y="555402"/>
                    <a:pt x="160524" y="528828"/>
                  </a:cubicBezTo>
                  <a:cubicBezTo>
                    <a:pt x="139492" y="410022"/>
                    <a:pt x="203634" y="292522"/>
                    <a:pt x="314924" y="245935"/>
                  </a:cubicBezTo>
                  <a:cubicBezTo>
                    <a:pt x="333745" y="238820"/>
                    <a:pt x="353071" y="233114"/>
                    <a:pt x="372741" y="228885"/>
                  </a:cubicBezTo>
                  <a:cubicBezTo>
                    <a:pt x="379475" y="228362"/>
                    <a:pt x="384761" y="222875"/>
                    <a:pt x="385028" y="216122"/>
                  </a:cubicBezTo>
                  <a:cubicBezTo>
                    <a:pt x="397201" y="139903"/>
                    <a:pt x="443302" y="73333"/>
                    <a:pt x="510377" y="35147"/>
                  </a:cubicBezTo>
                  <a:cubicBezTo>
                    <a:pt x="612342" y="-24642"/>
                    <a:pt x="741910" y="-7401"/>
                    <a:pt x="824702" y="76962"/>
                  </a:cubicBezTo>
                  <a:cubicBezTo>
                    <a:pt x="832312" y="84496"/>
                    <a:pt x="839523" y="92411"/>
                    <a:pt x="846324" y="100679"/>
                  </a:cubicBezTo>
                  <a:cubicBezTo>
                    <a:pt x="852991" y="108966"/>
                    <a:pt x="858611" y="118110"/>
                    <a:pt x="865374" y="128301"/>
                  </a:cubicBezTo>
                  <a:cubicBezTo>
                    <a:pt x="868231" y="124301"/>
                    <a:pt x="870708" y="120872"/>
                    <a:pt x="873089" y="117348"/>
                  </a:cubicBezTo>
                  <a:cubicBezTo>
                    <a:pt x="943107" y="8953"/>
                    <a:pt x="1082610" y="-30766"/>
                    <a:pt x="1199225" y="24479"/>
                  </a:cubicBezTo>
                  <a:cubicBezTo>
                    <a:pt x="1279711" y="62007"/>
                    <a:pt x="1328574" y="126397"/>
                    <a:pt x="1345243" y="214026"/>
                  </a:cubicBezTo>
                  <a:cubicBezTo>
                    <a:pt x="1345577" y="222370"/>
                    <a:pt x="1352235" y="229066"/>
                    <a:pt x="1360578" y="229457"/>
                  </a:cubicBezTo>
                  <a:cubicBezTo>
                    <a:pt x="1491814" y="252384"/>
                    <a:pt x="1584092" y="371351"/>
                    <a:pt x="1573652" y="504158"/>
                  </a:cubicBezTo>
                  <a:cubicBezTo>
                    <a:pt x="1571233" y="539791"/>
                    <a:pt x="1561156" y="574490"/>
                    <a:pt x="1544125" y="605885"/>
                  </a:cubicBezTo>
                  <a:cubicBezTo>
                    <a:pt x="1662807" y="672560"/>
                    <a:pt x="1730243" y="772191"/>
                    <a:pt x="1730243" y="909066"/>
                  </a:cubicBezTo>
                  <a:cubicBezTo>
                    <a:pt x="1730243" y="1045940"/>
                    <a:pt x="1663568" y="1145286"/>
                    <a:pt x="1546983" y="1210913"/>
                  </a:cubicBezTo>
                  <a:cubicBezTo>
                    <a:pt x="1555822" y="1235916"/>
                    <a:pt x="1563394" y="1261348"/>
                    <a:pt x="1569652" y="1287113"/>
                  </a:cubicBezTo>
                  <a:cubicBezTo>
                    <a:pt x="1594922" y="1421920"/>
                    <a:pt x="1510387" y="1552965"/>
                    <a:pt x="1377152" y="1585531"/>
                  </a:cubicBezTo>
                  <a:cubicBezTo>
                    <a:pt x="1367627" y="1587913"/>
                    <a:pt x="1354863" y="1587913"/>
                    <a:pt x="1348577" y="1594104"/>
                  </a:cubicBezTo>
                  <a:cubicBezTo>
                    <a:pt x="1342290" y="1600295"/>
                    <a:pt x="1343909" y="1612677"/>
                    <a:pt x="1341242" y="1622202"/>
                  </a:cubicBezTo>
                  <a:cubicBezTo>
                    <a:pt x="1314477" y="1719167"/>
                    <a:pt x="1252660" y="1782889"/>
                    <a:pt x="1156076" y="1808988"/>
                  </a:cubicBezTo>
                  <a:cubicBezTo>
                    <a:pt x="1082629" y="1829990"/>
                    <a:pt x="1003610" y="1816236"/>
                    <a:pt x="941574" y="1771650"/>
                  </a:cubicBezTo>
                  <a:cubicBezTo>
                    <a:pt x="910846" y="1750238"/>
                    <a:pt x="885090" y="1722463"/>
                    <a:pt x="866040" y="1690211"/>
                  </a:cubicBezTo>
                  <a:cubicBezTo>
                    <a:pt x="864173" y="1692107"/>
                    <a:pt x="862421" y="1694107"/>
                    <a:pt x="860801" y="1696212"/>
                  </a:cubicBezTo>
                  <a:cubicBezTo>
                    <a:pt x="800794" y="1785556"/>
                    <a:pt x="717165" y="1826038"/>
                    <a:pt x="610008" y="1816322"/>
                  </a:cubicBezTo>
                  <a:cubicBezTo>
                    <a:pt x="570060" y="1812236"/>
                    <a:pt x="531789" y="1798120"/>
                    <a:pt x="498756" y="1775269"/>
                  </a:cubicBezTo>
                  <a:cubicBezTo>
                    <a:pt x="437339" y="1735893"/>
                    <a:pt x="395724" y="1672094"/>
                    <a:pt x="384456" y="1600009"/>
                  </a:cubicBezTo>
                  <a:cubicBezTo>
                    <a:pt x="383504" y="1594770"/>
                    <a:pt x="382266" y="1591342"/>
                    <a:pt x="375693" y="1590484"/>
                  </a:cubicBezTo>
                  <a:cubicBezTo>
                    <a:pt x="234037" y="1568196"/>
                    <a:pt x="137263" y="1435293"/>
                    <a:pt x="159552" y="1293628"/>
                  </a:cubicBezTo>
                  <a:cubicBezTo>
                    <a:pt x="163753" y="1266968"/>
                    <a:pt x="172077" y="1241107"/>
                    <a:pt x="184241" y="1217009"/>
                  </a:cubicBezTo>
                  <a:cubicBezTo>
                    <a:pt x="184907" y="1215104"/>
                    <a:pt x="185479" y="1214056"/>
                    <a:pt x="186336" y="1212056"/>
                  </a:cubicBezTo>
                  <a:close/>
                  <a:moveTo>
                    <a:pt x="1277139" y="1593056"/>
                  </a:moveTo>
                  <a:lnTo>
                    <a:pt x="1266662" y="1590865"/>
                  </a:lnTo>
                  <a:cubicBezTo>
                    <a:pt x="1240935" y="1585884"/>
                    <a:pt x="1215503" y="1579531"/>
                    <a:pt x="1190462" y="1571815"/>
                  </a:cubicBezTo>
                  <a:cubicBezTo>
                    <a:pt x="1129597" y="1550003"/>
                    <a:pt x="1085687" y="1509903"/>
                    <a:pt x="1064922" y="1446942"/>
                  </a:cubicBezTo>
                  <a:cubicBezTo>
                    <a:pt x="1057969" y="1425416"/>
                    <a:pt x="1066827" y="1405699"/>
                    <a:pt x="1085973" y="1399317"/>
                  </a:cubicBezTo>
                  <a:cubicBezTo>
                    <a:pt x="1105118" y="1392936"/>
                    <a:pt x="1124073" y="1402842"/>
                    <a:pt x="1131121" y="1424559"/>
                  </a:cubicBezTo>
                  <a:cubicBezTo>
                    <a:pt x="1140618" y="1453429"/>
                    <a:pt x="1160467" y="1477756"/>
                    <a:pt x="1186842" y="1492853"/>
                  </a:cubicBezTo>
                  <a:cubicBezTo>
                    <a:pt x="1227743" y="1515570"/>
                    <a:pt x="1274244" y="1526238"/>
                    <a:pt x="1320954" y="1523619"/>
                  </a:cubicBezTo>
                  <a:cubicBezTo>
                    <a:pt x="1459257" y="1520190"/>
                    <a:pt x="1547649" y="1368933"/>
                    <a:pt x="1482879" y="1246536"/>
                  </a:cubicBezTo>
                  <a:cubicBezTo>
                    <a:pt x="1480812" y="1239574"/>
                    <a:pt x="1473488" y="1235611"/>
                    <a:pt x="1466535" y="1237688"/>
                  </a:cubicBezTo>
                  <a:cubicBezTo>
                    <a:pt x="1466163" y="1237792"/>
                    <a:pt x="1465801" y="1237916"/>
                    <a:pt x="1465449" y="1238059"/>
                  </a:cubicBezTo>
                  <a:cubicBezTo>
                    <a:pt x="1418281" y="1249232"/>
                    <a:pt x="1369465" y="1251651"/>
                    <a:pt x="1321431" y="1245203"/>
                  </a:cubicBezTo>
                  <a:cubicBezTo>
                    <a:pt x="1273729" y="1239898"/>
                    <a:pt x="1229000" y="1219438"/>
                    <a:pt x="1193796" y="1186815"/>
                  </a:cubicBezTo>
                  <a:cubicBezTo>
                    <a:pt x="1187176" y="1180166"/>
                    <a:pt x="1182642" y="1171718"/>
                    <a:pt x="1180746" y="1162526"/>
                  </a:cubicBezTo>
                  <a:cubicBezTo>
                    <a:pt x="1178060" y="1148486"/>
                    <a:pt x="1185347" y="1134427"/>
                    <a:pt x="1198367" y="1128522"/>
                  </a:cubicBezTo>
                  <a:cubicBezTo>
                    <a:pt x="1211779" y="1120702"/>
                    <a:pt x="1228800" y="1123102"/>
                    <a:pt x="1239516" y="1134332"/>
                  </a:cubicBezTo>
                  <a:cubicBezTo>
                    <a:pt x="1265919" y="1158240"/>
                    <a:pt x="1299314" y="1173032"/>
                    <a:pt x="1334766" y="1176528"/>
                  </a:cubicBezTo>
                  <a:cubicBezTo>
                    <a:pt x="1381057" y="1182205"/>
                    <a:pt x="1428034" y="1178014"/>
                    <a:pt x="1472592" y="1164241"/>
                  </a:cubicBezTo>
                  <a:cubicBezTo>
                    <a:pt x="1613543" y="1120416"/>
                    <a:pt x="1692286" y="970616"/>
                    <a:pt x="1648462" y="829665"/>
                  </a:cubicBezTo>
                  <a:cubicBezTo>
                    <a:pt x="1626612" y="759409"/>
                    <a:pt x="1576777" y="701268"/>
                    <a:pt x="1510692" y="668941"/>
                  </a:cubicBezTo>
                  <a:cubicBezTo>
                    <a:pt x="1505396" y="665102"/>
                    <a:pt x="1497995" y="666245"/>
                    <a:pt x="1494119" y="671512"/>
                  </a:cubicBezTo>
                  <a:cubicBezTo>
                    <a:pt x="1464382" y="703364"/>
                    <a:pt x="1427901" y="728167"/>
                    <a:pt x="1387343" y="744093"/>
                  </a:cubicBezTo>
                  <a:cubicBezTo>
                    <a:pt x="1344491" y="761009"/>
                    <a:pt x="1297466" y="764333"/>
                    <a:pt x="1252660" y="753618"/>
                  </a:cubicBezTo>
                  <a:cubicBezTo>
                    <a:pt x="1233734" y="750389"/>
                    <a:pt x="1221009" y="732425"/>
                    <a:pt x="1224237" y="713499"/>
                  </a:cubicBezTo>
                  <a:cubicBezTo>
                    <a:pt x="1224647" y="711127"/>
                    <a:pt x="1225295" y="708803"/>
                    <a:pt x="1226181" y="706564"/>
                  </a:cubicBezTo>
                  <a:cubicBezTo>
                    <a:pt x="1232343" y="690772"/>
                    <a:pt x="1248850" y="681580"/>
                    <a:pt x="1265519" y="684657"/>
                  </a:cubicBezTo>
                  <a:cubicBezTo>
                    <a:pt x="1283435" y="687829"/>
                    <a:pt x="1301638" y="689076"/>
                    <a:pt x="1319811" y="688372"/>
                  </a:cubicBezTo>
                  <a:cubicBezTo>
                    <a:pt x="1374390" y="683133"/>
                    <a:pt x="1416966" y="654177"/>
                    <a:pt x="1452114" y="614267"/>
                  </a:cubicBezTo>
                  <a:cubicBezTo>
                    <a:pt x="1505454" y="553498"/>
                    <a:pt x="1519646" y="483965"/>
                    <a:pt x="1487166" y="409480"/>
                  </a:cubicBezTo>
                  <a:cubicBezTo>
                    <a:pt x="1455542" y="336994"/>
                    <a:pt x="1397059" y="299561"/>
                    <a:pt x="1318192" y="295180"/>
                  </a:cubicBezTo>
                  <a:cubicBezTo>
                    <a:pt x="1291808" y="293656"/>
                    <a:pt x="1279330" y="281844"/>
                    <a:pt x="1278568" y="255556"/>
                  </a:cubicBezTo>
                  <a:cubicBezTo>
                    <a:pt x="1276606" y="151047"/>
                    <a:pt x="1190300" y="67913"/>
                    <a:pt x="1085792" y="69875"/>
                  </a:cubicBezTo>
                  <a:cubicBezTo>
                    <a:pt x="989075" y="71685"/>
                    <a:pt x="909284" y="146142"/>
                    <a:pt x="900807" y="242506"/>
                  </a:cubicBezTo>
                  <a:cubicBezTo>
                    <a:pt x="897663" y="280606"/>
                    <a:pt x="899473" y="319373"/>
                    <a:pt x="899664" y="357759"/>
                  </a:cubicBezTo>
                  <a:cubicBezTo>
                    <a:pt x="900645" y="362150"/>
                    <a:pt x="903597" y="365836"/>
                    <a:pt x="907665" y="367760"/>
                  </a:cubicBezTo>
                  <a:cubicBezTo>
                    <a:pt x="950327" y="387229"/>
                    <a:pt x="995714" y="400078"/>
                    <a:pt x="1042253" y="405860"/>
                  </a:cubicBezTo>
                  <a:cubicBezTo>
                    <a:pt x="1076733" y="409575"/>
                    <a:pt x="1110642" y="409289"/>
                    <a:pt x="1141694" y="389763"/>
                  </a:cubicBezTo>
                  <a:cubicBezTo>
                    <a:pt x="1157972" y="379476"/>
                    <a:pt x="1179508" y="384343"/>
                    <a:pt x="1189795" y="400621"/>
                  </a:cubicBezTo>
                  <a:cubicBezTo>
                    <a:pt x="1200082" y="416899"/>
                    <a:pt x="1195215" y="438435"/>
                    <a:pt x="1178937" y="448723"/>
                  </a:cubicBezTo>
                  <a:cubicBezTo>
                    <a:pt x="1155648" y="463248"/>
                    <a:pt x="1129302" y="472182"/>
                    <a:pt x="1101975" y="474821"/>
                  </a:cubicBezTo>
                  <a:cubicBezTo>
                    <a:pt x="1055331" y="479603"/>
                    <a:pt x="1008191" y="475107"/>
                    <a:pt x="963291" y="461581"/>
                  </a:cubicBezTo>
                  <a:cubicBezTo>
                    <a:pt x="942145" y="455676"/>
                    <a:pt x="921476" y="448627"/>
                    <a:pt x="899187" y="441579"/>
                  </a:cubicBezTo>
                  <a:lnTo>
                    <a:pt x="899187" y="1054608"/>
                  </a:lnTo>
                  <a:cubicBezTo>
                    <a:pt x="899187" y="1221800"/>
                    <a:pt x="899187" y="1389002"/>
                    <a:pt x="899187" y="1556194"/>
                  </a:cubicBezTo>
                  <a:cubicBezTo>
                    <a:pt x="897530" y="1660760"/>
                    <a:pt x="980950" y="1746875"/>
                    <a:pt x="1085515" y="1748532"/>
                  </a:cubicBezTo>
                  <a:cubicBezTo>
                    <a:pt x="1107128" y="1748876"/>
                    <a:pt x="1128645" y="1745513"/>
                    <a:pt x="1149123" y="1738598"/>
                  </a:cubicBezTo>
                  <a:cubicBezTo>
                    <a:pt x="1219227" y="1714976"/>
                    <a:pt x="1260090" y="1664875"/>
                    <a:pt x="1277139" y="1592866"/>
                  </a:cubicBezTo>
                  <a:close/>
                  <a:moveTo>
                    <a:pt x="830607" y="919829"/>
                  </a:moveTo>
                  <a:lnTo>
                    <a:pt x="817177" y="927163"/>
                  </a:lnTo>
                  <a:cubicBezTo>
                    <a:pt x="735672" y="971531"/>
                    <a:pt x="633640" y="941422"/>
                    <a:pt x="589272" y="859917"/>
                  </a:cubicBezTo>
                  <a:cubicBezTo>
                    <a:pt x="584576" y="851297"/>
                    <a:pt x="580652" y="842276"/>
                    <a:pt x="577528" y="832961"/>
                  </a:cubicBezTo>
                  <a:cubicBezTo>
                    <a:pt x="574861" y="823950"/>
                    <a:pt x="574861" y="814349"/>
                    <a:pt x="577528" y="805339"/>
                  </a:cubicBezTo>
                  <a:cubicBezTo>
                    <a:pt x="582319" y="791499"/>
                    <a:pt x="595892" y="782669"/>
                    <a:pt x="610484" y="783907"/>
                  </a:cubicBezTo>
                  <a:cubicBezTo>
                    <a:pt x="626258" y="784555"/>
                    <a:pt x="639726" y="795471"/>
                    <a:pt x="643632" y="810768"/>
                  </a:cubicBezTo>
                  <a:cubicBezTo>
                    <a:pt x="660672" y="861984"/>
                    <a:pt x="716002" y="889682"/>
                    <a:pt x="767218" y="872642"/>
                  </a:cubicBezTo>
                  <a:cubicBezTo>
                    <a:pt x="774333" y="870270"/>
                    <a:pt x="781163" y="867089"/>
                    <a:pt x="787554" y="863155"/>
                  </a:cubicBezTo>
                  <a:cubicBezTo>
                    <a:pt x="815005" y="849163"/>
                    <a:pt x="831950" y="820617"/>
                    <a:pt x="831083" y="789813"/>
                  </a:cubicBezTo>
                  <a:cubicBezTo>
                    <a:pt x="830226" y="616077"/>
                    <a:pt x="831083" y="442341"/>
                    <a:pt x="830607" y="268605"/>
                  </a:cubicBezTo>
                  <a:cubicBezTo>
                    <a:pt x="830674" y="259480"/>
                    <a:pt x="830255" y="250355"/>
                    <a:pt x="829369" y="241268"/>
                  </a:cubicBezTo>
                  <a:cubicBezTo>
                    <a:pt x="818730" y="137074"/>
                    <a:pt x="725632" y="61236"/>
                    <a:pt x="621438" y="71875"/>
                  </a:cubicBezTo>
                  <a:cubicBezTo>
                    <a:pt x="531732" y="81038"/>
                    <a:pt x="460875" y="152104"/>
                    <a:pt x="451989" y="241840"/>
                  </a:cubicBezTo>
                  <a:cubicBezTo>
                    <a:pt x="451150" y="247088"/>
                    <a:pt x="451636" y="252460"/>
                    <a:pt x="453417" y="257460"/>
                  </a:cubicBezTo>
                  <a:cubicBezTo>
                    <a:pt x="482754" y="318040"/>
                    <a:pt x="540571" y="362807"/>
                    <a:pt x="620867" y="352710"/>
                  </a:cubicBezTo>
                  <a:cubicBezTo>
                    <a:pt x="643441" y="349853"/>
                    <a:pt x="661348" y="361378"/>
                    <a:pt x="664206" y="381285"/>
                  </a:cubicBezTo>
                  <a:cubicBezTo>
                    <a:pt x="667063" y="401193"/>
                    <a:pt x="654681" y="419385"/>
                    <a:pt x="630868" y="421957"/>
                  </a:cubicBezTo>
                  <a:cubicBezTo>
                    <a:pt x="576252" y="429863"/>
                    <a:pt x="520654" y="417204"/>
                    <a:pt x="474849" y="386429"/>
                  </a:cubicBezTo>
                  <a:cubicBezTo>
                    <a:pt x="443235" y="365522"/>
                    <a:pt x="417098" y="337337"/>
                    <a:pt x="398649" y="304228"/>
                  </a:cubicBezTo>
                  <a:cubicBezTo>
                    <a:pt x="396172" y="298170"/>
                    <a:pt x="389419" y="295084"/>
                    <a:pt x="383218" y="297180"/>
                  </a:cubicBezTo>
                  <a:cubicBezTo>
                    <a:pt x="279662" y="315753"/>
                    <a:pt x="210758" y="414756"/>
                    <a:pt x="229332" y="518312"/>
                  </a:cubicBezTo>
                  <a:cubicBezTo>
                    <a:pt x="230742" y="526151"/>
                    <a:pt x="232637" y="533895"/>
                    <a:pt x="235009" y="541496"/>
                  </a:cubicBezTo>
                  <a:cubicBezTo>
                    <a:pt x="240429" y="563851"/>
                    <a:pt x="251897" y="584282"/>
                    <a:pt x="268156" y="600551"/>
                  </a:cubicBezTo>
                  <a:cubicBezTo>
                    <a:pt x="287711" y="617086"/>
                    <a:pt x="310380" y="629516"/>
                    <a:pt x="334831" y="637127"/>
                  </a:cubicBezTo>
                  <a:cubicBezTo>
                    <a:pt x="359558" y="646785"/>
                    <a:pt x="386952" y="647090"/>
                    <a:pt x="411888" y="637984"/>
                  </a:cubicBezTo>
                  <a:cubicBezTo>
                    <a:pt x="429186" y="629297"/>
                    <a:pt x="450255" y="636270"/>
                    <a:pt x="458942" y="653577"/>
                  </a:cubicBezTo>
                  <a:cubicBezTo>
                    <a:pt x="467638" y="670874"/>
                    <a:pt x="460656" y="691943"/>
                    <a:pt x="443359" y="700630"/>
                  </a:cubicBezTo>
                  <a:cubicBezTo>
                    <a:pt x="441568" y="701525"/>
                    <a:pt x="439711" y="702268"/>
                    <a:pt x="437796" y="702849"/>
                  </a:cubicBezTo>
                  <a:cubicBezTo>
                    <a:pt x="412984" y="712974"/>
                    <a:pt x="386018" y="716642"/>
                    <a:pt x="359406" y="713517"/>
                  </a:cubicBezTo>
                  <a:cubicBezTo>
                    <a:pt x="317295" y="708174"/>
                    <a:pt x="277157" y="692534"/>
                    <a:pt x="242534" y="667988"/>
                  </a:cubicBezTo>
                  <a:cubicBezTo>
                    <a:pt x="237657" y="663625"/>
                    <a:pt x="230570" y="662787"/>
                    <a:pt x="224817" y="665892"/>
                  </a:cubicBezTo>
                  <a:cubicBezTo>
                    <a:pt x="159723" y="695458"/>
                    <a:pt x="109508" y="750293"/>
                    <a:pt x="85752" y="817721"/>
                  </a:cubicBezTo>
                  <a:cubicBezTo>
                    <a:pt x="36479" y="952443"/>
                    <a:pt x="102592" y="1102004"/>
                    <a:pt x="235390" y="1156240"/>
                  </a:cubicBezTo>
                  <a:cubicBezTo>
                    <a:pt x="240810" y="1158945"/>
                    <a:pt x="246763" y="1160411"/>
                    <a:pt x="252821" y="1160526"/>
                  </a:cubicBezTo>
                  <a:cubicBezTo>
                    <a:pt x="289968" y="1158335"/>
                    <a:pt x="327402" y="1157764"/>
                    <a:pt x="364168" y="1152144"/>
                  </a:cubicBezTo>
                  <a:cubicBezTo>
                    <a:pt x="410555" y="1145191"/>
                    <a:pt x="455799" y="1133094"/>
                    <a:pt x="489231" y="1095565"/>
                  </a:cubicBezTo>
                  <a:cubicBezTo>
                    <a:pt x="500661" y="1082611"/>
                    <a:pt x="522474" y="1084707"/>
                    <a:pt x="534856" y="1096518"/>
                  </a:cubicBezTo>
                  <a:cubicBezTo>
                    <a:pt x="548086" y="1108681"/>
                    <a:pt x="549820" y="1128950"/>
                    <a:pt x="538857" y="1143190"/>
                  </a:cubicBezTo>
                  <a:cubicBezTo>
                    <a:pt x="532942" y="1150648"/>
                    <a:pt x="526265" y="1157478"/>
                    <a:pt x="518949" y="1163574"/>
                  </a:cubicBezTo>
                  <a:cubicBezTo>
                    <a:pt x="498556" y="1180795"/>
                    <a:pt x="474915" y="1193759"/>
                    <a:pt x="449417" y="1201674"/>
                  </a:cubicBezTo>
                  <a:cubicBezTo>
                    <a:pt x="442654" y="1203865"/>
                    <a:pt x="438749" y="1206722"/>
                    <a:pt x="441702" y="1214723"/>
                  </a:cubicBezTo>
                  <a:cubicBezTo>
                    <a:pt x="452179" y="1242345"/>
                    <a:pt x="464657" y="1268825"/>
                    <a:pt x="487707" y="1288351"/>
                  </a:cubicBezTo>
                  <a:cubicBezTo>
                    <a:pt x="510758" y="1307877"/>
                    <a:pt x="539904" y="1311211"/>
                    <a:pt x="569717" y="1305496"/>
                  </a:cubicBezTo>
                  <a:cubicBezTo>
                    <a:pt x="592101" y="1301210"/>
                    <a:pt x="609818" y="1311592"/>
                    <a:pt x="613914" y="1330928"/>
                  </a:cubicBezTo>
                  <a:cubicBezTo>
                    <a:pt x="618009" y="1350264"/>
                    <a:pt x="606293" y="1369028"/>
                    <a:pt x="583624" y="1373886"/>
                  </a:cubicBezTo>
                  <a:cubicBezTo>
                    <a:pt x="512139" y="1392155"/>
                    <a:pt x="437415" y="1359236"/>
                    <a:pt x="402649" y="1294161"/>
                  </a:cubicBezTo>
                  <a:cubicBezTo>
                    <a:pt x="389981" y="1271873"/>
                    <a:pt x="380932" y="1247584"/>
                    <a:pt x="370264" y="1224343"/>
                  </a:cubicBezTo>
                  <a:cubicBezTo>
                    <a:pt x="336260" y="1226534"/>
                    <a:pt x="301494" y="1229296"/>
                    <a:pt x="266632" y="1230916"/>
                  </a:cubicBezTo>
                  <a:cubicBezTo>
                    <a:pt x="259850" y="1230506"/>
                    <a:pt x="253507" y="1234287"/>
                    <a:pt x="250630" y="1240441"/>
                  </a:cubicBezTo>
                  <a:cubicBezTo>
                    <a:pt x="199147" y="1332195"/>
                    <a:pt x="231790" y="1448314"/>
                    <a:pt x="323544" y="1499797"/>
                  </a:cubicBezTo>
                  <a:cubicBezTo>
                    <a:pt x="350519" y="1514932"/>
                    <a:pt x="380780" y="1523276"/>
                    <a:pt x="411698" y="1524095"/>
                  </a:cubicBezTo>
                  <a:cubicBezTo>
                    <a:pt x="437415" y="1524095"/>
                    <a:pt x="449798" y="1536287"/>
                    <a:pt x="450560" y="1562195"/>
                  </a:cubicBezTo>
                  <a:cubicBezTo>
                    <a:pt x="453789" y="1666989"/>
                    <a:pt x="541362" y="1749323"/>
                    <a:pt x="646156" y="1746085"/>
                  </a:cubicBezTo>
                  <a:cubicBezTo>
                    <a:pt x="749207" y="1742913"/>
                    <a:pt x="830883" y="1658055"/>
                    <a:pt x="830131" y="1554956"/>
                  </a:cubicBezTo>
                  <a:cubicBezTo>
                    <a:pt x="830131" y="1347311"/>
                    <a:pt x="830131" y="1139666"/>
                    <a:pt x="830131" y="932021"/>
                  </a:cubicBezTo>
                  <a:close/>
                </a:path>
              </a:pathLst>
            </a:custGeom>
            <a:grpFill/>
            <a:ln w="9525" cap="flat">
              <a:noFill/>
              <a:prstDash val="solid"/>
              <a:miter/>
            </a:ln>
          </p:spPr>
          <p:txBody>
            <a:bodyPr rtlCol="0" anchor="ctr"/>
            <a:lstStyle/>
            <a:p>
              <a:endParaRPr lang="en-IN" dirty="0"/>
            </a:p>
          </p:txBody>
        </p:sp>
        <p:sp>
          <p:nvSpPr>
            <p:cNvPr id="94" name="Freeform: Shape 170">
              <a:extLst>
                <a:ext uri="{FF2B5EF4-FFF2-40B4-BE49-F238E27FC236}">
                  <a16:creationId xmlns:a16="http://schemas.microsoft.com/office/drawing/2014/main" id="{5346182D-1078-A39A-A888-B2528BCB278A}"/>
                </a:ext>
              </a:extLst>
            </p:cNvPr>
            <p:cNvSpPr/>
            <p:nvPr/>
          </p:nvSpPr>
          <p:spPr>
            <a:xfrm>
              <a:off x="6268675" y="3424141"/>
              <a:ext cx="234253" cy="193049"/>
            </a:xfrm>
            <a:custGeom>
              <a:avLst/>
              <a:gdLst>
                <a:gd name="connsiteX0" fmla="*/ 160683 w 234253"/>
                <a:gd name="connsiteY0" fmla="*/ -314 h 193049"/>
                <a:gd name="connsiteX1" fmla="*/ 207260 w 234253"/>
                <a:gd name="connsiteY1" fmla="*/ 9211 h 193049"/>
                <a:gd name="connsiteX2" fmla="*/ 233187 w 234253"/>
                <a:gd name="connsiteY2" fmla="*/ 50349 h 193049"/>
                <a:gd name="connsiteX3" fmla="*/ 232311 w 234253"/>
                <a:gd name="connsiteY3" fmla="*/ 53502 h 193049"/>
                <a:gd name="connsiteX4" fmla="*/ 188496 w 234253"/>
                <a:gd name="connsiteY4" fmla="*/ 76552 h 193049"/>
                <a:gd name="connsiteX5" fmla="*/ 158397 w 234253"/>
                <a:gd name="connsiteY5" fmla="*/ 70742 h 193049"/>
                <a:gd name="connsiteX6" fmla="*/ 84102 w 234253"/>
                <a:gd name="connsiteY6" fmla="*/ 113605 h 193049"/>
                <a:gd name="connsiteX7" fmla="*/ 68576 w 234253"/>
                <a:gd name="connsiteY7" fmla="*/ 164659 h 193049"/>
                <a:gd name="connsiteX8" fmla="*/ 41049 w 234253"/>
                <a:gd name="connsiteY8" fmla="*/ 191900 h 193049"/>
                <a:gd name="connsiteX9" fmla="*/ 4854 w 234253"/>
                <a:gd name="connsiteY9" fmla="*/ 176089 h 193049"/>
                <a:gd name="connsiteX10" fmla="*/ -194 w 234253"/>
                <a:gd name="connsiteY10" fmla="*/ 157039 h 193049"/>
                <a:gd name="connsiteX11" fmla="*/ 68576 w 234253"/>
                <a:gd name="connsiteY11" fmla="*/ 25594 h 193049"/>
                <a:gd name="connsiteX12" fmla="*/ 160683 w 234253"/>
                <a:gd name="connsiteY12" fmla="*/ -314 h 19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253" h="193049">
                  <a:moveTo>
                    <a:pt x="160683" y="-314"/>
                  </a:moveTo>
                  <a:cubicBezTo>
                    <a:pt x="170208" y="1495"/>
                    <a:pt x="189258" y="4162"/>
                    <a:pt x="207260" y="9211"/>
                  </a:cubicBezTo>
                  <a:cubicBezTo>
                    <a:pt x="225777" y="13411"/>
                    <a:pt x="237388" y="31832"/>
                    <a:pt x="233187" y="50349"/>
                  </a:cubicBezTo>
                  <a:cubicBezTo>
                    <a:pt x="232939" y="51416"/>
                    <a:pt x="232654" y="52464"/>
                    <a:pt x="232311" y="53502"/>
                  </a:cubicBezTo>
                  <a:cubicBezTo>
                    <a:pt x="226424" y="71838"/>
                    <a:pt x="206946" y="82096"/>
                    <a:pt x="188496" y="76552"/>
                  </a:cubicBezTo>
                  <a:cubicBezTo>
                    <a:pt x="178609" y="73914"/>
                    <a:pt x="168551" y="71971"/>
                    <a:pt x="158397" y="70742"/>
                  </a:cubicBezTo>
                  <a:cubicBezTo>
                    <a:pt x="122583" y="67980"/>
                    <a:pt x="99056" y="80839"/>
                    <a:pt x="84102" y="113605"/>
                  </a:cubicBezTo>
                  <a:cubicBezTo>
                    <a:pt x="77568" y="130178"/>
                    <a:pt x="72376" y="147257"/>
                    <a:pt x="68576" y="164659"/>
                  </a:cubicBezTo>
                  <a:cubicBezTo>
                    <a:pt x="65823" y="178508"/>
                    <a:pt x="54927" y="189290"/>
                    <a:pt x="41049" y="191900"/>
                  </a:cubicBezTo>
                  <a:cubicBezTo>
                    <a:pt x="26818" y="195148"/>
                    <a:pt x="12140" y="188728"/>
                    <a:pt x="4854" y="176089"/>
                  </a:cubicBezTo>
                  <a:cubicBezTo>
                    <a:pt x="1377" y="170355"/>
                    <a:pt x="-375" y="163744"/>
                    <a:pt x="-194" y="157039"/>
                  </a:cubicBezTo>
                  <a:cubicBezTo>
                    <a:pt x="5997" y="104651"/>
                    <a:pt x="24666" y="58264"/>
                    <a:pt x="68576" y="25594"/>
                  </a:cubicBezTo>
                  <a:cubicBezTo>
                    <a:pt x="92579" y="6734"/>
                    <a:pt x="121154" y="-314"/>
                    <a:pt x="160683" y="-314"/>
                  </a:cubicBezTo>
                  <a:close/>
                </a:path>
              </a:pathLst>
            </a:custGeom>
            <a:grpFill/>
            <a:ln w="9525" cap="flat">
              <a:noFill/>
              <a:prstDash val="solid"/>
              <a:miter/>
            </a:ln>
          </p:spPr>
          <p:txBody>
            <a:bodyPr rtlCol="0" anchor="ctr"/>
            <a:lstStyle/>
            <a:p>
              <a:endParaRPr lang="en-IN" dirty="0"/>
            </a:p>
          </p:txBody>
        </p:sp>
        <p:sp>
          <p:nvSpPr>
            <p:cNvPr id="95" name="Freeform: Shape 171">
              <a:extLst>
                <a:ext uri="{FF2B5EF4-FFF2-40B4-BE49-F238E27FC236}">
                  <a16:creationId xmlns:a16="http://schemas.microsoft.com/office/drawing/2014/main" id="{27E3C398-2115-7050-D20C-35E0EAC77E02}"/>
                </a:ext>
              </a:extLst>
            </p:cNvPr>
            <p:cNvSpPr/>
            <p:nvPr/>
          </p:nvSpPr>
          <p:spPr>
            <a:xfrm>
              <a:off x="5462492" y="3348413"/>
              <a:ext cx="135163" cy="207144"/>
            </a:xfrm>
            <a:custGeom>
              <a:avLst/>
              <a:gdLst>
                <a:gd name="connsiteX0" fmla="*/ -207 w 135163"/>
                <a:gd name="connsiteY0" fmla="*/ 83415 h 207144"/>
                <a:gd name="connsiteX1" fmla="*/ 13795 w 135163"/>
                <a:gd name="connsiteY1" fmla="*/ 24931 h 207144"/>
                <a:gd name="connsiteX2" fmla="*/ 55419 w 135163"/>
                <a:gd name="connsiteY2" fmla="*/ 843 h 207144"/>
                <a:gd name="connsiteX3" fmla="*/ 59134 w 135163"/>
                <a:gd name="connsiteY3" fmla="*/ 2071 h 207144"/>
                <a:gd name="connsiteX4" fmla="*/ 79708 w 135163"/>
                <a:gd name="connsiteY4" fmla="*/ 47620 h 207144"/>
                <a:gd name="connsiteX5" fmla="*/ 79136 w 135163"/>
                <a:gd name="connsiteY5" fmla="*/ 49029 h 207144"/>
                <a:gd name="connsiteX6" fmla="*/ 73897 w 135163"/>
                <a:gd name="connsiteY6" fmla="*/ 68841 h 207144"/>
                <a:gd name="connsiteX7" fmla="*/ 110378 w 135163"/>
                <a:gd name="connsiteY7" fmla="*/ 138183 h 207144"/>
                <a:gd name="connsiteX8" fmla="*/ 134953 w 135163"/>
                <a:gd name="connsiteY8" fmla="*/ 172950 h 207144"/>
                <a:gd name="connsiteX9" fmla="*/ 99501 w 135163"/>
                <a:gd name="connsiteY9" fmla="*/ 206821 h 207144"/>
                <a:gd name="connsiteX10" fmla="*/ 87994 w 135163"/>
                <a:gd name="connsiteY10" fmla="*/ 204573 h 207144"/>
                <a:gd name="connsiteX11" fmla="*/ -207 w 135163"/>
                <a:gd name="connsiteY11" fmla="*/ 83415 h 20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163" h="207144">
                  <a:moveTo>
                    <a:pt x="-207" y="83415"/>
                  </a:moveTo>
                  <a:cubicBezTo>
                    <a:pt x="4365" y="63888"/>
                    <a:pt x="7603" y="43981"/>
                    <a:pt x="13795" y="24931"/>
                  </a:cubicBezTo>
                  <a:cubicBezTo>
                    <a:pt x="18633" y="6786"/>
                    <a:pt x="37274" y="-3996"/>
                    <a:pt x="55419" y="843"/>
                  </a:cubicBezTo>
                  <a:cubicBezTo>
                    <a:pt x="56676" y="1185"/>
                    <a:pt x="57924" y="1595"/>
                    <a:pt x="59134" y="2071"/>
                  </a:cubicBezTo>
                  <a:cubicBezTo>
                    <a:pt x="77393" y="8967"/>
                    <a:pt x="86604" y="29360"/>
                    <a:pt x="79708" y="47620"/>
                  </a:cubicBezTo>
                  <a:cubicBezTo>
                    <a:pt x="79527" y="48096"/>
                    <a:pt x="79336" y="48563"/>
                    <a:pt x="79136" y="49029"/>
                  </a:cubicBezTo>
                  <a:cubicBezTo>
                    <a:pt x="76926" y="55497"/>
                    <a:pt x="75174" y="62126"/>
                    <a:pt x="73897" y="68841"/>
                  </a:cubicBezTo>
                  <a:cubicBezTo>
                    <a:pt x="67325" y="103798"/>
                    <a:pt x="77993" y="123801"/>
                    <a:pt x="110378" y="138183"/>
                  </a:cubicBezTo>
                  <a:cubicBezTo>
                    <a:pt x="125256" y="143193"/>
                    <a:pt x="135191" y="157252"/>
                    <a:pt x="134953" y="172950"/>
                  </a:cubicBezTo>
                  <a:cubicBezTo>
                    <a:pt x="134515" y="192095"/>
                    <a:pt x="118636" y="207259"/>
                    <a:pt x="99501" y="206821"/>
                  </a:cubicBezTo>
                  <a:cubicBezTo>
                    <a:pt x="95567" y="206725"/>
                    <a:pt x="91671" y="205973"/>
                    <a:pt x="87994" y="204573"/>
                  </a:cubicBezTo>
                  <a:cubicBezTo>
                    <a:pt x="35483" y="187513"/>
                    <a:pt x="-102" y="138631"/>
                    <a:pt x="-207" y="83415"/>
                  </a:cubicBezTo>
                  <a:close/>
                </a:path>
              </a:pathLst>
            </a:custGeom>
            <a:grpFill/>
            <a:ln w="9525" cap="flat">
              <a:noFill/>
              <a:prstDash val="solid"/>
              <a:miter/>
            </a:ln>
          </p:spPr>
          <p:txBody>
            <a:bodyPr rtlCol="0" anchor="ctr"/>
            <a:lstStyle/>
            <a:p>
              <a:endParaRPr lang="en-IN" dirty="0"/>
            </a:p>
          </p:txBody>
        </p:sp>
      </p:grpSp>
      <p:grpSp>
        <p:nvGrpSpPr>
          <p:cNvPr id="96" name="Group 95">
            <a:extLst>
              <a:ext uri="{FF2B5EF4-FFF2-40B4-BE49-F238E27FC236}">
                <a16:creationId xmlns:a16="http://schemas.microsoft.com/office/drawing/2014/main" id="{2E4103BA-6B93-2701-0C94-022BD11D46B7}"/>
              </a:ext>
            </a:extLst>
          </p:cNvPr>
          <p:cNvGrpSpPr/>
          <p:nvPr/>
        </p:nvGrpSpPr>
        <p:grpSpPr>
          <a:xfrm>
            <a:off x="11252321" y="1712778"/>
            <a:ext cx="184018" cy="306522"/>
            <a:chOff x="5538603" y="2499093"/>
            <a:chExt cx="1115840" cy="1858676"/>
          </a:xfrm>
          <a:solidFill>
            <a:schemeClr val="accent1"/>
          </a:solidFill>
        </p:grpSpPr>
        <p:sp>
          <p:nvSpPr>
            <p:cNvPr id="97" name="Freeform: Shape 176">
              <a:extLst>
                <a:ext uri="{FF2B5EF4-FFF2-40B4-BE49-F238E27FC236}">
                  <a16:creationId xmlns:a16="http://schemas.microsoft.com/office/drawing/2014/main" id="{76CCEFA8-B303-CD55-2015-F565657955CE}"/>
                </a:ext>
              </a:extLst>
            </p:cNvPr>
            <p:cNvSpPr/>
            <p:nvPr/>
          </p:nvSpPr>
          <p:spPr>
            <a:xfrm>
              <a:off x="5538603" y="2928743"/>
              <a:ext cx="1111306" cy="1429026"/>
            </a:xfrm>
            <a:custGeom>
              <a:avLst/>
              <a:gdLst>
                <a:gd name="connsiteX0" fmla="*/ 225498 w 1111306"/>
                <a:gd name="connsiteY0" fmla="*/ 745407 h 1429026"/>
                <a:gd name="connsiteX1" fmla="*/ 225498 w 1111306"/>
                <a:gd name="connsiteY1" fmla="*/ 524998 h 1429026"/>
                <a:gd name="connsiteX2" fmla="*/ 226450 w 1111306"/>
                <a:gd name="connsiteY2" fmla="*/ 131616 h 1429026"/>
                <a:gd name="connsiteX3" fmla="*/ 357133 w 1111306"/>
                <a:gd name="connsiteY3" fmla="*/ -305 h 1429026"/>
                <a:gd name="connsiteX4" fmla="*/ 489816 w 1111306"/>
                <a:gd name="connsiteY4" fmla="*/ 123520 h 1429026"/>
                <a:gd name="connsiteX5" fmla="*/ 490388 w 1111306"/>
                <a:gd name="connsiteY5" fmla="*/ 164858 h 1429026"/>
                <a:gd name="connsiteX6" fmla="*/ 490388 w 1111306"/>
                <a:gd name="connsiteY6" fmla="*/ 351167 h 1429026"/>
                <a:gd name="connsiteX7" fmla="*/ 493436 w 1111306"/>
                <a:gd name="connsiteY7" fmla="*/ 416604 h 1429026"/>
                <a:gd name="connsiteX8" fmla="*/ 677554 w 1111306"/>
                <a:gd name="connsiteY8" fmla="*/ 465562 h 1429026"/>
                <a:gd name="connsiteX9" fmla="*/ 827097 w 1111306"/>
                <a:gd name="connsiteY9" fmla="*/ 448132 h 1429026"/>
                <a:gd name="connsiteX10" fmla="*/ 905868 w 1111306"/>
                <a:gd name="connsiteY10" fmla="*/ 573385 h 1429026"/>
                <a:gd name="connsiteX11" fmla="*/ 939206 w 1111306"/>
                <a:gd name="connsiteY11" fmla="*/ 565575 h 1429026"/>
                <a:gd name="connsiteX12" fmla="*/ 1106656 w 1111306"/>
                <a:gd name="connsiteY12" fmla="*/ 681685 h 1429026"/>
                <a:gd name="connsiteX13" fmla="*/ 1098369 w 1111306"/>
                <a:gd name="connsiteY13" fmla="*/ 1060113 h 1429026"/>
                <a:gd name="connsiteX14" fmla="*/ 420760 w 1111306"/>
                <a:gd name="connsiteY14" fmla="*/ 1347292 h 1429026"/>
                <a:gd name="connsiteX15" fmla="*/ 199399 w 1111306"/>
                <a:gd name="connsiteY15" fmla="*/ 1150791 h 1429026"/>
                <a:gd name="connsiteX16" fmla="*/ 52714 w 1111306"/>
                <a:gd name="connsiteY16" fmla="*/ 995248 h 1429026"/>
                <a:gd name="connsiteX17" fmla="*/ 18234 w 1111306"/>
                <a:gd name="connsiteY17" fmla="*/ 806748 h 1429026"/>
                <a:gd name="connsiteX18" fmla="*/ 196637 w 1111306"/>
                <a:gd name="connsiteY18" fmla="*/ 739501 h 1429026"/>
                <a:gd name="connsiteX19" fmla="*/ 283696 w 1111306"/>
                <a:gd name="connsiteY19" fmla="*/ 462133 h 1429026"/>
                <a:gd name="connsiteX20" fmla="*/ 283696 w 1111306"/>
                <a:gd name="connsiteY20" fmla="*/ 462133 h 1429026"/>
                <a:gd name="connsiteX21" fmla="*/ 283696 w 1111306"/>
                <a:gd name="connsiteY21" fmla="*/ 765791 h 1429026"/>
                <a:gd name="connsiteX22" fmla="*/ 282457 w 1111306"/>
                <a:gd name="connsiteY22" fmla="*/ 813987 h 1429026"/>
                <a:gd name="connsiteX23" fmla="*/ 233499 w 1111306"/>
                <a:gd name="connsiteY23" fmla="*/ 835704 h 1429026"/>
                <a:gd name="connsiteX24" fmla="*/ 213020 w 1111306"/>
                <a:gd name="connsiteY24" fmla="*/ 817320 h 1429026"/>
                <a:gd name="connsiteX25" fmla="*/ 82908 w 1111306"/>
                <a:gd name="connsiteY25" fmla="*/ 817320 h 1429026"/>
                <a:gd name="connsiteX26" fmla="*/ 89100 w 1111306"/>
                <a:gd name="connsiteY26" fmla="*/ 947813 h 1429026"/>
                <a:gd name="connsiteX27" fmla="*/ 348751 w 1111306"/>
                <a:gd name="connsiteY27" fmla="*/ 1214513 h 1429026"/>
                <a:gd name="connsiteX28" fmla="*/ 450002 w 1111306"/>
                <a:gd name="connsiteY28" fmla="*/ 1297381 h 1429026"/>
                <a:gd name="connsiteX29" fmla="*/ 1041123 w 1111306"/>
                <a:gd name="connsiteY29" fmla="*/ 1046683 h 1429026"/>
                <a:gd name="connsiteX30" fmla="*/ 1050649 w 1111306"/>
                <a:gd name="connsiteY30" fmla="*/ 695686 h 1429026"/>
                <a:gd name="connsiteX31" fmla="*/ 1046934 w 1111306"/>
                <a:gd name="connsiteY31" fmla="*/ 675493 h 1429026"/>
                <a:gd name="connsiteX32" fmla="*/ 983878 w 1111306"/>
                <a:gd name="connsiteY32" fmla="*/ 620534 h 1429026"/>
                <a:gd name="connsiteX33" fmla="*/ 907678 w 1111306"/>
                <a:gd name="connsiteY33" fmla="*/ 666635 h 1429026"/>
                <a:gd name="connsiteX34" fmla="*/ 902821 w 1111306"/>
                <a:gd name="connsiteY34" fmla="*/ 686447 h 1429026"/>
                <a:gd name="connsiteX35" fmla="*/ 871864 w 1111306"/>
                <a:gd name="connsiteY35" fmla="*/ 717879 h 1429026"/>
                <a:gd name="connsiteX36" fmla="*/ 846528 w 1111306"/>
                <a:gd name="connsiteY36" fmla="*/ 675493 h 1429026"/>
                <a:gd name="connsiteX37" fmla="*/ 844718 w 1111306"/>
                <a:gd name="connsiteY37" fmla="*/ 592912 h 1429026"/>
                <a:gd name="connsiteX38" fmla="*/ 836146 w 1111306"/>
                <a:gd name="connsiteY38" fmla="*/ 539095 h 1429026"/>
                <a:gd name="connsiteX39" fmla="*/ 772233 w 1111306"/>
                <a:gd name="connsiteY39" fmla="*/ 495661 h 1429026"/>
                <a:gd name="connsiteX40" fmla="*/ 704605 w 1111306"/>
                <a:gd name="connsiteY40" fmla="*/ 534333 h 1429026"/>
                <a:gd name="connsiteX41" fmla="*/ 667363 w 1111306"/>
                <a:gd name="connsiteY41" fmla="*/ 591959 h 1429026"/>
                <a:gd name="connsiteX42" fmla="*/ 637264 w 1111306"/>
                <a:gd name="connsiteY42" fmla="*/ 525951 h 1429026"/>
                <a:gd name="connsiteX43" fmla="*/ 566302 w 1111306"/>
                <a:gd name="connsiteY43" fmla="*/ 461181 h 1429026"/>
                <a:gd name="connsiteX44" fmla="*/ 493722 w 1111306"/>
                <a:gd name="connsiteY44" fmla="*/ 514711 h 1429026"/>
                <a:gd name="connsiteX45" fmla="*/ 487340 w 1111306"/>
                <a:gd name="connsiteY45" fmla="*/ 541095 h 1429026"/>
                <a:gd name="connsiteX46" fmla="*/ 455146 w 1111306"/>
                <a:gd name="connsiteY46" fmla="*/ 560145 h 1429026"/>
                <a:gd name="connsiteX47" fmla="*/ 434667 w 1111306"/>
                <a:gd name="connsiteY47" fmla="*/ 536809 h 1429026"/>
                <a:gd name="connsiteX48" fmla="*/ 432190 w 1111306"/>
                <a:gd name="connsiteY48" fmla="*/ 489184 h 1429026"/>
                <a:gd name="connsiteX49" fmla="*/ 432190 w 1111306"/>
                <a:gd name="connsiteY49" fmla="*/ 178574 h 1429026"/>
                <a:gd name="connsiteX50" fmla="*/ 430285 w 1111306"/>
                <a:gd name="connsiteY50" fmla="*/ 123520 h 1429026"/>
                <a:gd name="connsiteX51" fmla="*/ 354085 w 1111306"/>
                <a:gd name="connsiteY51" fmla="*/ 58845 h 1429026"/>
                <a:gd name="connsiteX52" fmla="*/ 285315 w 1111306"/>
                <a:gd name="connsiteY52" fmla="*/ 124377 h 1429026"/>
                <a:gd name="connsiteX53" fmla="*/ 284076 w 1111306"/>
                <a:gd name="connsiteY53" fmla="*/ 172573 h 1429026"/>
                <a:gd name="connsiteX54" fmla="*/ 283696 w 1111306"/>
                <a:gd name="connsiteY54" fmla="*/ 462038 h 142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11306" h="1429026">
                  <a:moveTo>
                    <a:pt x="225498" y="745407"/>
                  </a:moveTo>
                  <a:cubicBezTo>
                    <a:pt x="225498" y="667111"/>
                    <a:pt x="225498" y="596055"/>
                    <a:pt x="225498" y="524998"/>
                  </a:cubicBezTo>
                  <a:cubicBezTo>
                    <a:pt x="225498" y="393839"/>
                    <a:pt x="224069" y="262775"/>
                    <a:pt x="226450" y="131616"/>
                  </a:cubicBezTo>
                  <a:cubicBezTo>
                    <a:pt x="227879" y="54273"/>
                    <a:pt x="284457" y="171"/>
                    <a:pt x="357133" y="-305"/>
                  </a:cubicBezTo>
                  <a:cubicBezTo>
                    <a:pt x="426571" y="-782"/>
                    <a:pt x="482768" y="51415"/>
                    <a:pt x="489816" y="123520"/>
                  </a:cubicBezTo>
                  <a:cubicBezTo>
                    <a:pt x="490721" y="137283"/>
                    <a:pt x="490912" y="151075"/>
                    <a:pt x="490388" y="164858"/>
                  </a:cubicBezTo>
                  <a:cubicBezTo>
                    <a:pt x="490388" y="226961"/>
                    <a:pt x="490388" y="288683"/>
                    <a:pt x="490388" y="351167"/>
                  </a:cubicBezTo>
                  <a:cubicBezTo>
                    <a:pt x="490388" y="371455"/>
                    <a:pt x="492198" y="391744"/>
                    <a:pt x="493436" y="416604"/>
                  </a:cubicBezTo>
                  <a:cubicBezTo>
                    <a:pt x="567540" y="391172"/>
                    <a:pt x="628881" y="402221"/>
                    <a:pt x="677554" y="465562"/>
                  </a:cubicBezTo>
                  <a:cubicBezTo>
                    <a:pt x="725179" y="439369"/>
                    <a:pt x="773852" y="420604"/>
                    <a:pt x="827097" y="448132"/>
                  </a:cubicBezTo>
                  <a:cubicBezTo>
                    <a:pt x="876627" y="473849"/>
                    <a:pt x="897677" y="518045"/>
                    <a:pt x="905868" y="573385"/>
                  </a:cubicBezTo>
                  <a:cubicBezTo>
                    <a:pt x="918727" y="570337"/>
                    <a:pt x="928919" y="567766"/>
                    <a:pt x="939206" y="565575"/>
                  </a:cubicBezTo>
                  <a:cubicBezTo>
                    <a:pt x="1025979" y="547096"/>
                    <a:pt x="1103322" y="594150"/>
                    <a:pt x="1106656" y="681685"/>
                  </a:cubicBezTo>
                  <a:cubicBezTo>
                    <a:pt x="1111513" y="807700"/>
                    <a:pt x="1116181" y="936002"/>
                    <a:pt x="1098369" y="1060113"/>
                  </a:cubicBezTo>
                  <a:cubicBezTo>
                    <a:pt x="1052268" y="1380153"/>
                    <a:pt x="674125" y="1535410"/>
                    <a:pt x="420760" y="1347292"/>
                  </a:cubicBezTo>
                  <a:cubicBezTo>
                    <a:pt x="341798" y="1288618"/>
                    <a:pt x="270932" y="1218800"/>
                    <a:pt x="199399" y="1150791"/>
                  </a:cubicBezTo>
                  <a:cubicBezTo>
                    <a:pt x="147869" y="1101737"/>
                    <a:pt x="101292" y="1047445"/>
                    <a:pt x="52714" y="995248"/>
                  </a:cubicBezTo>
                  <a:cubicBezTo>
                    <a:pt x="-2817" y="935621"/>
                    <a:pt x="-15294" y="866660"/>
                    <a:pt x="18234" y="806748"/>
                  </a:cubicBezTo>
                  <a:cubicBezTo>
                    <a:pt x="51762" y="746836"/>
                    <a:pt x="115484" y="721975"/>
                    <a:pt x="196637" y="739501"/>
                  </a:cubicBezTo>
                  <a:close/>
                  <a:moveTo>
                    <a:pt x="283696" y="462133"/>
                  </a:moveTo>
                  <a:lnTo>
                    <a:pt x="283696" y="462133"/>
                  </a:lnTo>
                  <a:lnTo>
                    <a:pt x="283696" y="765791"/>
                  </a:lnTo>
                  <a:cubicBezTo>
                    <a:pt x="284524" y="781869"/>
                    <a:pt x="284114" y="797975"/>
                    <a:pt x="282457" y="813987"/>
                  </a:cubicBezTo>
                  <a:cubicBezTo>
                    <a:pt x="277504" y="843705"/>
                    <a:pt x="258264" y="852087"/>
                    <a:pt x="233499" y="835704"/>
                  </a:cubicBezTo>
                  <a:cubicBezTo>
                    <a:pt x="225926" y="830455"/>
                    <a:pt x="219049" y="824283"/>
                    <a:pt x="213020" y="817320"/>
                  </a:cubicBezTo>
                  <a:cubicBezTo>
                    <a:pt x="179397" y="780364"/>
                    <a:pt x="115865" y="782269"/>
                    <a:pt x="82908" y="817320"/>
                  </a:cubicBezTo>
                  <a:cubicBezTo>
                    <a:pt x="49952" y="852373"/>
                    <a:pt x="50333" y="906856"/>
                    <a:pt x="89100" y="947813"/>
                  </a:cubicBezTo>
                  <a:cubicBezTo>
                    <a:pt x="174444" y="1038043"/>
                    <a:pt x="260997" y="1126950"/>
                    <a:pt x="348751" y="1214513"/>
                  </a:cubicBezTo>
                  <a:cubicBezTo>
                    <a:pt x="380022" y="1245041"/>
                    <a:pt x="413902" y="1272768"/>
                    <a:pt x="450002" y="1297381"/>
                  </a:cubicBezTo>
                  <a:cubicBezTo>
                    <a:pt x="684222" y="1460068"/>
                    <a:pt x="1000071" y="1329289"/>
                    <a:pt x="1041123" y="1046683"/>
                  </a:cubicBezTo>
                  <a:cubicBezTo>
                    <a:pt x="1057792" y="931620"/>
                    <a:pt x="1048363" y="812844"/>
                    <a:pt x="1050649" y="695686"/>
                  </a:cubicBezTo>
                  <a:cubicBezTo>
                    <a:pt x="1050496" y="688800"/>
                    <a:pt x="1049239" y="681980"/>
                    <a:pt x="1046934" y="675493"/>
                  </a:cubicBezTo>
                  <a:cubicBezTo>
                    <a:pt x="1037409" y="644061"/>
                    <a:pt x="1018359" y="623773"/>
                    <a:pt x="983878" y="620534"/>
                  </a:cubicBezTo>
                  <a:cubicBezTo>
                    <a:pt x="948255" y="617105"/>
                    <a:pt x="922442" y="632441"/>
                    <a:pt x="907678" y="666635"/>
                  </a:cubicBezTo>
                  <a:cubicBezTo>
                    <a:pt x="905011" y="672826"/>
                    <a:pt x="906726" y="681685"/>
                    <a:pt x="902821" y="686447"/>
                  </a:cubicBezTo>
                  <a:cubicBezTo>
                    <a:pt x="893114" y="697506"/>
                    <a:pt x="882770" y="708002"/>
                    <a:pt x="871864" y="717879"/>
                  </a:cubicBezTo>
                  <a:cubicBezTo>
                    <a:pt x="863006" y="703783"/>
                    <a:pt x="848814" y="690543"/>
                    <a:pt x="846528" y="675493"/>
                  </a:cubicBezTo>
                  <a:cubicBezTo>
                    <a:pt x="842241" y="648537"/>
                    <a:pt x="846528" y="620439"/>
                    <a:pt x="844718" y="592912"/>
                  </a:cubicBezTo>
                  <a:cubicBezTo>
                    <a:pt x="844185" y="574681"/>
                    <a:pt x="841298" y="556593"/>
                    <a:pt x="836146" y="539095"/>
                  </a:cubicBezTo>
                  <a:cubicBezTo>
                    <a:pt x="826621" y="509187"/>
                    <a:pt x="802141" y="496423"/>
                    <a:pt x="772233" y="495661"/>
                  </a:cubicBezTo>
                  <a:cubicBezTo>
                    <a:pt x="743829" y="493166"/>
                    <a:pt x="716864" y="508587"/>
                    <a:pt x="704605" y="534333"/>
                  </a:cubicBezTo>
                  <a:cubicBezTo>
                    <a:pt x="693937" y="555097"/>
                    <a:pt x="701652" y="594150"/>
                    <a:pt x="667363" y="591959"/>
                  </a:cubicBezTo>
                  <a:cubicBezTo>
                    <a:pt x="627167" y="589483"/>
                    <a:pt x="642788" y="550525"/>
                    <a:pt x="637264" y="525951"/>
                  </a:cubicBezTo>
                  <a:cubicBezTo>
                    <a:pt x="628881" y="488613"/>
                    <a:pt x="599925" y="462324"/>
                    <a:pt x="566302" y="461181"/>
                  </a:cubicBezTo>
                  <a:cubicBezTo>
                    <a:pt x="535727" y="460133"/>
                    <a:pt x="507342" y="480231"/>
                    <a:pt x="493722" y="514711"/>
                  </a:cubicBezTo>
                  <a:cubicBezTo>
                    <a:pt x="490388" y="523189"/>
                    <a:pt x="492674" y="535381"/>
                    <a:pt x="487340" y="541095"/>
                  </a:cubicBezTo>
                  <a:cubicBezTo>
                    <a:pt x="479053" y="550878"/>
                    <a:pt x="467709" y="557583"/>
                    <a:pt x="455146" y="560145"/>
                  </a:cubicBezTo>
                  <a:cubicBezTo>
                    <a:pt x="448668" y="560622"/>
                    <a:pt x="437048" y="546239"/>
                    <a:pt x="434667" y="536809"/>
                  </a:cubicBezTo>
                  <a:cubicBezTo>
                    <a:pt x="431952" y="521093"/>
                    <a:pt x="431123" y="505101"/>
                    <a:pt x="432190" y="489184"/>
                  </a:cubicBezTo>
                  <a:cubicBezTo>
                    <a:pt x="432190" y="385648"/>
                    <a:pt x="432190" y="282111"/>
                    <a:pt x="432190" y="178574"/>
                  </a:cubicBezTo>
                  <a:cubicBezTo>
                    <a:pt x="433038" y="160200"/>
                    <a:pt x="432400" y="141788"/>
                    <a:pt x="430285" y="123520"/>
                  </a:cubicBezTo>
                  <a:cubicBezTo>
                    <a:pt x="423141" y="81800"/>
                    <a:pt x="392185" y="56845"/>
                    <a:pt x="354085" y="58845"/>
                  </a:cubicBezTo>
                  <a:cubicBezTo>
                    <a:pt x="318185" y="60845"/>
                    <a:pt x="289048" y="88611"/>
                    <a:pt x="285315" y="124377"/>
                  </a:cubicBezTo>
                  <a:cubicBezTo>
                    <a:pt x="283657" y="140388"/>
                    <a:pt x="283248" y="156505"/>
                    <a:pt x="284076" y="172573"/>
                  </a:cubicBezTo>
                  <a:cubicBezTo>
                    <a:pt x="283819" y="268709"/>
                    <a:pt x="283696" y="365197"/>
                    <a:pt x="283696" y="462038"/>
                  </a:cubicBezTo>
                  <a:close/>
                </a:path>
              </a:pathLst>
            </a:custGeom>
            <a:grpFill/>
            <a:ln w="9525" cap="flat">
              <a:noFill/>
              <a:prstDash val="solid"/>
              <a:miter/>
            </a:ln>
          </p:spPr>
          <p:txBody>
            <a:bodyPr rtlCol="0" anchor="ctr"/>
            <a:lstStyle/>
            <a:p>
              <a:endParaRPr lang="en-IN" dirty="0"/>
            </a:p>
          </p:txBody>
        </p:sp>
        <p:sp>
          <p:nvSpPr>
            <p:cNvPr id="98" name="Freeform: Shape 177">
              <a:extLst>
                <a:ext uri="{FF2B5EF4-FFF2-40B4-BE49-F238E27FC236}">
                  <a16:creationId xmlns:a16="http://schemas.microsoft.com/office/drawing/2014/main" id="{B582ACCB-3DA8-1BF1-003B-51407F53CEF2}"/>
                </a:ext>
              </a:extLst>
            </p:cNvPr>
            <p:cNvSpPr/>
            <p:nvPr/>
          </p:nvSpPr>
          <p:spPr>
            <a:xfrm>
              <a:off x="5669337" y="2499093"/>
              <a:ext cx="950883" cy="807816"/>
            </a:xfrm>
            <a:custGeom>
              <a:avLst/>
              <a:gdLst>
                <a:gd name="connsiteX0" fmla="*/ 745512 w 950883"/>
                <a:gd name="connsiteY0" fmla="*/ 325426 h 807816"/>
                <a:gd name="connsiteX1" fmla="*/ 818188 w 950883"/>
                <a:gd name="connsiteY1" fmla="*/ 357716 h 807816"/>
                <a:gd name="connsiteX2" fmla="*/ 839524 w 950883"/>
                <a:gd name="connsiteY2" fmla="*/ 394197 h 807816"/>
                <a:gd name="connsiteX3" fmla="*/ 795518 w 950883"/>
                <a:gd name="connsiteY3" fmla="*/ 409627 h 807816"/>
                <a:gd name="connsiteX4" fmla="*/ 709126 w 950883"/>
                <a:gd name="connsiteY4" fmla="*/ 390577 h 807816"/>
                <a:gd name="connsiteX5" fmla="*/ 529961 w 950883"/>
                <a:gd name="connsiteY5" fmla="*/ 555931 h 807816"/>
                <a:gd name="connsiteX6" fmla="*/ 669693 w 950883"/>
                <a:gd name="connsiteY6" fmla="*/ 745384 h 807816"/>
                <a:gd name="connsiteX7" fmla="*/ 882100 w 950883"/>
                <a:gd name="connsiteY7" fmla="*/ 623845 h 807816"/>
                <a:gd name="connsiteX8" fmla="*/ 896198 w 950883"/>
                <a:gd name="connsiteY8" fmla="*/ 563456 h 807816"/>
                <a:gd name="connsiteX9" fmla="*/ 919534 w 950883"/>
                <a:gd name="connsiteY9" fmla="*/ 543549 h 807816"/>
                <a:gd name="connsiteX10" fmla="*/ 948109 w 950883"/>
                <a:gd name="connsiteY10" fmla="*/ 567266 h 807816"/>
                <a:gd name="connsiteX11" fmla="*/ 948109 w 950883"/>
                <a:gd name="connsiteY11" fmla="*/ 600889 h 807816"/>
                <a:gd name="connsiteX12" fmla="*/ 729986 w 950883"/>
                <a:gd name="connsiteY12" fmla="*/ 807010 h 807816"/>
                <a:gd name="connsiteX13" fmla="*/ 480050 w 950883"/>
                <a:gd name="connsiteY13" fmla="*/ 632322 h 807816"/>
                <a:gd name="connsiteX14" fmla="*/ 599303 w 950883"/>
                <a:gd name="connsiteY14" fmla="*/ 358097 h 807816"/>
                <a:gd name="connsiteX15" fmla="*/ 669598 w 950883"/>
                <a:gd name="connsiteY15" fmla="*/ 327998 h 807816"/>
                <a:gd name="connsiteX16" fmla="*/ 597684 w 950883"/>
                <a:gd name="connsiteY16" fmla="*/ 102637 h 807816"/>
                <a:gd name="connsiteX17" fmla="*/ 358511 w 950883"/>
                <a:gd name="connsiteY17" fmla="*/ 90254 h 807816"/>
                <a:gd name="connsiteX18" fmla="*/ 265928 w 950883"/>
                <a:gd name="connsiteY18" fmla="*/ 332284 h 807816"/>
                <a:gd name="connsiteX19" fmla="*/ 320887 w 950883"/>
                <a:gd name="connsiteY19" fmla="*/ 354954 h 807816"/>
                <a:gd name="connsiteX20" fmla="*/ 439855 w 950883"/>
                <a:gd name="connsiteY20" fmla="*/ 638037 h 807816"/>
                <a:gd name="connsiteX21" fmla="*/ 414804 w 950883"/>
                <a:gd name="connsiteY21" fmla="*/ 678137 h 807816"/>
                <a:gd name="connsiteX22" fmla="*/ 383943 w 950883"/>
                <a:gd name="connsiteY22" fmla="*/ 680137 h 807816"/>
                <a:gd name="connsiteX23" fmla="*/ 372323 w 950883"/>
                <a:gd name="connsiteY23" fmla="*/ 658039 h 807816"/>
                <a:gd name="connsiteX24" fmla="*/ 386324 w 950883"/>
                <a:gd name="connsiteY24" fmla="*/ 612224 h 807816"/>
                <a:gd name="connsiteX25" fmla="*/ 323459 w 950883"/>
                <a:gd name="connsiteY25" fmla="*/ 422962 h 807816"/>
                <a:gd name="connsiteX26" fmla="*/ 129625 w 950883"/>
                <a:gd name="connsiteY26" fmla="*/ 423915 h 807816"/>
                <a:gd name="connsiteX27" fmla="*/ 68284 w 950883"/>
                <a:gd name="connsiteY27" fmla="*/ 613653 h 807816"/>
                <a:gd name="connsiteX28" fmla="*/ 72475 w 950883"/>
                <a:gd name="connsiteY28" fmla="*/ 626797 h 807816"/>
                <a:gd name="connsiteX29" fmla="*/ 62950 w 950883"/>
                <a:gd name="connsiteY29" fmla="*/ 683471 h 807816"/>
                <a:gd name="connsiteX30" fmla="*/ 16278 w 950883"/>
                <a:gd name="connsiteY30" fmla="*/ 643085 h 807816"/>
                <a:gd name="connsiteX31" fmla="*/ 122101 w 950883"/>
                <a:gd name="connsiteY31" fmla="*/ 360478 h 807816"/>
                <a:gd name="connsiteX32" fmla="*/ 191538 w 950883"/>
                <a:gd name="connsiteY32" fmla="*/ 329713 h 807816"/>
                <a:gd name="connsiteX33" fmla="*/ 202873 w 950883"/>
                <a:gd name="connsiteY33" fmla="*/ 225985 h 807816"/>
                <a:gd name="connsiteX34" fmla="*/ 512588 w 950883"/>
                <a:gd name="connsiteY34" fmla="*/ 3262 h 807816"/>
                <a:gd name="connsiteX35" fmla="*/ 736273 w 950883"/>
                <a:gd name="connsiteY35" fmla="*/ 232367 h 807816"/>
                <a:gd name="connsiteX36" fmla="*/ 745512 w 950883"/>
                <a:gd name="connsiteY36" fmla="*/ 325426 h 80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50883" h="807816">
                  <a:moveTo>
                    <a:pt x="745512" y="325426"/>
                  </a:moveTo>
                  <a:cubicBezTo>
                    <a:pt x="772753" y="337047"/>
                    <a:pt x="797328" y="344476"/>
                    <a:pt x="818188" y="357716"/>
                  </a:cubicBezTo>
                  <a:cubicBezTo>
                    <a:pt x="829237" y="364669"/>
                    <a:pt x="841810" y="383719"/>
                    <a:pt x="839524" y="394197"/>
                  </a:cubicBezTo>
                  <a:cubicBezTo>
                    <a:pt x="834761" y="415533"/>
                    <a:pt x="816664" y="416581"/>
                    <a:pt x="795518" y="409627"/>
                  </a:cubicBezTo>
                  <a:cubicBezTo>
                    <a:pt x="767829" y="399016"/>
                    <a:pt x="738711" y="392597"/>
                    <a:pt x="709126" y="390577"/>
                  </a:cubicBezTo>
                  <a:cubicBezTo>
                    <a:pt x="614448" y="389053"/>
                    <a:pt x="538819" y="460681"/>
                    <a:pt x="529961" y="555931"/>
                  </a:cubicBezTo>
                  <a:cubicBezTo>
                    <a:pt x="521960" y="639561"/>
                    <a:pt x="587111" y="727381"/>
                    <a:pt x="669693" y="745384"/>
                  </a:cubicBezTo>
                  <a:cubicBezTo>
                    <a:pt x="761400" y="766767"/>
                    <a:pt x="854068" y="713741"/>
                    <a:pt x="882100" y="623845"/>
                  </a:cubicBezTo>
                  <a:cubicBezTo>
                    <a:pt x="888292" y="604128"/>
                    <a:pt x="889149" y="582697"/>
                    <a:pt x="896198" y="563456"/>
                  </a:cubicBezTo>
                  <a:cubicBezTo>
                    <a:pt x="899436" y="554598"/>
                    <a:pt x="913628" y="542025"/>
                    <a:pt x="919534" y="543549"/>
                  </a:cubicBezTo>
                  <a:cubicBezTo>
                    <a:pt x="931669" y="547635"/>
                    <a:pt x="941851" y="556093"/>
                    <a:pt x="948109" y="567266"/>
                  </a:cubicBezTo>
                  <a:cubicBezTo>
                    <a:pt x="952776" y="576124"/>
                    <a:pt x="949918" y="589745"/>
                    <a:pt x="948109" y="600889"/>
                  </a:cubicBezTo>
                  <a:cubicBezTo>
                    <a:pt x="932488" y="711856"/>
                    <a:pt x="838476" y="800438"/>
                    <a:pt x="729986" y="807010"/>
                  </a:cubicBezTo>
                  <a:cubicBezTo>
                    <a:pt x="611591" y="814154"/>
                    <a:pt x="510911" y="743860"/>
                    <a:pt x="480050" y="632322"/>
                  </a:cubicBezTo>
                  <a:cubicBezTo>
                    <a:pt x="449170" y="524166"/>
                    <a:pt x="499129" y="409265"/>
                    <a:pt x="599303" y="358097"/>
                  </a:cubicBezTo>
                  <a:cubicBezTo>
                    <a:pt x="621496" y="346381"/>
                    <a:pt x="645595" y="338190"/>
                    <a:pt x="669598" y="327998"/>
                  </a:cubicBezTo>
                  <a:cubicBezTo>
                    <a:pt x="693124" y="236368"/>
                    <a:pt x="667693" y="155881"/>
                    <a:pt x="597684" y="102637"/>
                  </a:cubicBezTo>
                  <a:cubicBezTo>
                    <a:pt x="528228" y="49354"/>
                    <a:pt x="433101" y="44429"/>
                    <a:pt x="358511" y="90254"/>
                  </a:cubicBezTo>
                  <a:cubicBezTo>
                    <a:pt x="277834" y="139784"/>
                    <a:pt x="246783" y="219604"/>
                    <a:pt x="265928" y="332284"/>
                  </a:cubicBezTo>
                  <a:cubicBezTo>
                    <a:pt x="283264" y="339428"/>
                    <a:pt x="302504" y="346286"/>
                    <a:pt x="320887" y="354954"/>
                  </a:cubicBezTo>
                  <a:cubicBezTo>
                    <a:pt x="429949" y="406103"/>
                    <a:pt x="482050" y="529738"/>
                    <a:pt x="439855" y="638037"/>
                  </a:cubicBezTo>
                  <a:cubicBezTo>
                    <a:pt x="434473" y="653048"/>
                    <a:pt x="425929" y="666717"/>
                    <a:pt x="414804" y="678137"/>
                  </a:cubicBezTo>
                  <a:cubicBezTo>
                    <a:pt x="408803" y="683852"/>
                    <a:pt x="393182" y="683471"/>
                    <a:pt x="383943" y="680137"/>
                  </a:cubicBezTo>
                  <a:cubicBezTo>
                    <a:pt x="376599" y="675194"/>
                    <a:pt x="372227" y="666888"/>
                    <a:pt x="372323" y="658039"/>
                  </a:cubicBezTo>
                  <a:cubicBezTo>
                    <a:pt x="375942" y="642466"/>
                    <a:pt x="380619" y="627159"/>
                    <a:pt x="386324" y="612224"/>
                  </a:cubicBezTo>
                  <a:cubicBezTo>
                    <a:pt x="408899" y="542177"/>
                    <a:pt x="383457" y="465587"/>
                    <a:pt x="323459" y="422962"/>
                  </a:cubicBezTo>
                  <a:cubicBezTo>
                    <a:pt x="265395" y="381462"/>
                    <a:pt x="187280" y="381852"/>
                    <a:pt x="129625" y="423915"/>
                  </a:cubicBezTo>
                  <a:cubicBezTo>
                    <a:pt x="70285" y="466111"/>
                    <a:pt x="46282" y="540596"/>
                    <a:pt x="68284" y="613653"/>
                  </a:cubicBezTo>
                  <a:cubicBezTo>
                    <a:pt x="69618" y="618034"/>
                    <a:pt x="70761" y="622606"/>
                    <a:pt x="72475" y="626797"/>
                  </a:cubicBezTo>
                  <a:cubicBezTo>
                    <a:pt x="82000" y="648038"/>
                    <a:pt x="96288" y="673565"/>
                    <a:pt x="62950" y="683471"/>
                  </a:cubicBezTo>
                  <a:cubicBezTo>
                    <a:pt x="33709" y="692234"/>
                    <a:pt x="24850" y="663754"/>
                    <a:pt x="16278" y="643085"/>
                  </a:cubicBezTo>
                  <a:cubicBezTo>
                    <a:pt x="-27632" y="538310"/>
                    <a:pt x="18850" y="414485"/>
                    <a:pt x="122101" y="360478"/>
                  </a:cubicBezTo>
                  <a:cubicBezTo>
                    <a:pt x="144199" y="348953"/>
                    <a:pt x="167725" y="340190"/>
                    <a:pt x="191538" y="329713"/>
                  </a:cubicBezTo>
                  <a:cubicBezTo>
                    <a:pt x="195348" y="293994"/>
                    <a:pt x="197062" y="259609"/>
                    <a:pt x="202873" y="225985"/>
                  </a:cubicBezTo>
                  <a:cubicBezTo>
                    <a:pt x="226895" y="78958"/>
                    <a:pt x="365560" y="-20760"/>
                    <a:pt x="512588" y="3262"/>
                  </a:cubicBezTo>
                  <a:cubicBezTo>
                    <a:pt x="629316" y="22341"/>
                    <a:pt x="719994" y="115219"/>
                    <a:pt x="736273" y="232367"/>
                  </a:cubicBezTo>
                  <a:cubicBezTo>
                    <a:pt x="740083" y="261895"/>
                    <a:pt x="742083" y="291708"/>
                    <a:pt x="745512" y="325426"/>
                  </a:cubicBezTo>
                  <a:close/>
                </a:path>
              </a:pathLst>
            </a:custGeom>
            <a:grpFill/>
            <a:ln w="9525" cap="flat">
              <a:noFill/>
              <a:prstDash val="solid"/>
              <a:miter/>
            </a:ln>
          </p:spPr>
          <p:txBody>
            <a:bodyPr rtlCol="0" anchor="ctr"/>
            <a:lstStyle/>
            <a:p>
              <a:endParaRPr lang="en-IN" dirty="0"/>
            </a:p>
          </p:txBody>
        </p:sp>
        <p:sp>
          <p:nvSpPr>
            <p:cNvPr id="99" name="Freeform: Shape 178">
              <a:extLst>
                <a:ext uri="{FF2B5EF4-FFF2-40B4-BE49-F238E27FC236}">
                  <a16:creationId xmlns:a16="http://schemas.microsoft.com/office/drawing/2014/main" id="{403EF855-16FE-BB14-5652-EB65B7F99B21}"/>
                </a:ext>
              </a:extLst>
            </p:cNvPr>
            <p:cNvSpPr/>
            <p:nvPr/>
          </p:nvSpPr>
          <p:spPr>
            <a:xfrm>
              <a:off x="6236990" y="2872977"/>
              <a:ext cx="417453" cy="306562"/>
            </a:xfrm>
            <a:custGeom>
              <a:avLst/>
              <a:gdLst>
                <a:gd name="connsiteX0" fmla="*/ 138520 w 417453"/>
                <a:gd name="connsiteY0" fmla="*/ 242055 h 306562"/>
                <a:gd name="connsiteX1" fmla="*/ 342546 w 417453"/>
                <a:gd name="connsiteY1" fmla="*/ 34505 h 306562"/>
                <a:gd name="connsiteX2" fmla="*/ 408554 w 417453"/>
                <a:gd name="connsiteY2" fmla="*/ 11550 h 306562"/>
                <a:gd name="connsiteX3" fmla="*/ 385027 w 417453"/>
                <a:gd name="connsiteY3" fmla="*/ 73844 h 306562"/>
                <a:gd name="connsiteX4" fmla="*/ 189860 w 417453"/>
                <a:gd name="connsiteY4" fmla="*/ 269297 h 306562"/>
                <a:gd name="connsiteX5" fmla="*/ 145378 w 417453"/>
                <a:gd name="connsiteY5" fmla="*/ 306254 h 306562"/>
                <a:gd name="connsiteX6" fmla="*/ 4218 w 417453"/>
                <a:gd name="connsiteY6" fmla="*/ 174523 h 306562"/>
                <a:gd name="connsiteX7" fmla="*/ 408 w 417453"/>
                <a:gd name="connsiteY7" fmla="*/ 131946 h 306562"/>
                <a:gd name="connsiteX8" fmla="*/ 42699 w 417453"/>
                <a:gd name="connsiteY8" fmla="*/ 136137 h 306562"/>
                <a:gd name="connsiteX9" fmla="*/ 138520 w 417453"/>
                <a:gd name="connsiteY9" fmla="*/ 242055 h 30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7453" h="306562">
                  <a:moveTo>
                    <a:pt x="138520" y="242055"/>
                  </a:moveTo>
                  <a:cubicBezTo>
                    <a:pt x="213482" y="165855"/>
                    <a:pt x="277109" y="99180"/>
                    <a:pt x="342546" y="34505"/>
                  </a:cubicBezTo>
                  <a:cubicBezTo>
                    <a:pt x="359976" y="17170"/>
                    <a:pt x="379693" y="-19025"/>
                    <a:pt x="408554" y="11550"/>
                  </a:cubicBezTo>
                  <a:cubicBezTo>
                    <a:pt x="432176" y="36696"/>
                    <a:pt x="401791" y="56794"/>
                    <a:pt x="385027" y="73844"/>
                  </a:cubicBezTo>
                  <a:cubicBezTo>
                    <a:pt x="320448" y="139633"/>
                    <a:pt x="255392" y="204784"/>
                    <a:pt x="189860" y="269297"/>
                  </a:cubicBezTo>
                  <a:cubicBezTo>
                    <a:pt x="177001" y="281965"/>
                    <a:pt x="162047" y="292538"/>
                    <a:pt x="145378" y="306254"/>
                  </a:cubicBezTo>
                  <a:cubicBezTo>
                    <a:pt x="86895" y="272630"/>
                    <a:pt x="48795" y="219671"/>
                    <a:pt x="4218" y="174523"/>
                  </a:cubicBezTo>
                  <a:cubicBezTo>
                    <a:pt x="-3498" y="166712"/>
                    <a:pt x="1360" y="146519"/>
                    <a:pt x="408" y="131946"/>
                  </a:cubicBezTo>
                  <a:cubicBezTo>
                    <a:pt x="14791" y="132994"/>
                    <a:pt x="34698" y="128422"/>
                    <a:pt x="42699" y="136137"/>
                  </a:cubicBezTo>
                  <a:cubicBezTo>
                    <a:pt x="74036" y="166331"/>
                    <a:pt x="101658" y="200526"/>
                    <a:pt x="138520" y="242055"/>
                  </a:cubicBezTo>
                  <a:close/>
                </a:path>
              </a:pathLst>
            </a:custGeom>
            <a:grpFill/>
            <a:ln w="9525" cap="flat">
              <a:noFill/>
              <a:prstDash val="solid"/>
              <a:miter/>
            </a:ln>
          </p:spPr>
          <p:txBody>
            <a:bodyPr rtlCol="0" anchor="ctr"/>
            <a:lstStyle/>
            <a:p>
              <a:endParaRPr lang="en-IN" dirty="0"/>
            </a:p>
          </p:txBody>
        </p:sp>
      </p:grpSp>
      <p:cxnSp>
        <p:nvCxnSpPr>
          <p:cNvPr id="40" name="Straight Arrow Connector 39">
            <a:extLst>
              <a:ext uri="{FF2B5EF4-FFF2-40B4-BE49-F238E27FC236}">
                <a16:creationId xmlns:a16="http://schemas.microsoft.com/office/drawing/2014/main" id="{6E163C55-A1D6-D002-49BA-EA9E89B5D94B}"/>
              </a:ext>
            </a:extLst>
          </p:cNvPr>
          <p:cNvCxnSpPr>
            <a:cxnSpLocks/>
          </p:cNvCxnSpPr>
          <p:nvPr/>
        </p:nvCxnSpPr>
        <p:spPr>
          <a:xfrm>
            <a:off x="2316479" y="5785767"/>
            <a:ext cx="9051016" cy="0"/>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0">
            <a:extLst>
              <a:ext uri="{FF2B5EF4-FFF2-40B4-BE49-F238E27FC236}">
                <a16:creationId xmlns:a16="http://schemas.microsoft.com/office/drawing/2014/main" id="{A6F403D9-6450-00A5-E7F2-22D7F15F422C}"/>
              </a:ext>
            </a:extLst>
          </p:cNvPr>
          <p:cNvSpPr/>
          <p:nvPr/>
        </p:nvSpPr>
        <p:spPr>
          <a:xfrm>
            <a:off x="4741770" y="5653572"/>
            <a:ext cx="2970165" cy="290906"/>
          </a:xfrm>
          <a:prstGeom prst="rect">
            <a:avLst/>
          </a:prstGeom>
          <a:solidFill>
            <a:srgbClr val="BFECFF"/>
          </a:solidFill>
          <a:ln>
            <a:noFill/>
          </a:ln>
          <a:effectLst/>
        </p:spPr>
        <p:style>
          <a:lnRef idx="1">
            <a:schemeClr val="accent1"/>
          </a:lnRef>
          <a:fillRef idx="3">
            <a:schemeClr val="accent1"/>
          </a:fillRef>
          <a:effectRef idx="2">
            <a:schemeClr val="accent1"/>
          </a:effectRef>
          <a:fontRef idx="minor">
            <a:schemeClr val="lt1"/>
          </a:fontRef>
        </p:style>
        <p:txBody>
          <a:bodyPr lIns="144000" rtlCol="0" anchor="ctr" anchorCtr="0"/>
          <a:lstStyle/>
          <a:p>
            <a:pPr algn="ctr"/>
            <a:r>
              <a:rPr lang="en-CA" sz="1050" b="1" dirty="0">
                <a:solidFill>
                  <a:srgbClr val="0086BF"/>
                </a:solidFill>
              </a:rPr>
              <a:t>Forge UI Design System </a:t>
            </a:r>
          </a:p>
        </p:txBody>
      </p:sp>
    </p:spTree>
    <p:extLst>
      <p:ext uri="{BB962C8B-B14F-4D97-AF65-F5344CB8AC3E}">
        <p14:creationId xmlns:p14="http://schemas.microsoft.com/office/powerpoint/2010/main" val="1491051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Freeform: Shape 147">
            <a:extLst>
              <a:ext uri="{FF2B5EF4-FFF2-40B4-BE49-F238E27FC236}">
                <a16:creationId xmlns:a16="http://schemas.microsoft.com/office/drawing/2014/main" id="{C0820521-67CF-4AFC-95A9-8FF6C341E978}"/>
              </a:ext>
            </a:extLst>
          </p:cNvPr>
          <p:cNvSpPr/>
          <p:nvPr/>
        </p:nvSpPr>
        <p:spPr>
          <a:xfrm>
            <a:off x="401053" y="3578030"/>
            <a:ext cx="11790947" cy="760900"/>
          </a:xfrm>
          <a:custGeom>
            <a:avLst/>
            <a:gdLst>
              <a:gd name="connsiteX0" fmla="*/ 0 w 8152421"/>
              <a:gd name="connsiteY0" fmla="*/ 0 h 701398"/>
              <a:gd name="connsiteX1" fmla="*/ 8152421 w 8152421"/>
              <a:gd name="connsiteY1" fmla="*/ 0 h 701398"/>
              <a:gd name="connsiteX2" fmla="*/ 8152421 w 8152421"/>
              <a:gd name="connsiteY2" fmla="*/ 701398 h 701398"/>
              <a:gd name="connsiteX3" fmla="*/ 116625 w 8152421"/>
              <a:gd name="connsiteY3" fmla="*/ 701398 h 701398"/>
              <a:gd name="connsiteX4" fmla="*/ 161170 w 8152421"/>
              <a:gd name="connsiteY4" fmla="*/ 689017 h 701398"/>
              <a:gd name="connsiteX5" fmla="*/ 313207 w 8152421"/>
              <a:gd name="connsiteY5" fmla="*/ 479219 h 701398"/>
              <a:gd name="connsiteX6" fmla="*/ 211988 w 8152421"/>
              <a:gd name="connsiteY6" fmla="*/ 319597 h 701398"/>
              <a:gd name="connsiteX7" fmla="*/ 282381 w 8152421"/>
              <a:gd name="connsiteY7" fmla="*/ 189329 h 701398"/>
              <a:gd name="connsiteX8" fmla="*/ 58604 w 8152421"/>
              <a:gd name="connsiteY8" fmla="*/ 1136 h 701398"/>
              <a:gd name="connsiteX9" fmla="*/ 0 w 8152421"/>
              <a:gd name="connsiteY9" fmla="*/ 8049 h 701398"/>
              <a:gd name="connsiteX10" fmla="*/ 0 w 8152421"/>
              <a:gd name="connsiteY10" fmla="*/ 0 h 70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52421" h="701398">
                <a:moveTo>
                  <a:pt x="0" y="0"/>
                </a:moveTo>
                <a:lnTo>
                  <a:pt x="8152421" y="0"/>
                </a:lnTo>
                <a:lnTo>
                  <a:pt x="8152421" y="701398"/>
                </a:lnTo>
                <a:lnTo>
                  <a:pt x="116625" y="701398"/>
                </a:lnTo>
                <a:lnTo>
                  <a:pt x="161170" y="689017"/>
                </a:lnTo>
                <a:cubicBezTo>
                  <a:pt x="251343" y="654746"/>
                  <a:pt x="313207" y="574317"/>
                  <a:pt x="313207" y="479219"/>
                </a:cubicBezTo>
                <a:cubicBezTo>
                  <a:pt x="313207" y="407271"/>
                  <a:pt x="274710" y="348385"/>
                  <a:pt x="211988" y="319597"/>
                </a:cubicBezTo>
                <a:cubicBezTo>
                  <a:pt x="258742" y="284997"/>
                  <a:pt x="282381" y="241331"/>
                  <a:pt x="282381" y="189329"/>
                </a:cubicBezTo>
                <a:cubicBezTo>
                  <a:pt x="282381" y="97496"/>
                  <a:pt x="198685" y="1136"/>
                  <a:pt x="58604" y="1136"/>
                </a:cubicBezTo>
                <a:lnTo>
                  <a:pt x="0" y="8049"/>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48000" rtlCol="0" anchor="ctr">
            <a:noAutofit/>
          </a:bodyPr>
          <a:lstStyle/>
          <a:p>
            <a:endParaRPr lang="en-CA" sz="1600" dirty="0">
              <a:solidFill>
                <a:schemeClr val="tx1"/>
              </a:solidFill>
              <a:ea typeface="Calibri" panose="020F0502020204030204" pitchFamily="34" charset="0"/>
              <a:cs typeface="Times New Roman" panose="02020603050405020304" pitchFamily="18" charset="0"/>
            </a:endParaRPr>
          </a:p>
        </p:txBody>
      </p:sp>
      <p:sp>
        <p:nvSpPr>
          <p:cNvPr id="102" name="Rectangle 101">
            <a:extLst>
              <a:ext uri="{FF2B5EF4-FFF2-40B4-BE49-F238E27FC236}">
                <a16:creationId xmlns:a16="http://schemas.microsoft.com/office/drawing/2014/main" id="{A56677C8-C3C6-423A-8A86-40D762D11CD5}"/>
              </a:ext>
            </a:extLst>
          </p:cNvPr>
          <p:cNvSpPr/>
          <p:nvPr/>
        </p:nvSpPr>
        <p:spPr>
          <a:xfrm>
            <a:off x="764753" y="1661160"/>
            <a:ext cx="11427248" cy="760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8000" rtlCol="0" anchor="ctr"/>
          <a:lstStyle/>
          <a:p>
            <a:endParaRPr lang="en-CA" sz="1600" dirty="0">
              <a:solidFill>
                <a:schemeClr val="tx1"/>
              </a:solidFill>
            </a:endParaRPr>
          </a:p>
        </p:txBody>
      </p:sp>
      <p:sp>
        <p:nvSpPr>
          <p:cNvPr id="128" name="Freeform: Shape 127">
            <a:extLst>
              <a:ext uri="{FF2B5EF4-FFF2-40B4-BE49-F238E27FC236}">
                <a16:creationId xmlns:a16="http://schemas.microsoft.com/office/drawing/2014/main" id="{79843C1F-19DC-4E5E-9D52-0254B0C71FC9}"/>
              </a:ext>
            </a:extLst>
          </p:cNvPr>
          <p:cNvSpPr/>
          <p:nvPr/>
        </p:nvSpPr>
        <p:spPr>
          <a:xfrm>
            <a:off x="497305" y="2619595"/>
            <a:ext cx="11694695" cy="760900"/>
          </a:xfrm>
          <a:custGeom>
            <a:avLst/>
            <a:gdLst>
              <a:gd name="connsiteX0" fmla="*/ 96765 w 8152421"/>
              <a:gd name="connsiteY0" fmla="*/ 0 h 701398"/>
              <a:gd name="connsiteX1" fmla="*/ 8152421 w 8152421"/>
              <a:gd name="connsiteY1" fmla="*/ 0 h 701398"/>
              <a:gd name="connsiteX2" fmla="*/ 8152421 w 8152421"/>
              <a:gd name="connsiteY2" fmla="*/ 701398 h 701398"/>
              <a:gd name="connsiteX3" fmla="*/ 302513 w 8152421"/>
              <a:gd name="connsiteY3" fmla="*/ 701398 h 701398"/>
              <a:gd name="connsiteX4" fmla="*/ 233364 w 8152421"/>
              <a:gd name="connsiteY4" fmla="*/ 643167 h 701398"/>
              <a:gd name="connsiteX5" fmla="*/ 211932 w 8152421"/>
              <a:gd name="connsiteY5" fmla="*/ 647930 h 701398"/>
              <a:gd name="connsiteX6" fmla="*/ 0 w 8152421"/>
              <a:gd name="connsiteY6" fmla="*/ 621160 h 701398"/>
              <a:gd name="connsiteX7" fmla="*/ 0 w 8152421"/>
              <a:gd name="connsiteY7" fmla="*/ 593428 h 701398"/>
              <a:gd name="connsiteX8" fmla="*/ 50007 w 8152421"/>
              <a:gd name="connsiteY8" fmla="*/ 502673 h 701398"/>
              <a:gd name="connsiteX9" fmla="*/ 235745 w 8152421"/>
              <a:gd name="connsiteY9" fmla="*/ 150248 h 70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52421" h="701398">
                <a:moveTo>
                  <a:pt x="96765" y="0"/>
                </a:moveTo>
                <a:lnTo>
                  <a:pt x="8152421" y="0"/>
                </a:lnTo>
                <a:lnTo>
                  <a:pt x="8152421" y="701398"/>
                </a:lnTo>
                <a:lnTo>
                  <a:pt x="302513" y="701398"/>
                </a:lnTo>
                <a:lnTo>
                  <a:pt x="233364" y="643167"/>
                </a:lnTo>
                <a:lnTo>
                  <a:pt x="211932" y="647930"/>
                </a:lnTo>
                <a:lnTo>
                  <a:pt x="0" y="621160"/>
                </a:lnTo>
                <a:lnTo>
                  <a:pt x="0" y="593428"/>
                </a:lnTo>
                <a:lnTo>
                  <a:pt x="50007" y="502673"/>
                </a:lnTo>
                <a:lnTo>
                  <a:pt x="235745" y="1502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48000" rtlCol="0" anchor="ctr">
            <a:noAutofit/>
          </a:bodyPr>
          <a:lstStyle/>
          <a:p>
            <a:endParaRPr lang="en-CA" sz="1600" dirty="0">
              <a:solidFill>
                <a:schemeClr val="tx1"/>
              </a:solidFill>
              <a:cs typeface="Times New Roman" panose="02020603050405020304" pitchFamily="18" charset="0"/>
            </a:endParaRPr>
          </a:p>
        </p:txBody>
      </p:sp>
      <p:sp>
        <p:nvSpPr>
          <p:cNvPr id="171" name="Freeform: Shape 170">
            <a:extLst>
              <a:ext uri="{FF2B5EF4-FFF2-40B4-BE49-F238E27FC236}">
                <a16:creationId xmlns:a16="http://schemas.microsoft.com/office/drawing/2014/main" id="{42C509BA-4319-46E5-BFD6-5DD66DAC6D05}"/>
              </a:ext>
            </a:extLst>
          </p:cNvPr>
          <p:cNvSpPr/>
          <p:nvPr/>
        </p:nvSpPr>
        <p:spPr>
          <a:xfrm>
            <a:off x="771087" y="4536465"/>
            <a:ext cx="11420913" cy="760900"/>
          </a:xfrm>
          <a:custGeom>
            <a:avLst/>
            <a:gdLst>
              <a:gd name="connsiteX0" fmla="*/ 3183 w 8001324"/>
              <a:gd name="connsiteY0" fmla="*/ 0 h 701398"/>
              <a:gd name="connsiteX1" fmla="*/ 8001324 w 8001324"/>
              <a:gd name="connsiteY1" fmla="*/ 0 h 701398"/>
              <a:gd name="connsiteX2" fmla="*/ 8001324 w 8001324"/>
              <a:gd name="connsiteY2" fmla="*/ 701398 h 701398"/>
              <a:gd name="connsiteX3" fmla="*/ 0 w 8001324"/>
              <a:gd name="connsiteY3" fmla="*/ 701398 h 701398"/>
              <a:gd name="connsiteX4" fmla="*/ 25117 w 8001324"/>
              <a:gd name="connsiteY4" fmla="*/ 443058 h 70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324" h="701398">
                <a:moveTo>
                  <a:pt x="3183" y="0"/>
                </a:moveTo>
                <a:lnTo>
                  <a:pt x="8001324" y="0"/>
                </a:lnTo>
                <a:lnTo>
                  <a:pt x="8001324" y="701398"/>
                </a:lnTo>
                <a:lnTo>
                  <a:pt x="0" y="701398"/>
                </a:lnTo>
                <a:lnTo>
                  <a:pt x="25117" y="443058"/>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48000" rtlCol="0" anchor="ctr">
            <a:noAutofit/>
          </a:bodyPr>
          <a:lstStyle/>
          <a:p>
            <a:endParaRPr lang="en-CA" sz="1600" dirty="0">
              <a:solidFill>
                <a:schemeClr val="tx1"/>
              </a:solidFill>
              <a:ea typeface="Calibri" panose="020F0502020204030204" pitchFamily="34" charset="0"/>
              <a:cs typeface="Times New Roman" panose="02020603050405020304" pitchFamily="18" charset="0"/>
            </a:endParaRPr>
          </a:p>
        </p:txBody>
      </p:sp>
      <p:sp>
        <p:nvSpPr>
          <p:cNvPr id="183" name="Freeform: Shape 182">
            <a:extLst>
              <a:ext uri="{FF2B5EF4-FFF2-40B4-BE49-F238E27FC236}">
                <a16:creationId xmlns:a16="http://schemas.microsoft.com/office/drawing/2014/main" id="{8607425C-AE68-48A3-A510-D6B8225E9A5F}"/>
              </a:ext>
            </a:extLst>
          </p:cNvPr>
          <p:cNvSpPr/>
          <p:nvPr/>
        </p:nvSpPr>
        <p:spPr>
          <a:xfrm>
            <a:off x="607172" y="5494897"/>
            <a:ext cx="11584828" cy="760900"/>
          </a:xfrm>
          <a:custGeom>
            <a:avLst/>
            <a:gdLst>
              <a:gd name="connsiteX0" fmla="*/ 0 w 7578091"/>
              <a:gd name="connsiteY0" fmla="*/ 0 h 701398"/>
              <a:gd name="connsiteX1" fmla="*/ 7578091 w 7578091"/>
              <a:gd name="connsiteY1" fmla="*/ 0 h 701398"/>
              <a:gd name="connsiteX2" fmla="*/ 7578091 w 7578091"/>
              <a:gd name="connsiteY2" fmla="*/ 701398 h 701398"/>
              <a:gd name="connsiteX3" fmla="*/ 105814 w 7578091"/>
              <a:gd name="connsiteY3" fmla="*/ 701398 h 701398"/>
              <a:gd name="connsiteX4" fmla="*/ 149226 w 7578091"/>
              <a:gd name="connsiteY4" fmla="*/ 608911 h 701398"/>
              <a:gd name="connsiteX5" fmla="*/ 215901 w 7578091"/>
              <a:gd name="connsiteY5" fmla="*/ 523186 h 701398"/>
              <a:gd name="connsiteX6" fmla="*/ 139701 w 7578091"/>
              <a:gd name="connsiteY6" fmla="*/ 291411 h 701398"/>
              <a:gd name="connsiteX7" fmla="*/ 0 w 7578091"/>
              <a:gd name="connsiteY7" fmla="*/ 318517 h 70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8091" h="701398">
                <a:moveTo>
                  <a:pt x="0" y="0"/>
                </a:moveTo>
                <a:lnTo>
                  <a:pt x="7578091" y="0"/>
                </a:lnTo>
                <a:lnTo>
                  <a:pt x="7578091" y="701398"/>
                </a:lnTo>
                <a:lnTo>
                  <a:pt x="105814" y="701398"/>
                </a:lnTo>
                <a:lnTo>
                  <a:pt x="149226" y="608911"/>
                </a:lnTo>
                <a:lnTo>
                  <a:pt x="215901" y="523186"/>
                </a:lnTo>
                <a:lnTo>
                  <a:pt x="139701" y="291411"/>
                </a:lnTo>
                <a:lnTo>
                  <a:pt x="0" y="318517"/>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48000" rtlCol="0" anchor="ctr">
            <a:noAutofit/>
          </a:bodyPr>
          <a:lstStyle/>
          <a:p>
            <a:pPr>
              <a:lnSpc>
                <a:spcPct val="107000"/>
              </a:lnSpc>
              <a:spcAft>
                <a:spcPts val="800"/>
              </a:spcAft>
            </a:pPr>
            <a:endParaRPr lang="en-CA" sz="16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5" name="TextBox 54">
            <a:extLst>
              <a:ext uri="{FF2B5EF4-FFF2-40B4-BE49-F238E27FC236}">
                <a16:creationId xmlns:a16="http://schemas.microsoft.com/office/drawing/2014/main" id="{01B7A98A-CE90-4D57-8BD2-AEB4F43E8162}"/>
              </a:ext>
            </a:extLst>
          </p:cNvPr>
          <p:cNvSpPr txBox="1"/>
          <p:nvPr/>
        </p:nvSpPr>
        <p:spPr>
          <a:xfrm>
            <a:off x="477520" y="383458"/>
            <a:ext cx="10596880" cy="861774"/>
          </a:xfrm>
          <a:prstGeom prst="rect">
            <a:avLst/>
          </a:prstGeom>
          <a:noFill/>
        </p:spPr>
        <p:txBody>
          <a:bodyPr wrap="square" lIns="0" tIns="0" rIns="0" bIns="0">
            <a:spAutoFit/>
          </a:bodyPr>
          <a:lstStyle/>
          <a:p>
            <a:r>
              <a:rPr lang="en-GB" sz="3600" b="1" spc="-100" dirty="0">
                <a:solidFill>
                  <a:schemeClr val="accent1"/>
                </a:solidFill>
                <a:latin typeface="Arial" panose="020B0604020202020204" pitchFamily="34" charset="0"/>
              </a:rPr>
              <a:t>Employee Experience: </a:t>
            </a:r>
          </a:p>
          <a:p>
            <a:r>
              <a:rPr lang="en-GB" sz="2000" b="1" dirty="0">
                <a:latin typeface="Arial" panose="020B0604020202020204" pitchFamily="34" charset="0"/>
              </a:rPr>
              <a:t>What the global family told us</a:t>
            </a:r>
          </a:p>
        </p:txBody>
      </p:sp>
      <p:sp>
        <p:nvSpPr>
          <p:cNvPr id="6" name="Freeform: Shape 5">
            <a:extLst>
              <a:ext uri="{FF2B5EF4-FFF2-40B4-BE49-F238E27FC236}">
                <a16:creationId xmlns:a16="http://schemas.microsoft.com/office/drawing/2014/main" id="{9B3D53FF-967E-4A31-9BD0-A6B364D2D67B}"/>
              </a:ext>
            </a:extLst>
          </p:cNvPr>
          <p:cNvSpPr/>
          <p:nvPr/>
        </p:nvSpPr>
        <p:spPr>
          <a:xfrm>
            <a:off x="393794" y="1666395"/>
            <a:ext cx="424799" cy="765458"/>
          </a:xfrm>
          <a:custGeom>
            <a:avLst/>
            <a:gdLst>
              <a:gd name="connsiteX0" fmla="*/ 391581 w 391580"/>
              <a:gd name="connsiteY0" fmla="*/ 705600 h 705600"/>
              <a:gd name="connsiteX1" fmla="*/ 391581 w 391580"/>
              <a:gd name="connsiteY1" fmla="*/ 0 h 705600"/>
              <a:gd name="connsiteX2" fmla="*/ 228582 w 391580"/>
              <a:gd name="connsiteY2" fmla="*/ 0 h 705600"/>
              <a:gd name="connsiteX3" fmla="*/ 222773 w 391580"/>
              <a:gd name="connsiteY3" fmla="*/ 13688 h 705600"/>
              <a:gd name="connsiteX4" fmla="*/ 136565 w 391580"/>
              <a:gd name="connsiteY4" fmla="*/ 109739 h 705600"/>
              <a:gd name="connsiteX5" fmla="*/ 16874 w 391580"/>
              <a:gd name="connsiteY5" fmla="*/ 167758 h 705600"/>
              <a:gd name="connsiteX6" fmla="*/ 0 w 391580"/>
              <a:gd name="connsiteY6" fmla="*/ 172420 h 705600"/>
              <a:gd name="connsiteX7" fmla="*/ 0 w 391580"/>
              <a:gd name="connsiteY7" fmla="*/ 330589 h 705600"/>
              <a:gd name="connsiteX8" fmla="*/ 32146 w 391580"/>
              <a:gd name="connsiteY8" fmla="*/ 321605 h 705600"/>
              <a:gd name="connsiteX9" fmla="*/ 193137 w 391580"/>
              <a:gd name="connsiteY9" fmla="*/ 250707 h 705600"/>
              <a:gd name="connsiteX10" fmla="*/ 193137 w 391580"/>
              <a:gd name="connsiteY10" fmla="*/ 705600 h 70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580" h="705600">
                <a:moveTo>
                  <a:pt x="391581" y="705600"/>
                </a:moveTo>
                <a:lnTo>
                  <a:pt x="391581" y="0"/>
                </a:lnTo>
                <a:lnTo>
                  <a:pt x="228582" y="0"/>
                </a:lnTo>
                <a:lnTo>
                  <a:pt x="222773" y="13688"/>
                </a:lnTo>
                <a:cubicBezTo>
                  <a:pt x="207406" y="49924"/>
                  <a:pt x="178391" y="82244"/>
                  <a:pt x="136565" y="109739"/>
                </a:cubicBezTo>
                <a:cubicBezTo>
                  <a:pt x="93283" y="138244"/>
                  <a:pt x="53010" y="157765"/>
                  <a:pt x="16874" y="167758"/>
                </a:cubicBezTo>
                <a:lnTo>
                  <a:pt x="0" y="172420"/>
                </a:lnTo>
                <a:lnTo>
                  <a:pt x="0" y="330589"/>
                </a:lnTo>
                <a:lnTo>
                  <a:pt x="32146" y="321605"/>
                </a:lnTo>
                <a:cubicBezTo>
                  <a:pt x="91514" y="305051"/>
                  <a:pt x="145456" y="281270"/>
                  <a:pt x="193137" y="250707"/>
                </a:cubicBezTo>
                <a:lnTo>
                  <a:pt x="193137" y="705600"/>
                </a:lnTo>
                <a:close/>
              </a:path>
            </a:pathLst>
          </a:custGeom>
          <a:solidFill>
            <a:schemeClr val="bg1">
              <a:lumMod val="95000"/>
            </a:schemeClr>
          </a:solidFill>
          <a:ln w="19050" cap="flat">
            <a:noFill/>
            <a:prstDash val="solid"/>
            <a:miter/>
          </a:ln>
          <a:effectLst>
            <a:outerShdw blurRad="25400" dist="12700" dir="2700000" algn="tl" rotWithShape="0">
              <a:prstClr val="black">
                <a:alpha val="40000"/>
              </a:prstClr>
            </a:outerShdw>
          </a:effectLst>
        </p:spPr>
        <p:txBody>
          <a:bodyPr rtlCol="0" anchor="ctr"/>
          <a:lstStyle/>
          <a:p>
            <a:endParaRPr lang="en-IN" dirty="0"/>
          </a:p>
        </p:txBody>
      </p:sp>
      <p:sp>
        <p:nvSpPr>
          <p:cNvPr id="8" name="Freeform: Shape 7">
            <a:extLst>
              <a:ext uri="{FF2B5EF4-FFF2-40B4-BE49-F238E27FC236}">
                <a16:creationId xmlns:a16="http://schemas.microsoft.com/office/drawing/2014/main" id="{46338AEF-988F-41A5-99E9-C91481EEAEA7}"/>
              </a:ext>
            </a:extLst>
          </p:cNvPr>
          <p:cNvSpPr/>
          <p:nvPr/>
        </p:nvSpPr>
        <p:spPr>
          <a:xfrm>
            <a:off x="406164" y="2623219"/>
            <a:ext cx="540840" cy="765458"/>
          </a:xfrm>
          <a:custGeom>
            <a:avLst/>
            <a:gdLst>
              <a:gd name="connsiteX0" fmla="*/ 498548 w 498547"/>
              <a:gd name="connsiteY0" fmla="*/ 204014 h 705600"/>
              <a:gd name="connsiteX1" fmla="*/ 263183 w 498547"/>
              <a:gd name="connsiteY1" fmla="*/ 0 h 705600"/>
              <a:gd name="connsiteX2" fmla="*/ 17785 w 498547"/>
              <a:gd name="connsiteY2" fmla="*/ 213441 h 705600"/>
              <a:gd name="connsiteX3" fmla="*/ 15483 w 498547"/>
              <a:gd name="connsiteY3" fmla="*/ 234255 h 705600"/>
              <a:gd name="connsiteX4" fmla="*/ 186834 w 498547"/>
              <a:gd name="connsiteY4" fmla="*/ 250950 h 705600"/>
              <a:gd name="connsiteX5" fmla="*/ 188246 w 498547"/>
              <a:gd name="connsiteY5" fmla="*/ 229673 h 705600"/>
              <a:gd name="connsiteX6" fmla="*/ 259952 w 498547"/>
              <a:gd name="connsiteY6" fmla="*/ 146056 h 705600"/>
              <a:gd name="connsiteX7" fmla="*/ 326993 w 498547"/>
              <a:gd name="connsiteY7" fmla="*/ 213018 h 705600"/>
              <a:gd name="connsiteX8" fmla="*/ 2541 w 498547"/>
              <a:gd name="connsiteY8" fmla="*/ 682647 h 705600"/>
              <a:gd name="connsiteX9" fmla="*/ 0 w 498547"/>
              <a:gd name="connsiteY9" fmla="*/ 705600 h 705600"/>
              <a:gd name="connsiteX10" fmla="*/ 498548 w 498547"/>
              <a:gd name="connsiteY10" fmla="*/ 705600 h 705600"/>
              <a:gd name="connsiteX11" fmla="*/ 498548 w 498547"/>
              <a:gd name="connsiteY11" fmla="*/ 544212 h 705600"/>
              <a:gd name="connsiteX12" fmla="*/ 261790 w 498547"/>
              <a:gd name="connsiteY12" fmla="*/ 544212 h 705600"/>
              <a:gd name="connsiteX13" fmla="*/ 498548 w 498547"/>
              <a:gd name="connsiteY13" fmla="*/ 204014 h 70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8547" h="705600">
                <a:moveTo>
                  <a:pt x="498548" y="204014"/>
                </a:moveTo>
                <a:cubicBezTo>
                  <a:pt x="498548" y="102470"/>
                  <a:pt x="425772" y="0"/>
                  <a:pt x="263183" y="0"/>
                </a:cubicBezTo>
                <a:cubicBezTo>
                  <a:pt x="118056" y="0"/>
                  <a:pt x="33209" y="73805"/>
                  <a:pt x="17785" y="213441"/>
                </a:cubicBezTo>
                <a:lnTo>
                  <a:pt x="15483" y="234255"/>
                </a:lnTo>
                <a:lnTo>
                  <a:pt x="186834" y="250950"/>
                </a:lnTo>
                <a:lnTo>
                  <a:pt x="188246" y="229673"/>
                </a:lnTo>
                <a:cubicBezTo>
                  <a:pt x="193132" y="155989"/>
                  <a:pt x="227228" y="146056"/>
                  <a:pt x="259952" y="146056"/>
                </a:cubicBezTo>
                <a:cubicBezTo>
                  <a:pt x="304444" y="146056"/>
                  <a:pt x="326993" y="168586"/>
                  <a:pt x="326993" y="213018"/>
                </a:cubicBezTo>
                <a:cubicBezTo>
                  <a:pt x="326993" y="343017"/>
                  <a:pt x="29175" y="442304"/>
                  <a:pt x="2541" y="682647"/>
                </a:cubicBezTo>
                <a:lnTo>
                  <a:pt x="0" y="705600"/>
                </a:lnTo>
                <a:lnTo>
                  <a:pt x="498548" y="705600"/>
                </a:lnTo>
                <a:lnTo>
                  <a:pt x="498548" y="544212"/>
                </a:lnTo>
                <a:lnTo>
                  <a:pt x="261790" y="544212"/>
                </a:lnTo>
                <a:cubicBezTo>
                  <a:pt x="336767" y="461373"/>
                  <a:pt x="498548" y="370476"/>
                  <a:pt x="498548" y="204014"/>
                </a:cubicBezTo>
                <a:close/>
              </a:path>
            </a:pathLst>
          </a:custGeom>
          <a:solidFill>
            <a:schemeClr val="bg1">
              <a:lumMod val="95000"/>
            </a:schemeClr>
          </a:solidFill>
          <a:ln w="19050" cap="flat">
            <a:noFill/>
            <a:prstDash val="solid"/>
            <a:miter/>
          </a:ln>
          <a:effectLst>
            <a:outerShdw blurRad="25400" dist="12700" dir="2700000" algn="tl" rotWithShape="0">
              <a:prstClr val="black">
                <a:alpha val="40000"/>
              </a:prstClr>
            </a:outerShdw>
          </a:effectLst>
        </p:spPr>
        <p:txBody>
          <a:bodyPr rtlCol="0" anchor="ctr"/>
          <a:lstStyle/>
          <a:p>
            <a:endParaRPr lang="en-IN" dirty="0"/>
          </a:p>
        </p:txBody>
      </p:sp>
      <p:sp>
        <p:nvSpPr>
          <p:cNvPr id="115" name="Freeform: Shape 114">
            <a:extLst>
              <a:ext uri="{FF2B5EF4-FFF2-40B4-BE49-F238E27FC236}">
                <a16:creationId xmlns:a16="http://schemas.microsoft.com/office/drawing/2014/main" id="{15181E5B-D588-414A-9A7E-02DB05E55D83}"/>
              </a:ext>
            </a:extLst>
          </p:cNvPr>
          <p:cNvSpPr/>
          <p:nvPr/>
        </p:nvSpPr>
        <p:spPr>
          <a:xfrm>
            <a:off x="399819" y="5488455"/>
            <a:ext cx="541212" cy="765458"/>
          </a:xfrm>
          <a:custGeom>
            <a:avLst/>
            <a:gdLst>
              <a:gd name="connsiteX0" fmla="*/ 272045 w 498890"/>
              <a:gd name="connsiteY0" fmla="*/ 211858 h 705600"/>
              <a:gd name="connsiteX1" fmla="*/ 210412 w 498890"/>
              <a:gd name="connsiteY1" fmla="*/ 220982 h 705600"/>
              <a:gd name="connsiteX2" fmla="*/ 221051 w 498890"/>
              <a:gd name="connsiteY2" fmla="*/ 162379 h 705600"/>
              <a:gd name="connsiteX3" fmla="*/ 467193 w 498890"/>
              <a:gd name="connsiteY3" fmla="*/ 162379 h 705600"/>
              <a:gd name="connsiteX4" fmla="*/ 467193 w 498890"/>
              <a:gd name="connsiteY4" fmla="*/ 0 h 705600"/>
              <a:gd name="connsiteX5" fmla="*/ 88481 w 498890"/>
              <a:gd name="connsiteY5" fmla="*/ 0 h 705600"/>
              <a:gd name="connsiteX6" fmla="*/ 14696 w 498890"/>
              <a:gd name="connsiteY6" fmla="*/ 383975 h 705600"/>
              <a:gd name="connsiteX7" fmla="*/ 152133 w 498890"/>
              <a:gd name="connsiteY7" fmla="*/ 403374 h 705600"/>
              <a:gd name="connsiteX8" fmla="*/ 244369 w 498890"/>
              <a:gd name="connsiteY8" fmla="*/ 353936 h 705600"/>
              <a:gd name="connsiteX9" fmla="*/ 324251 w 498890"/>
              <a:gd name="connsiteY9" fmla="*/ 454690 h 705600"/>
              <a:gd name="connsiteX10" fmla="*/ 248064 w 498890"/>
              <a:gd name="connsiteY10" fmla="*/ 563076 h 705600"/>
              <a:gd name="connsiteX11" fmla="*/ 170504 w 498890"/>
              <a:gd name="connsiteY11" fmla="*/ 468518 h 705600"/>
              <a:gd name="connsiteX12" fmla="*/ 0 w 498890"/>
              <a:gd name="connsiteY12" fmla="*/ 485739 h 705600"/>
              <a:gd name="connsiteX13" fmla="*/ 246669 w 498890"/>
              <a:gd name="connsiteY13" fmla="*/ 705600 h 705600"/>
              <a:gd name="connsiteX14" fmla="*/ 498891 w 498890"/>
              <a:gd name="connsiteY14" fmla="*/ 452430 h 705600"/>
              <a:gd name="connsiteX15" fmla="*/ 272045 w 498890"/>
              <a:gd name="connsiteY15" fmla="*/ 211858 h 70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8890" h="705600">
                <a:moveTo>
                  <a:pt x="272045" y="211858"/>
                </a:moveTo>
                <a:cubicBezTo>
                  <a:pt x="251312" y="211858"/>
                  <a:pt x="230701" y="214927"/>
                  <a:pt x="210412" y="220982"/>
                </a:cubicBezTo>
                <a:lnTo>
                  <a:pt x="221051" y="162379"/>
                </a:lnTo>
                <a:lnTo>
                  <a:pt x="467193" y="162379"/>
                </a:lnTo>
                <a:lnTo>
                  <a:pt x="467193" y="0"/>
                </a:lnTo>
                <a:lnTo>
                  <a:pt x="88481" y="0"/>
                </a:lnTo>
                <a:lnTo>
                  <a:pt x="14696" y="383975"/>
                </a:lnTo>
                <a:lnTo>
                  <a:pt x="152133" y="403374"/>
                </a:lnTo>
                <a:cubicBezTo>
                  <a:pt x="157908" y="398676"/>
                  <a:pt x="188031" y="353936"/>
                  <a:pt x="244369" y="353936"/>
                </a:cubicBezTo>
                <a:cubicBezTo>
                  <a:pt x="295888" y="353936"/>
                  <a:pt x="324251" y="389728"/>
                  <a:pt x="324251" y="454690"/>
                </a:cubicBezTo>
                <a:cubicBezTo>
                  <a:pt x="324251" y="522560"/>
                  <a:pt x="295766" y="563076"/>
                  <a:pt x="248064" y="563076"/>
                </a:cubicBezTo>
                <a:cubicBezTo>
                  <a:pt x="171210" y="563076"/>
                  <a:pt x="172482" y="472668"/>
                  <a:pt x="170504" y="468518"/>
                </a:cubicBezTo>
                <a:lnTo>
                  <a:pt x="0" y="485739"/>
                </a:lnTo>
                <a:cubicBezTo>
                  <a:pt x="2190" y="489988"/>
                  <a:pt x="9054" y="705600"/>
                  <a:pt x="246669" y="705600"/>
                </a:cubicBezTo>
                <a:cubicBezTo>
                  <a:pt x="410490" y="705600"/>
                  <a:pt x="498891" y="575169"/>
                  <a:pt x="498891" y="452430"/>
                </a:cubicBezTo>
                <a:cubicBezTo>
                  <a:pt x="498890" y="294485"/>
                  <a:pt x="384771" y="211858"/>
                  <a:pt x="272045" y="211858"/>
                </a:cubicBezTo>
                <a:close/>
              </a:path>
            </a:pathLst>
          </a:custGeom>
          <a:solidFill>
            <a:schemeClr val="accent1"/>
          </a:solidFill>
          <a:ln w="19050" cap="flat">
            <a:noFill/>
            <a:prstDash val="solid"/>
            <a:miter/>
          </a:ln>
          <a:effectLst>
            <a:outerShdw blurRad="25400" dist="12700" dir="2700000" algn="tl" rotWithShape="0">
              <a:prstClr val="black">
                <a:alpha val="40000"/>
              </a:prstClr>
            </a:outerShdw>
          </a:effectLst>
        </p:spPr>
        <p:txBody>
          <a:bodyPr rtlCol="0" anchor="ctr"/>
          <a:lstStyle/>
          <a:p>
            <a:endParaRPr lang="en-IN" dirty="0"/>
          </a:p>
        </p:txBody>
      </p:sp>
      <p:sp>
        <p:nvSpPr>
          <p:cNvPr id="149" name="Freeform: Shape 148">
            <a:extLst>
              <a:ext uri="{FF2B5EF4-FFF2-40B4-BE49-F238E27FC236}">
                <a16:creationId xmlns:a16="http://schemas.microsoft.com/office/drawing/2014/main" id="{AED271B8-56BB-4639-8993-1D48E558C957}"/>
              </a:ext>
            </a:extLst>
          </p:cNvPr>
          <p:cNvSpPr/>
          <p:nvPr/>
        </p:nvSpPr>
        <p:spPr>
          <a:xfrm>
            <a:off x="406220" y="3579262"/>
            <a:ext cx="540730" cy="765458"/>
          </a:xfrm>
          <a:custGeom>
            <a:avLst/>
            <a:gdLst>
              <a:gd name="connsiteX0" fmla="*/ 397227 w 498445"/>
              <a:gd name="connsiteY0" fmla="*/ 318461 h 705600"/>
              <a:gd name="connsiteX1" fmla="*/ 467620 w 498445"/>
              <a:gd name="connsiteY1" fmla="*/ 188193 h 705600"/>
              <a:gd name="connsiteX2" fmla="*/ 243843 w 498445"/>
              <a:gd name="connsiteY2" fmla="*/ 0 h 705600"/>
              <a:gd name="connsiteX3" fmla="*/ 8034 w 498445"/>
              <a:gd name="connsiteY3" fmla="*/ 208258 h 705600"/>
              <a:gd name="connsiteX4" fmla="*/ 171673 w 498445"/>
              <a:gd name="connsiteY4" fmla="*/ 234562 h 705600"/>
              <a:gd name="connsiteX5" fmla="*/ 240108 w 498445"/>
              <a:gd name="connsiteY5" fmla="*/ 144789 h 705600"/>
              <a:gd name="connsiteX6" fmla="*/ 278303 w 498445"/>
              <a:gd name="connsiteY6" fmla="*/ 237731 h 705600"/>
              <a:gd name="connsiteX7" fmla="*/ 188166 w 498445"/>
              <a:gd name="connsiteY7" fmla="*/ 258099 h 705600"/>
              <a:gd name="connsiteX8" fmla="*/ 166666 w 498445"/>
              <a:gd name="connsiteY8" fmla="*/ 408395 h 705600"/>
              <a:gd name="connsiteX9" fmla="*/ 251777 w 498445"/>
              <a:gd name="connsiteY9" fmla="*/ 391801 h 705600"/>
              <a:gd name="connsiteX10" fmla="*/ 322634 w 498445"/>
              <a:gd name="connsiteY10" fmla="*/ 472773 h 705600"/>
              <a:gd name="connsiteX11" fmla="*/ 247113 w 498445"/>
              <a:gd name="connsiteY11" fmla="*/ 559921 h 705600"/>
              <a:gd name="connsiteX12" fmla="*/ 167838 w 498445"/>
              <a:gd name="connsiteY12" fmla="*/ 463184 h 705600"/>
              <a:gd name="connsiteX13" fmla="*/ 0 w 498445"/>
              <a:gd name="connsiteY13" fmla="*/ 482443 h 705600"/>
              <a:gd name="connsiteX14" fmla="*/ 248042 w 498445"/>
              <a:gd name="connsiteY14" fmla="*/ 705600 h 705600"/>
              <a:gd name="connsiteX15" fmla="*/ 498446 w 498445"/>
              <a:gd name="connsiteY15" fmla="*/ 478083 h 705600"/>
              <a:gd name="connsiteX16" fmla="*/ 397227 w 498445"/>
              <a:gd name="connsiteY16" fmla="*/ 318461 h 70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8445" h="705600">
                <a:moveTo>
                  <a:pt x="397227" y="318461"/>
                </a:moveTo>
                <a:cubicBezTo>
                  <a:pt x="443981" y="283861"/>
                  <a:pt x="467620" y="240195"/>
                  <a:pt x="467620" y="188193"/>
                </a:cubicBezTo>
                <a:cubicBezTo>
                  <a:pt x="467620" y="96360"/>
                  <a:pt x="383924" y="0"/>
                  <a:pt x="243843" y="0"/>
                </a:cubicBezTo>
                <a:cubicBezTo>
                  <a:pt x="25443" y="0"/>
                  <a:pt x="12828" y="198990"/>
                  <a:pt x="8034" y="208258"/>
                </a:cubicBezTo>
                <a:lnTo>
                  <a:pt x="171673" y="234562"/>
                </a:lnTo>
                <a:cubicBezTo>
                  <a:pt x="173987" y="228038"/>
                  <a:pt x="170090" y="144789"/>
                  <a:pt x="240108" y="144789"/>
                </a:cubicBezTo>
                <a:cubicBezTo>
                  <a:pt x="303154" y="144789"/>
                  <a:pt x="305536" y="211191"/>
                  <a:pt x="278303" y="237731"/>
                </a:cubicBezTo>
                <a:cubicBezTo>
                  <a:pt x="259133" y="256429"/>
                  <a:pt x="247248" y="253430"/>
                  <a:pt x="188166" y="258099"/>
                </a:cubicBezTo>
                <a:lnTo>
                  <a:pt x="166666" y="408395"/>
                </a:lnTo>
                <a:cubicBezTo>
                  <a:pt x="186904" y="403611"/>
                  <a:pt x="221046" y="391801"/>
                  <a:pt x="251777" y="391801"/>
                </a:cubicBezTo>
                <a:cubicBezTo>
                  <a:pt x="287044" y="391801"/>
                  <a:pt x="322634" y="416833"/>
                  <a:pt x="322634" y="472773"/>
                </a:cubicBezTo>
                <a:cubicBezTo>
                  <a:pt x="322634" y="532972"/>
                  <a:pt x="284703" y="559921"/>
                  <a:pt x="247113" y="559921"/>
                </a:cubicBezTo>
                <a:cubicBezTo>
                  <a:pt x="167184" y="559921"/>
                  <a:pt x="170123" y="469162"/>
                  <a:pt x="167838" y="463184"/>
                </a:cubicBezTo>
                <a:lnTo>
                  <a:pt x="0" y="482443"/>
                </a:lnTo>
                <a:cubicBezTo>
                  <a:pt x="2155" y="486580"/>
                  <a:pt x="5479" y="705600"/>
                  <a:pt x="248042" y="705600"/>
                </a:cubicBezTo>
                <a:cubicBezTo>
                  <a:pt x="388466" y="705600"/>
                  <a:pt x="498446" y="604880"/>
                  <a:pt x="498446" y="478083"/>
                </a:cubicBezTo>
                <a:cubicBezTo>
                  <a:pt x="498446" y="406135"/>
                  <a:pt x="459949" y="347249"/>
                  <a:pt x="397227" y="318461"/>
                </a:cubicBezTo>
                <a:close/>
              </a:path>
            </a:pathLst>
          </a:custGeom>
          <a:solidFill>
            <a:schemeClr val="bg1">
              <a:lumMod val="95000"/>
            </a:schemeClr>
          </a:solidFill>
          <a:ln w="19050" cap="flat">
            <a:noFill/>
            <a:prstDash val="solid"/>
            <a:miter/>
          </a:ln>
          <a:effectLst>
            <a:outerShdw blurRad="25400" dist="12700" dir="2700000" algn="tl" rotWithShape="0">
              <a:prstClr val="black">
                <a:alpha val="40000"/>
              </a:prstClr>
            </a:outerShdw>
          </a:effectLst>
        </p:spPr>
        <p:txBody>
          <a:bodyPr rtlCol="0" anchor="ctr"/>
          <a:lstStyle/>
          <a:p>
            <a:endParaRPr lang="en-IN" dirty="0"/>
          </a:p>
        </p:txBody>
      </p:sp>
      <p:sp>
        <p:nvSpPr>
          <p:cNvPr id="159" name="Freeform: Shape 158">
            <a:extLst>
              <a:ext uri="{FF2B5EF4-FFF2-40B4-BE49-F238E27FC236}">
                <a16:creationId xmlns:a16="http://schemas.microsoft.com/office/drawing/2014/main" id="{29AD91F9-D99F-4F3A-8627-B42C87F81D39}"/>
              </a:ext>
            </a:extLst>
          </p:cNvPr>
          <p:cNvSpPr/>
          <p:nvPr/>
        </p:nvSpPr>
        <p:spPr>
          <a:xfrm>
            <a:off x="401318" y="4536867"/>
            <a:ext cx="538213" cy="765458"/>
          </a:xfrm>
          <a:custGeom>
            <a:avLst/>
            <a:gdLst>
              <a:gd name="connsiteX0" fmla="*/ 417597 w 496125"/>
              <a:gd name="connsiteY0" fmla="*/ 0 h 705600"/>
              <a:gd name="connsiteX1" fmla="*/ 283935 w 496125"/>
              <a:gd name="connsiteY1" fmla="*/ 0 h 705600"/>
              <a:gd name="connsiteX2" fmla="*/ 0 w 496125"/>
              <a:gd name="connsiteY2" fmla="*/ 432877 h 705600"/>
              <a:gd name="connsiteX3" fmla="*/ 0 w 496125"/>
              <a:gd name="connsiteY3" fmla="*/ 570272 h 705600"/>
              <a:gd name="connsiteX4" fmla="*/ 258884 w 496125"/>
              <a:gd name="connsiteY4" fmla="*/ 570272 h 705600"/>
              <a:gd name="connsiteX5" fmla="*/ 258884 w 496125"/>
              <a:gd name="connsiteY5" fmla="*/ 705600 h 705600"/>
              <a:gd name="connsiteX6" fmla="*/ 417597 w 496125"/>
              <a:gd name="connsiteY6" fmla="*/ 705600 h 705600"/>
              <a:gd name="connsiteX7" fmla="*/ 417597 w 496125"/>
              <a:gd name="connsiteY7" fmla="*/ 570274 h 705600"/>
              <a:gd name="connsiteX8" fmla="*/ 496125 w 496125"/>
              <a:gd name="connsiteY8" fmla="*/ 570274 h 705600"/>
              <a:gd name="connsiteX9" fmla="*/ 496125 w 496125"/>
              <a:gd name="connsiteY9" fmla="*/ 417940 h 705600"/>
              <a:gd name="connsiteX10" fmla="*/ 417597 w 496125"/>
              <a:gd name="connsiteY10" fmla="*/ 417940 h 705600"/>
              <a:gd name="connsiteX11" fmla="*/ 172098 w 496125"/>
              <a:gd name="connsiteY11" fmla="*/ 417940 h 705600"/>
              <a:gd name="connsiteX12" fmla="*/ 258884 w 496125"/>
              <a:gd name="connsiteY12" fmla="*/ 283573 h 705600"/>
              <a:gd name="connsiteX13" fmla="*/ 258884 w 496125"/>
              <a:gd name="connsiteY13" fmla="*/ 417940 h 70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125" h="705600">
                <a:moveTo>
                  <a:pt x="417597" y="0"/>
                </a:moveTo>
                <a:lnTo>
                  <a:pt x="283935" y="0"/>
                </a:lnTo>
                <a:lnTo>
                  <a:pt x="0" y="432877"/>
                </a:lnTo>
                <a:lnTo>
                  <a:pt x="0" y="570272"/>
                </a:lnTo>
                <a:lnTo>
                  <a:pt x="258884" y="570272"/>
                </a:lnTo>
                <a:lnTo>
                  <a:pt x="258884" y="705600"/>
                </a:lnTo>
                <a:lnTo>
                  <a:pt x="417597" y="705600"/>
                </a:lnTo>
                <a:lnTo>
                  <a:pt x="417597" y="570274"/>
                </a:lnTo>
                <a:lnTo>
                  <a:pt x="496125" y="570274"/>
                </a:lnTo>
                <a:lnTo>
                  <a:pt x="496125" y="417940"/>
                </a:lnTo>
                <a:lnTo>
                  <a:pt x="417597" y="417940"/>
                </a:lnTo>
                <a:close/>
                <a:moveTo>
                  <a:pt x="172098" y="417940"/>
                </a:moveTo>
                <a:lnTo>
                  <a:pt x="258884" y="283573"/>
                </a:lnTo>
                <a:lnTo>
                  <a:pt x="258884" y="417940"/>
                </a:lnTo>
                <a:close/>
              </a:path>
            </a:pathLst>
          </a:custGeom>
          <a:solidFill>
            <a:schemeClr val="accent1"/>
          </a:solidFill>
          <a:ln w="19050" cap="flat">
            <a:noFill/>
            <a:prstDash val="solid"/>
            <a:miter/>
          </a:ln>
          <a:effectLst>
            <a:outerShdw blurRad="25400" dist="12700" dir="2700000" algn="tl" rotWithShape="0">
              <a:prstClr val="black">
                <a:alpha val="40000"/>
              </a:prstClr>
            </a:outerShdw>
          </a:effectLst>
        </p:spPr>
        <p:txBody>
          <a:bodyPr rtlCol="0" anchor="ctr"/>
          <a:lstStyle/>
          <a:p>
            <a:endParaRPr lang="en-IN" dirty="0"/>
          </a:p>
        </p:txBody>
      </p:sp>
      <p:sp>
        <p:nvSpPr>
          <p:cNvPr id="172" name="Rectangle 171">
            <a:extLst>
              <a:ext uri="{FF2B5EF4-FFF2-40B4-BE49-F238E27FC236}">
                <a16:creationId xmlns:a16="http://schemas.microsoft.com/office/drawing/2014/main" id="{F276952E-46CC-46DF-8646-C24588133ECB}"/>
              </a:ext>
            </a:extLst>
          </p:cNvPr>
          <p:cNvSpPr/>
          <p:nvPr/>
        </p:nvSpPr>
        <p:spPr>
          <a:xfrm>
            <a:off x="1200979" y="1781758"/>
            <a:ext cx="9852032" cy="519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CA" sz="1600" dirty="0">
                <a:solidFill>
                  <a:schemeClr val="bg1">
                    <a:lumMod val="50000"/>
                  </a:schemeClr>
                </a:solidFill>
                <a:effectLst/>
                <a:ea typeface="Calibri" panose="020F0502020204030204" pitchFamily="34" charset="0"/>
                <a:cs typeface="Times New Roman" panose="02020603050405020304" pitchFamily="18" charset="0"/>
              </a:rPr>
              <a:t>We want the physical office to be a dynamic healthy space we seek with purpose to solve problems and see challenges through new perspectives</a:t>
            </a:r>
            <a:endParaRPr lang="en-CA" sz="1600" dirty="0">
              <a:solidFill>
                <a:schemeClr val="bg1">
                  <a:lumMod val="50000"/>
                </a:schemeClr>
              </a:solidFill>
            </a:endParaRPr>
          </a:p>
        </p:txBody>
      </p:sp>
      <p:sp>
        <p:nvSpPr>
          <p:cNvPr id="173" name="Rectangle 172">
            <a:extLst>
              <a:ext uri="{FF2B5EF4-FFF2-40B4-BE49-F238E27FC236}">
                <a16:creationId xmlns:a16="http://schemas.microsoft.com/office/drawing/2014/main" id="{2172ACD6-3C8D-4F67-BBFF-2A3D40E1929E}"/>
              </a:ext>
            </a:extLst>
          </p:cNvPr>
          <p:cNvSpPr/>
          <p:nvPr/>
        </p:nvSpPr>
        <p:spPr>
          <a:xfrm>
            <a:off x="1200979" y="2740192"/>
            <a:ext cx="9242432" cy="519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CA" sz="1600" dirty="0">
                <a:solidFill>
                  <a:schemeClr val="bg1">
                    <a:lumMod val="50000"/>
                  </a:schemeClr>
                </a:solidFill>
                <a:cs typeface="Times New Roman" panose="02020603050405020304" pitchFamily="18" charset="0"/>
              </a:rPr>
              <a:t>We wish to safely rekindle our personal connections and sense of belonging </a:t>
            </a:r>
          </a:p>
        </p:txBody>
      </p:sp>
      <p:sp>
        <p:nvSpPr>
          <p:cNvPr id="174" name="Rectangle 173">
            <a:extLst>
              <a:ext uri="{FF2B5EF4-FFF2-40B4-BE49-F238E27FC236}">
                <a16:creationId xmlns:a16="http://schemas.microsoft.com/office/drawing/2014/main" id="{3568335D-46BF-45AC-A320-11F9906B035A}"/>
              </a:ext>
            </a:extLst>
          </p:cNvPr>
          <p:cNvSpPr/>
          <p:nvPr/>
        </p:nvSpPr>
        <p:spPr>
          <a:xfrm>
            <a:off x="1200979" y="3698627"/>
            <a:ext cx="9242432" cy="519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CA" sz="1600" dirty="0">
                <a:solidFill>
                  <a:schemeClr val="bg1">
                    <a:lumMod val="50000"/>
                  </a:schemeClr>
                </a:solidFill>
                <a:ea typeface="Calibri" panose="020F0502020204030204" pitchFamily="34" charset="0"/>
                <a:cs typeface="Times New Roman" panose="02020603050405020304" pitchFamily="18" charset="0"/>
              </a:rPr>
              <a:t>We wish to have the right supports in the right place to help us grow and flourish</a:t>
            </a:r>
          </a:p>
        </p:txBody>
      </p:sp>
      <p:sp>
        <p:nvSpPr>
          <p:cNvPr id="175" name="Rectangle 174">
            <a:extLst>
              <a:ext uri="{FF2B5EF4-FFF2-40B4-BE49-F238E27FC236}">
                <a16:creationId xmlns:a16="http://schemas.microsoft.com/office/drawing/2014/main" id="{0D87ADCC-1696-424F-9D08-C3D6B8445F82}"/>
              </a:ext>
            </a:extLst>
          </p:cNvPr>
          <p:cNvSpPr/>
          <p:nvPr/>
        </p:nvSpPr>
        <p:spPr>
          <a:xfrm>
            <a:off x="1200979" y="4657062"/>
            <a:ext cx="9242432" cy="519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CA" sz="1600" b="1" dirty="0">
                <a:solidFill>
                  <a:schemeClr val="accent1"/>
                </a:solidFill>
                <a:ea typeface="Calibri" panose="020F0502020204030204" pitchFamily="34" charset="0"/>
                <a:cs typeface="Times New Roman" panose="02020603050405020304" pitchFamily="18" charset="0"/>
              </a:rPr>
              <a:t>We wish to have seamless infrastructure and support experiences – regardless of the setting</a:t>
            </a:r>
          </a:p>
        </p:txBody>
      </p:sp>
      <p:sp>
        <p:nvSpPr>
          <p:cNvPr id="176" name="Rectangle 175">
            <a:extLst>
              <a:ext uri="{FF2B5EF4-FFF2-40B4-BE49-F238E27FC236}">
                <a16:creationId xmlns:a16="http://schemas.microsoft.com/office/drawing/2014/main" id="{8D97125A-A3E8-4E8D-8A97-AF207F840AF1}"/>
              </a:ext>
            </a:extLst>
          </p:cNvPr>
          <p:cNvSpPr/>
          <p:nvPr/>
        </p:nvSpPr>
        <p:spPr>
          <a:xfrm>
            <a:off x="1200979" y="5615495"/>
            <a:ext cx="9884116" cy="519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107000"/>
              </a:lnSpc>
              <a:spcAft>
                <a:spcPts val="800"/>
              </a:spcAft>
            </a:pPr>
            <a:r>
              <a:rPr lang="en-CA" sz="1600" b="1" dirty="0">
                <a:solidFill>
                  <a:schemeClr val="accent1"/>
                </a:solidFill>
                <a:effectLst/>
                <a:ea typeface="Calibri" panose="020F0502020204030204" pitchFamily="34" charset="0"/>
                <a:cs typeface="Times New Roman" panose="02020603050405020304" pitchFamily="18" charset="0"/>
              </a:rPr>
              <a:t>We wish to optimize the efficiency of interactions with our customers </a:t>
            </a:r>
            <a:r>
              <a:rPr lang="en-CA" sz="1600" b="1" dirty="0">
                <a:solidFill>
                  <a:schemeClr val="accent1"/>
                </a:solidFill>
                <a:ea typeface="Calibri" panose="020F0502020204030204" pitchFamily="34" charset="0"/>
                <a:cs typeface="Times New Roman" panose="02020603050405020304" pitchFamily="18" charset="0"/>
              </a:rPr>
              <a:t>operating in a </a:t>
            </a:r>
            <a:r>
              <a:rPr lang="en-CA" sz="1600" b="1" dirty="0">
                <a:solidFill>
                  <a:schemeClr val="accent1"/>
                </a:solidFill>
                <a:effectLst/>
                <a:ea typeface="Calibri" panose="020F0502020204030204" pitchFamily="34" charset="0"/>
                <a:cs typeface="Times New Roman" panose="02020603050405020304" pitchFamily="18" charset="0"/>
              </a:rPr>
              <a:t>digital landscape</a:t>
            </a:r>
            <a:endParaRPr lang="en-CA" sz="1600" b="1"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04F0B052-7AC7-9359-A409-E7EC4E1E6F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3688" y="691708"/>
            <a:ext cx="868680" cy="1554480"/>
          </a:xfrm>
          <a:prstGeom prst="rect">
            <a:avLst/>
          </a:prstGeom>
        </p:spPr>
      </p:pic>
    </p:spTree>
    <p:extLst>
      <p:ext uri="{BB962C8B-B14F-4D97-AF65-F5344CB8AC3E}">
        <p14:creationId xmlns:p14="http://schemas.microsoft.com/office/powerpoint/2010/main" val="3606942986"/>
      </p:ext>
    </p:extLst>
  </p:cSld>
  <p:clrMapOvr>
    <a:masterClrMapping/>
  </p:clrMapOvr>
  <p:transition spd="slow">
    <p:strips/>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40">
            <a:extLst>
              <a:ext uri="{FF2B5EF4-FFF2-40B4-BE49-F238E27FC236}">
                <a16:creationId xmlns:a16="http://schemas.microsoft.com/office/drawing/2014/main" id="{47BDFB3C-D229-41AB-87D9-3EE25B805B4B}"/>
              </a:ext>
            </a:extLst>
          </p:cNvPr>
          <p:cNvSpPr/>
          <p:nvPr/>
        </p:nvSpPr>
        <p:spPr>
          <a:xfrm>
            <a:off x="479685" y="1888760"/>
            <a:ext cx="1351336" cy="2173573"/>
          </a:xfrm>
          <a:prstGeom prst="rect">
            <a:avLst/>
          </a:prstGeom>
          <a:solidFill>
            <a:srgbClr val="7FD9FF"/>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CA" sz="1400" b="1" dirty="0"/>
          </a:p>
        </p:txBody>
      </p:sp>
      <p:sp>
        <p:nvSpPr>
          <p:cNvPr id="137" name="Rounded Rectangle 40">
            <a:extLst>
              <a:ext uri="{FF2B5EF4-FFF2-40B4-BE49-F238E27FC236}">
                <a16:creationId xmlns:a16="http://schemas.microsoft.com/office/drawing/2014/main" id="{28607B7A-2CD3-4B9B-83D2-90429D6AAA44}"/>
              </a:ext>
            </a:extLst>
          </p:cNvPr>
          <p:cNvSpPr/>
          <p:nvPr/>
        </p:nvSpPr>
        <p:spPr>
          <a:xfrm>
            <a:off x="479685" y="4122294"/>
            <a:ext cx="1351336" cy="2207385"/>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endParaRPr lang="en-CA" sz="1400" b="1" dirty="0"/>
          </a:p>
        </p:txBody>
      </p:sp>
      <p:sp>
        <p:nvSpPr>
          <p:cNvPr id="6" name="TextBox 5">
            <a:extLst>
              <a:ext uri="{FF2B5EF4-FFF2-40B4-BE49-F238E27FC236}">
                <a16:creationId xmlns:a16="http://schemas.microsoft.com/office/drawing/2014/main" id="{8962490E-896A-455F-9697-52D0D7B84E5E}"/>
              </a:ext>
            </a:extLst>
          </p:cNvPr>
          <p:cNvSpPr txBox="1"/>
          <p:nvPr/>
        </p:nvSpPr>
        <p:spPr>
          <a:xfrm>
            <a:off x="477520" y="383458"/>
            <a:ext cx="10596880" cy="553998"/>
          </a:xfrm>
          <a:prstGeom prst="rect">
            <a:avLst/>
          </a:prstGeom>
          <a:noFill/>
        </p:spPr>
        <p:txBody>
          <a:bodyPr wrap="square" lIns="0" tIns="0" rIns="0" bIns="0">
            <a:spAutoFit/>
          </a:bodyPr>
          <a:lstStyle/>
          <a:p>
            <a:r>
              <a:rPr lang="en-GB" sz="3600" b="1" spc="-100" dirty="0">
                <a:solidFill>
                  <a:schemeClr val="accent1"/>
                </a:solidFill>
                <a:latin typeface="Arial" panose="020B0604020202020204" pitchFamily="34" charset="0"/>
              </a:rPr>
              <a:t>UX and CX: Convergent Worlds </a:t>
            </a:r>
          </a:p>
        </p:txBody>
      </p:sp>
      <p:sp>
        <p:nvSpPr>
          <p:cNvPr id="102" name="Rounded Rectangle 40">
            <a:extLst>
              <a:ext uri="{FF2B5EF4-FFF2-40B4-BE49-F238E27FC236}">
                <a16:creationId xmlns:a16="http://schemas.microsoft.com/office/drawing/2014/main" id="{B82C9A4A-4F9A-40D2-8D92-76A45ED8210D}"/>
              </a:ext>
            </a:extLst>
          </p:cNvPr>
          <p:cNvSpPr/>
          <p:nvPr/>
        </p:nvSpPr>
        <p:spPr>
          <a:xfrm>
            <a:off x="2176267" y="1473200"/>
            <a:ext cx="2133072" cy="2956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44000" rtlCol="0" anchor="ctr" anchorCtr="0"/>
          <a:lstStyle/>
          <a:p>
            <a:r>
              <a:rPr lang="en-CA" sz="1400" b="1" dirty="0"/>
              <a:t>Efficiency</a:t>
            </a:r>
          </a:p>
        </p:txBody>
      </p:sp>
      <p:sp>
        <p:nvSpPr>
          <p:cNvPr id="103" name="Rounded Rectangle 40">
            <a:extLst>
              <a:ext uri="{FF2B5EF4-FFF2-40B4-BE49-F238E27FC236}">
                <a16:creationId xmlns:a16="http://schemas.microsoft.com/office/drawing/2014/main" id="{2079ED72-62EC-4B16-B5AB-467A7B95005C}"/>
              </a:ext>
            </a:extLst>
          </p:cNvPr>
          <p:cNvSpPr/>
          <p:nvPr/>
        </p:nvSpPr>
        <p:spPr>
          <a:xfrm>
            <a:off x="4521381" y="1473200"/>
            <a:ext cx="2111434" cy="2956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44000" rtlCol="0" anchor="ctr" anchorCtr="0"/>
          <a:lstStyle/>
          <a:p>
            <a:r>
              <a:rPr lang="en-CA" sz="1400" b="1" dirty="0"/>
              <a:t>Discoverability</a:t>
            </a:r>
          </a:p>
        </p:txBody>
      </p:sp>
      <p:sp>
        <p:nvSpPr>
          <p:cNvPr id="104" name="Rounded Rectangle 40">
            <a:extLst>
              <a:ext uri="{FF2B5EF4-FFF2-40B4-BE49-F238E27FC236}">
                <a16:creationId xmlns:a16="http://schemas.microsoft.com/office/drawing/2014/main" id="{07CB415A-3B7F-4149-9CC4-A560B9F4C7DC}"/>
              </a:ext>
            </a:extLst>
          </p:cNvPr>
          <p:cNvSpPr/>
          <p:nvPr/>
        </p:nvSpPr>
        <p:spPr>
          <a:xfrm>
            <a:off x="6836517" y="1473200"/>
            <a:ext cx="2239694" cy="2956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44000" rtlCol="0" anchor="ctr" anchorCtr="0"/>
          <a:lstStyle/>
          <a:p>
            <a:r>
              <a:rPr lang="en-CA" sz="1400" b="1" dirty="0"/>
              <a:t>Memorability</a:t>
            </a:r>
          </a:p>
        </p:txBody>
      </p:sp>
      <p:sp>
        <p:nvSpPr>
          <p:cNvPr id="105" name="Rounded Rectangle 40">
            <a:extLst>
              <a:ext uri="{FF2B5EF4-FFF2-40B4-BE49-F238E27FC236}">
                <a16:creationId xmlns:a16="http://schemas.microsoft.com/office/drawing/2014/main" id="{C4FEAB7C-0F76-4E5B-9485-3781CB74514B}"/>
              </a:ext>
            </a:extLst>
          </p:cNvPr>
          <p:cNvSpPr/>
          <p:nvPr/>
        </p:nvSpPr>
        <p:spPr>
          <a:xfrm>
            <a:off x="9286565" y="1473200"/>
            <a:ext cx="2158092" cy="2956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44000" rtlCol="0" anchor="ctr" anchorCtr="0"/>
          <a:lstStyle/>
          <a:p>
            <a:r>
              <a:rPr lang="en-CA" sz="1400" b="1" dirty="0"/>
              <a:t>Accessibility</a:t>
            </a:r>
          </a:p>
        </p:txBody>
      </p:sp>
      <p:sp>
        <p:nvSpPr>
          <p:cNvPr id="106" name="Rounded Rectangle 40">
            <a:extLst>
              <a:ext uri="{FF2B5EF4-FFF2-40B4-BE49-F238E27FC236}">
                <a16:creationId xmlns:a16="http://schemas.microsoft.com/office/drawing/2014/main" id="{134F0659-C7CB-455C-B87D-635E62570885}"/>
              </a:ext>
            </a:extLst>
          </p:cNvPr>
          <p:cNvSpPr/>
          <p:nvPr/>
        </p:nvSpPr>
        <p:spPr>
          <a:xfrm>
            <a:off x="3858148" y="1316272"/>
            <a:ext cx="467289" cy="45246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CA" sz="1400" b="1" dirty="0"/>
          </a:p>
        </p:txBody>
      </p:sp>
      <p:sp>
        <p:nvSpPr>
          <p:cNvPr id="107" name="Rounded Rectangle 40">
            <a:extLst>
              <a:ext uri="{FF2B5EF4-FFF2-40B4-BE49-F238E27FC236}">
                <a16:creationId xmlns:a16="http://schemas.microsoft.com/office/drawing/2014/main" id="{1C511441-14A6-407E-9BB1-C376141069E6}"/>
              </a:ext>
            </a:extLst>
          </p:cNvPr>
          <p:cNvSpPr/>
          <p:nvPr/>
        </p:nvSpPr>
        <p:spPr>
          <a:xfrm>
            <a:off x="6188274" y="1316273"/>
            <a:ext cx="467289" cy="45246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CA" sz="1400" b="1" dirty="0"/>
          </a:p>
        </p:txBody>
      </p:sp>
      <p:sp>
        <p:nvSpPr>
          <p:cNvPr id="108" name="Rounded Rectangle 40">
            <a:extLst>
              <a:ext uri="{FF2B5EF4-FFF2-40B4-BE49-F238E27FC236}">
                <a16:creationId xmlns:a16="http://schemas.microsoft.com/office/drawing/2014/main" id="{C498310F-1E13-4BDA-8E4D-C19E38708005}"/>
              </a:ext>
            </a:extLst>
          </p:cNvPr>
          <p:cNvSpPr/>
          <p:nvPr/>
        </p:nvSpPr>
        <p:spPr>
          <a:xfrm>
            <a:off x="8618499" y="1316272"/>
            <a:ext cx="467289" cy="45246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CA" sz="1400" b="1" dirty="0"/>
          </a:p>
        </p:txBody>
      </p:sp>
      <p:sp>
        <p:nvSpPr>
          <p:cNvPr id="109" name="Rounded Rectangle 40">
            <a:extLst>
              <a:ext uri="{FF2B5EF4-FFF2-40B4-BE49-F238E27FC236}">
                <a16:creationId xmlns:a16="http://schemas.microsoft.com/office/drawing/2014/main" id="{87A56C50-AD87-4416-B978-71CA5960C96B}"/>
              </a:ext>
            </a:extLst>
          </p:cNvPr>
          <p:cNvSpPr/>
          <p:nvPr/>
        </p:nvSpPr>
        <p:spPr>
          <a:xfrm>
            <a:off x="10988766" y="1331263"/>
            <a:ext cx="467289" cy="45246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CA" sz="1400" b="1" dirty="0"/>
          </a:p>
        </p:txBody>
      </p:sp>
      <p:sp>
        <p:nvSpPr>
          <p:cNvPr id="111" name="Rounded Rectangle 40">
            <a:extLst>
              <a:ext uri="{FF2B5EF4-FFF2-40B4-BE49-F238E27FC236}">
                <a16:creationId xmlns:a16="http://schemas.microsoft.com/office/drawing/2014/main" id="{6396B965-CF67-4A23-9DF6-5824E963A549}"/>
              </a:ext>
            </a:extLst>
          </p:cNvPr>
          <p:cNvSpPr/>
          <p:nvPr/>
        </p:nvSpPr>
        <p:spPr>
          <a:xfrm>
            <a:off x="1973095" y="1873770"/>
            <a:ext cx="10176100" cy="2143594"/>
          </a:xfrm>
          <a:custGeom>
            <a:avLst/>
            <a:gdLst>
              <a:gd name="connsiteX0" fmla="*/ 0 w 10840664"/>
              <a:gd name="connsiteY0" fmla="*/ 0 h 4531730"/>
              <a:gd name="connsiteX1" fmla="*/ 10840664 w 10840664"/>
              <a:gd name="connsiteY1" fmla="*/ 0 h 4531730"/>
              <a:gd name="connsiteX2" fmla="*/ 10840664 w 10840664"/>
              <a:gd name="connsiteY2" fmla="*/ 4531730 h 4531730"/>
              <a:gd name="connsiteX3" fmla="*/ 0 w 10840664"/>
              <a:gd name="connsiteY3" fmla="*/ 4531730 h 4531730"/>
              <a:gd name="connsiteX4" fmla="*/ 0 w 10840664"/>
              <a:gd name="connsiteY4" fmla="*/ 0 h 4531730"/>
              <a:gd name="connsiteX0" fmla="*/ 10840664 w 10932104"/>
              <a:gd name="connsiteY0" fmla="*/ 4531730 h 4623170"/>
              <a:gd name="connsiteX1" fmla="*/ 0 w 10932104"/>
              <a:gd name="connsiteY1" fmla="*/ 4531730 h 4623170"/>
              <a:gd name="connsiteX2" fmla="*/ 0 w 10932104"/>
              <a:gd name="connsiteY2" fmla="*/ 0 h 4623170"/>
              <a:gd name="connsiteX3" fmla="*/ 10840664 w 10932104"/>
              <a:gd name="connsiteY3" fmla="*/ 0 h 4623170"/>
              <a:gd name="connsiteX4" fmla="*/ 10932104 w 10932104"/>
              <a:gd name="connsiteY4" fmla="*/ 4623170 h 4623170"/>
              <a:gd name="connsiteX0" fmla="*/ 10840664 w 10840664"/>
              <a:gd name="connsiteY0" fmla="*/ 4531730 h 4531730"/>
              <a:gd name="connsiteX1" fmla="*/ 0 w 10840664"/>
              <a:gd name="connsiteY1" fmla="*/ 4531730 h 4531730"/>
              <a:gd name="connsiteX2" fmla="*/ 0 w 10840664"/>
              <a:gd name="connsiteY2" fmla="*/ 0 h 4531730"/>
              <a:gd name="connsiteX3" fmla="*/ 10840664 w 10840664"/>
              <a:gd name="connsiteY3" fmla="*/ 0 h 4531730"/>
            </a:gdLst>
            <a:ahLst/>
            <a:cxnLst>
              <a:cxn ang="0">
                <a:pos x="connsiteX0" y="connsiteY0"/>
              </a:cxn>
              <a:cxn ang="0">
                <a:pos x="connsiteX1" y="connsiteY1"/>
              </a:cxn>
              <a:cxn ang="0">
                <a:pos x="connsiteX2" y="connsiteY2"/>
              </a:cxn>
              <a:cxn ang="0">
                <a:pos x="connsiteX3" y="connsiteY3"/>
              </a:cxn>
            </a:cxnLst>
            <a:rect l="l" t="t" r="r" b="b"/>
            <a:pathLst>
              <a:path w="10840664" h="4531730">
                <a:moveTo>
                  <a:pt x="10840664" y="4531730"/>
                </a:moveTo>
                <a:lnTo>
                  <a:pt x="0" y="4531730"/>
                </a:lnTo>
                <a:lnTo>
                  <a:pt x="0" y="0"/>
                </a:lnTo>
                <a:lnTo>
                  <a:pt x="10840664" y="0"/>
                </a:lnTo>
              </a:path>
            </a:pathLst>
          </a:custGeom>
          <a:solidFill>
            <a:schemeClr val="tx2">
              <a:lumMod val="20000"/>
              <a:lumOff val="80000"/>
              <a:alpha val="23441"/>
            </a:schemeClr>
          </a:solidFill>
          <a:ln>
            <a:noFill/>
          </a:ln>
        </p:spPr>
        <p:style>
          <a:lnRef idx="1">
            <a:schemeClr val="accent1"/>
          </a:lnRef>
          <a:fillRef idx="0">
            <a:schemeClr val="accent1"/>
          </a:fillRef>
          <a:effectRef idx="0">
            <a:schemeClr val="accent1"/>
          </a:effectRef>
          <a:fontRef idx="minor">
            <a:schemeClr val="tx1"/>
          </a:fontRef>
        </p:style>
        <p:txBody>
          <a:bodyPr rtlCol="0" anchor="ctr" anchorCtr="0"/>
          <a:lstStyle/>
          <a:p>
            <a:endParaRPr lang="en-CA" sz="1400" b="1" dirty="0"/>
          </a:p>
        </p:txBody>
      </p:sp>
      <p:sp>
        <p:nvSpPr>
          <p:cNvPr id="94" name="TextBox 93">
            <a:extLst>
              <a:ext uri="{FF2B5EF4-FFF2-40B4-BE49-F238E27FC236}">
                <a16:creationId xmlns:a16="http://schemas.microsoft.com/office/drawing/2014/main" id="{044C786F-6710-47CE-A115-91B4B324EB76}"/>
              </a:ext>
            </a:extLst>
          </p:cNvPr>
          <p:cNvSpPr txBox="1"/>
          <p:nvPr/>
        </p:nvSpPr>
        <p:spPr>
          <a:xfrm>
            <a:off x="2203805" y="2070834"/>
            <a:ext cx="1762447" cy="738664"/>
          </a:xfrm>
          <a:prstGeom prst="rect">
            <a:avLst/>
          </a:prstGeom>
          <a:noFill/>
        </p:spPr>
        <p:txBody>
          <a:bodyPr wrap="square" lIns="0" tIns="0" rIns="0" bIns="0" rtlCol="0" anchor="t">
            <a:spAutoFit/>
          </a:bodyPr>
          <a:lstStyle/>
          <a:p>
            <a:r>
              <a:rPr lang="en-GB" sz="1200" dirty="0"/>
              <a:t>The user’s ability to </a:t>
            </a:r>
            <a:r>
              <a:rPr lang="en-GB" sz="1200" b="1" dirty="0"/>
              <a:t>conduct tasks </a:t>
            </a:r>
            <a:r>
              <a:rPr lang="en-GB" sz="1200" dirty="0"/>
              <a:t>quickly and with ease using an interface. </a:t>
            </a:r>
          </a:p>
        </p:txBody>
      </p:sp>
      <p:sp>
        <p:nvSpPr>
          <p:cNvPr id="95" name="TextBox 94">
            <a:extLst>
              <a:ext uri="{FF2B5EF4-FFF2-40B4-BE49-F238E27FC236}">
                <a16:creationId xmlns:a16="http://schemas.microsoft.com/office/drawing/2014/main" id="{2D9DBE79-C8D6-48E6-9D27-6A93CB85D8D5}"/>
              </a:ext>
            </a:extLst>
          </p:cNvPr>
          <p:cNvSpPr txBox="1"/>
          <p:nvPr/>
        </p:nvSpPr>
        <p:spPr>
          <a:xfrm>
            <a:off x="4548921" y="2070833"/>
            <a:ext cx="1762447" cy="1107996"/>
          </a:xfrm>
          <a:prstGeom prst="rect">
            <a:avLst/>
          </a:prstGeom>
          <a:noFill/>
        </p:spPr>
        <p:txBody>
          <a:bodyPr wrap="square" lIns="0" tIns="0" rIns="0" bIns="0" rtlCol="0" anchor="t">
            <a:spAutoFit/>
          </a:bodyPr>
          <a:lstStyle/>
          <a:p>
            <a:r>
              <a:rPr lang="en-GB" sz="1200" dirty="0"/>
              <a:t>The user’s willingness to </a:t>
            </a:r>
            <a:r>
              <a:rPr lang="en-GB" sz="1200" b="1" dirty="0"/>
              <a:t>explore </a:t>
            </a:r>
            <a:r>
              <a:rPr lang="en-GB" sz="1200" dirty="0"/>
              <a:t>and ability to </a:t>
            </a:r>
            <a:r>
              <a:rPr lang="en-GB" sz="1200" b="1" dirty="0"/>
              <a:t>discover </a:t>
            </a:r>
            <a:r>
              <a:rPr lang="en-GB" sz="1200" dirty="0"/>
              <a:t>the substantive and functional scope </a:t>
            </a:r>
          </a:p>
          <a:p>
            <a:r>
              <a:rPr lang="en-GB" sz="1200" dirty="0"/>
              <a:t>and idiom of the application. </a:t>
            </a:r>
          </a:p>
        </p:txBody>
      </p:sp>
      <p:sp>
        <p:nvSpPr>
          <p:cNvPr id="96" name="TextBox 95">
            <a:extLst>
              <a:ext uri="{FF2B5EF4-FFF2-40B4-BE49-F238E27FC236}">
                <a16:creationId xmlns:a16="http://schemas.microsoft.com/office/drawing/2014/main" id="{14BC8A93-AA2F-46B3-9476-7DBE639F82F7}"/>
              </a:ext>
            </a:extLst>
          </p:cNvPr>
          <p:cNvSpPr txBox="1"/>
          <p:nvPr/>
        </p:nvSpPr>
        <p:spPr>
          <a:xfrm>
            <a:off x="6864060" y="2070834"/>
            <a:ext cx="1762447" cy="923330"/>
          </a:xfrm>
          <a:prstGeom prst="rect">
            <a:avLst/>
          </a:prstGeom>
          <a:noFill/>
        </p:spPr>
        <p:txBody>
          <a:bodyPr wrap="square" lIns="0" tIns="0" rIns="0" bIns="0" rtlCol="0" anchor="t">
            <a:spAutoFit/>
          </a:bodyPr>
          <a:lstStyle/>
          <a:p>
            <a:r>
              <a:rPr lang="en-GB" sz="1200" dirty="0"/>
              <a:t>The user’s ability to </a:t>
            </a:r>
            <a:r>
              <a:rPr lang="en-GB" sz="1200" b="1" dirty="0"/>
              <a:t>remember</a:t>
            </a:r>
            <a:r>
              <a:rPr lang="en-GB" sz="1200" dirty="0"/>
              <a:t> the substantive and functional scope and idiom of the application.</a:t>
            </a:r>
          </a:p>
        </p:txBody>
      </p:sp>
      <p:sp>
        <p:nvSpPr>
          <p:cNvPr id="97" name="TextBox 96">
            <a:extLst>
              <a:ext uri="{FF2B5EF4-FFF2-40B4-BE49-F238E27FC236}">
                <a16:creationId xmlns:a16="http://schemas.microsoft.com/office/drawing/2014/main" id="{00166E30-DD12-4CFD-A955-5D43EF3D52CE}"/>
              </a:ext>
            </a:extLst>
          </p:cNvPr>
          <p:cNvSpPr txBox="1"/>
          <p:nvPr/>
        </p:nvSpPr>
        <p:spPr>
          <a:xfrm>
            <a:off x="9389058" y="2070834"/>
            <a:ext cx="2358816" cy="1661993"/>
          </a:xfrm>
          <a:prstGeom prst="rect">
            <a:avLst/>
          </a:prstGeom>
          <a:noFill/>
        </p:spPr>
        <p:txBody>
          <a:bodyPr wrap="square" lIns="0" tIns="0" rIns="0" bIns="0" rtlCol="0" anchor="t">
            <a:spAutoFit/>
          </a:bodyPr>
          <a:lstStyle/>
          <a:p>
            <a:r>
              <a:rPr lang="en-GB" sz="1200" dirty="0"/>
              <a:t>The user’s ability to </a:t>
            </a:r>
            <a:r>
              <a:rPr lang="en-GB" sz="1200" b="1" dirty="0"/>
              <a:t>interact </a:t>
            </a:r>
            <a:r>
              <a:rPr lang="en-GB" sz="1200" dirty="0"/>
              <a:t>with </a:t>
            </a:r>
          </a:p>
          <a:p>
            <a:r>
              <a:rPr lang="en-GB" sz="1200" dirty="0"/>
              <a:t>the application through an interface that allows the maximum number of users to access the application unimpeded, and for users with non-normative needs to use assistive technologies to access the full substantive and functional scope of the application. </a:t>
            </a:r>
          </a:p>
        </p:txBody>
      </p:sp>
      <p:cxnSp>
        <p:nvCxnSpPr>
          <p:cNvPr id="98" name="Straight Connector 97">
            <a:extLst>
              <a:ext uri="{FF2B5EF4-FFF2-40B4-BE49-F238E27FC236}">
                <a16:creationId xmlns:a16="http://schemas.microsoft.com/office/drawing/2014/main" id="{3B1F1C0A-8100-41DD-B7BA-CD795B389447}"/>
              </a:ext>
            </a:extLst>
          </p:cNvPr>
          <p:cNvCxnSpPr/>
          <p:nvPr/>
        </p:nvCxnSpPr>
        <p:spPr>
          <a:xfrm>
            <a:off x="4368399" y="1970085"/>
            <a:ext cx="0" cy="1969035"/>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0E356ED-DA05-4A19-8DFC-11DA3C8B15B5}"/>
              </a:ext>
            </a:extLst>
          </p:cNvPr>
          <p:cNvCxnSpPr/>
          <p:nvPr/>
        </p:nvCxnSpPr>
        <p:spPr>
          <a:xfrm>
            <a:off x="6683533" y="1970085"/>
            <a:ext cx="0" cy="1969035"/>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8F1AC80-CCC9-43AF-857A-491F74345E14}"/>
              </a:ext>
            </a:extLst>
          </p:cNvPr>
          <p:cNvCxnSpPr/>
          <p:nvPr/>
        </p:nvCxnSpPr>
        <p:spPr>
          <a:xfrm>
            <a:off x="9193541" y="1970085"/>
            <a:ext cx="0" cy="1969035"/>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FA637FC1-2FD4-4569-8A40-39A08B3B0530}"/>
              </a:ext>
            </a:extLst>
          </p:cNvPr>
          <p:cNvSpPr txBox="1"/>
          <p:nvPr/>
        </p:nvSpPr>
        <p:spPr>
          <a:xfrm>
            <a:off x="2203805" y="4349217"/>
            <a:ext cx="1762447" cy="923330"/>
          </a:xfrm>
          <a:prstGeom prst="rect">
            <a:avLst/>
          </a:prstGeom>
          <a:noFill/>
        </p:spPr>
        <p:txBody>
          <a:bodyPr wrap="square" lIns="0" tIns="0" rIns="0" bIns="0" rtlCol="0" anchor="t">
            <a:spAutoFit/>
          </a:bodyPr>
          <a:lstStyle/>
          <a:p>
            <a:r>
              <a:rPr lang="en-GB" sz="1200" dirty="0"/>
              <a:t>The application’s ability to </a:t>
            </a:r>
            <a:r>
              <a:rPr lang="en-GB" sz="1200" b="1" dirty="0"/>
              <a:t>anticipate</a:t>
            </a:r>
            <a:r>
              <a:rPr lang="en-GB" sz="1200" dirty="0"/>
              <a:t> the customer's need(s) and conduct the task with minimal or no prompting from the user. </a:t>
            </a:r>
          </a:p>
        </p:txBody>
      </p:sp>
      <p:sp>
        <p:nvSpPr>
          <p:cNvPr id="140" name="TextBox 139">
            <a:extLst>
              <a:ext uri="{FF2B5EF4-FFF2-40B4-BE49-F238E27FC236}">
                <a16:creationId xmlns:a16="http://schemas.microsoft.com/office/drawing/2014/main" id="{49D99B1D-1CBB-4434-B9AD-4C7500458324}"/>
              </a:ext>
            </a:extLst>
          </p:cNvPr>
          <p:cNvSpPr txBox="1"/>
          <p:nvPr/>
        </p:nvSpPr>
        <p:spPr>
          <a:xfrm>
            <a:off x="4548921" y="4349217"/>
            <a:ext cx="1762447" cy="1477328"/>
          </a:xfrm>
          <a:prstGeom prst="rect">
            <a:avLst/>
          </a:prstGeom>
          <a:noFill/>
        </p:spPr>
        <p:txBody>
          <a:bodyPr wrap="square" lIns="0" tIns="0" rIns="0" bIns="0" rtlCol="0" anchor="t">
            <a:spAutoFit/>
          </a:bodyPr>
          <a:lstStyle/>
          <a:p>
            <a:r>
              <a:rPr lang="en-GB" sz="1200" dirty="0"/>
              <a:t>The application’s ability to </a:t>
            </a:r>
            <a:r>
              <a:rPr lang="en-GB" sz="1200" b="1" dirty="0"/>
              <a:t>identify</a:t>
            </a:r>
            <a:r>
              <a:rPr lang="en-GB" sz="1200" dirty="0"/>
              <a:t> the appropriate individual (say, among a household or other group) and </a:t>
            </a:r>
            <a:r>
              <a:rPr lang="en-GB" sz="1200" b="1" dirty="0"/>
              <a:t>surface</a:t>
            </a:r>
            <a:r>
              <a:rPr lang="en-GB" sz="1200" dirty="0"/>
              <a:t> the most relevant content, functionality (or go passive). </a:t>
            </a:r>
          </a:p>
        </p:txBody>
      </p:sp>
      <p:sp>
        <p:nvSpPr>
          <p:cNvPr id="141" name="TextBox 140">
            <a:extLst>
              <a:ext uri="{FF2B5EF4-FFF2-40B4-BE49-F238E27FC236}">
                <a16:creationId xmlns:a16="http://schemas.microsoft.com/office/drawing/2014/main" id="{12448B13-98B2-42B5-AC4E-15C734C6A79A}"/>
              </a:ext>
            </a:extLst>
          </p:cNvPr>
          <p:cNvSpPr txBox="1"/>
          <p:nvPr/>
        </p:nvSpPr>
        <p:spPr>
          <a:xfrm>
            <a:off x="6864060" y="4349218"/>
            <a:ext cx="1762447" cy="1292662"/>
          </a:xfrm>
          <a:prstGeom prst="rect">
            <a:avLst/>
          </a:prstGeom>
          <a:noFill/>
        </p:spPr>
        <p:txBody>
          <a:bodyPr wrap="square" lIns="0" tIns="0" rIns="0" bIns="0" rtlCol="0" anchor="t">
            <a:spAutoFit/>
          </a:bodyPr>
          <a:lstStyle/>
          <a:p>
            <a:r>
              <a:rPr lang="en-GB" sz="1200" dirty="0"/>
              <a:t>The application’s ability to </a:t>
            </a:r>
            <a:r>
              <a:rPr lang="en-GB" sz="1200" b="1" dirty="0"/>
              <a:t>learn </a:t>
            </a:r>
            <a:r>
              <a:rPr lang="en-GB" sz="1200" dirty="0"/>
              <a:t>from the customer, and present them with anticipatory suggestions </a:t>
            </a:r>
          </a:p>
          <a:p>
            <a:r>
              <a:rPr lang="en-GB" sz="1200" dirty="0"/>
              <a:t>and prompts – the cognitive load shifts from user to application. </a:t>
            </a:r>
          </a:p>
        </p:txBody>
      </p:sp>
      <p:sp>
        <p:nvSpPr>
          <p:cNvPr id="142" name="TextBox 141">
            <a:extLst>
              <a:ext uri="{FF2B5EF4-FFF2-40B4-BE49-F238E27FC236}">
                <a16:creationId xmlns:a16="http://schemas.microsoft.com/office/drawing/2014/main" id="{A1550E5F-49A4-4CF1-9BFF-D94EAC222503}"/>
              </a:ext>
            </a:extLst>
          </p:cNvPr>
          <p:cNvSpPr txBox="1"/>
          <p:nvPr/>
        </p:nvSpPr>
        <p:spPr>
          <a:xfrm>
            <a:off x="9389058" y="4349218"/>
            <a:ext cx="2358816" cy="1477328"/>
          </a:xfrm>
          <a:prstGeom prst="rect">
            <a:avLst/>
          </a:prstGeom>
          <a:noFill/>
        </p:spPr>
        <p:txBody>
          <a:bodyPr wrap="square" lIns="0" tIns="0" rIns="0" bIns="0" rtlCol="0" anchor="t">
            <a:spAutoFit/>
          </a:bodyPr>
          <a:lstStyle/>
          <a:p>
            <a:pPr>
              <a:spcAft>
                <a:spcPts val="600"/>
              </a:spcAft>
            </a:pPr>
            <a:r>
              <a:rPr lang="en-GB" sz="1200" dirty="0"/>
              <a:t>The application’s ability to  </a:t>
            </a:r>
            <a:r>
              <a:rPr lang="en-GB" sz="1200" b="1" dirty="0"/>
              <a:t>accommodate</a:t>
            </a:r>
            <a:r>
              <a:rPr lang="en-GB" sz="1200" dirty="0"/>
              <a:t> users with long- term or situational impediments by minimizing formal input / output requirements – e.g., voice-based commands gained traction in the accessibility context prior to mainstream applications. </a:t>
            </a:r>
          </a:p>
        </p:txBody>
      </p:sp>
      <p:cxnSp>
        <p:nvCxnSpPr>
          <p:cNvPr id="143" name="Straight Connector 142">
            <a:extLst>
              <a:ext uri="{FF2B5EF4-FFF2-40B4-BE49-F238E27FC236}">
                <a16:creationId xmlns:a16="http://schemas.microsoft.com/office/drawing/2014/main" id="{322EF51E-590E-44F8-9E7A-8F6635602AA9}"/>
              </a:ext>
            </a:extLst>
          </p:cNvPr>
          <p:cNvCxnSpPr/>
          <p:nvPr/>
        </p:nvCxnSpPr>
        <p:spPr>
          <a:xfrm>
            <a:off x="4368399" y="4188508"/>
            <a:ext cx="0" cy="1969035"/>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47D4E920-A56F-448F-8CBC-328856BEE3B5}"/>
              </a:ext>
            </a:extLst>
          </p:cNvPr>
          <p:cNvCxnSpPr/>
          <p:nvPr/>
        </p:nvCxnSpPr>
        <p:spPr>
          <a:xfrm>
            <a:off x="6683533" y="4188508"/>
            <a:ext cx="0" cy="1969035"/>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F3D1DF6-1421-48D0-963F-256245AED8AB}"/>
              </a:ext>
            </a:extLst>
          </p:cNvPr>
          <p:cNvCxnSpPr/>
          <p:nvPr/>
        </p:nvCxnSpPr>
        <p:spPr>
          <a:xfrm>
            <a:off x="9193541" y="4188508"/>
            <a:ext cx="0" cy="1969035"/>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F83DCBE0-3DF7-49EF-A676-8CC8B4549659}"/>
              </a:ext>
            </a:extLst>
          </p:cNvPr>
          <p:cNvSpPr txBox="1"/>
          <p:nvPr/>
        </p:nvSpPr>
        <p:spPr>
          <a:xfrm>
            <a:off x="606525" y="2649218"/>
            <a:ext cx="1097656" cy="430887"/>
          </a:xfrm>
          <a:prstGeom prst="rect">
            <a:avLst/>
          </a:prstGeom>
          <a:noFill/>
        </p:spPr>
        <p:txBody>
          <a:bodyPr wrap="square" lIns="0" tIns="0" rIns="0" bIns="0" rtlCol="0" anchor="ctr">
            <a:spAutoFit/>
          </a:bodyPr>
          <a:lstStyle/>
          <a:p>
            <a:pPr algn="ctr"/>
            <a:r>
              <a:rPr lang="fr-FR" sz="1400" dirty="0">
                <a:solidFill>
                  <a:schemeClr val="bg1"/>
                </a:solidFill>
              </a:rPr>
              <a:t>UX</a:t>
            </a:r>
            <a:r>
              <a:rPr lang="fr-FR" sz="1400" b="1" dirty="0">
                <a:solidFill>
                  <a:schemeClr val="bg1"/>
                </a:solidFill>
              </a:rPr>
              <a:t> </a:t>
            </a:r>
            <a:r>
              <a:rPr lang="en-US" sz="1400" b="1" dirty="0">
                <a:solidFill>
                  <a:schemeClr val="bg1"/>
                </a:solidFill>
              </a:rPr>
              <a:t>Traditional</a:t>
            </a:r>
            <a:r>
              <a:rPr lang="fr-FR" sz="1400" b="1" dirty="0">
                <a:solidFill>
                  <a:schemeClr val="bg1"/>
                </a:solidFill>
              </a:rPr>
              <a:t> </a:t>
            </a:r>
          </a:p>
        </p:txBody>
      </p:sp>
      <p:sp>
        <p:nvSpPr>
          <p:cNvPr id="150" name="TextBox 149">
            <a:extLst>
              <a:ext uri="{FF2B5EF4-FFF2-40B4-BE49-F238E27FC236}">
                <a16:creationId xmlns:a16="http://schemas.microsoft.com/office/drawing/2014/main" id="{5FAA6532-D984-40C0-BFE9-82782D2302DD}"/>
              </a:ext>
            </a:extLst>
          </p:cNvPr>
          <p:cNvSpPr txBox="1"/>
          <p:nvPr/>
        </p:nvSpPr>
        <p:spPr>
          <a:xfrm>
            <a:off x="606525" y="4759919"/>
            <a:ext cx="1097656" cy="646331"/>
          </a:xfrm>
          <a:prstGeom prst="rect">
            <a:avLst/>
          </a:prstGeom>
          <a:noFill/>
        </p:spPr>
        <p:txBody>
          <a:bodyPr wrap="square" lIns="0" tIns="0" rIns="0" bIns="0" rtlCol="0" anchor="ctr">
            <a:spAutoFit/>
          </a:bodyPr>
          <a:lstStyle/>
          <a:p>
            <a:pPr algn="ctr"/>
            <a:r>
              <a:rPr lang="fr-FR" sz="1400" dirty="0">
                <a:solidFill>
                  <a:schemeClr val="bg1"/>
                </a:solidFill>
              </a:rPr>
              <a:t>UX </a:t>
            </a:r>
          </a:p>
          <a:p>
            <a:pPr algn="ctr"/>
            <a:r>
              <a:rPr lang="fr-FR" sz="1400" b="1" dirty="0">
                <a:solidFill>
                  <a:schemeClr val="bg1"/>
                </a:solidFill>
              </a:rPr>
              <a:t>Future </a:t>
            </a:r>
          </a:p>
          <a:p>
            <a:pPr algn="ctr"/>
            <a:r>
              <a:rPr lang="fr-FR" sz="1400" b="1" dirty="0">
                <a:solidFill>
                  <a:schemeClr val="bg1"/>
                </a:solidFill>
              </a:rPr>
              <a:t>Interfaces</a:t>
            </a:r>
            <a:endParaRPr lang="en-GB" sz="1400" b="1" dirty="0">
              <a:solidFill>
                <a:schemeClr val="bg1"/>
              </a:solidFill>
            </a:endParaRPr>
          </a:p>
        </p:txBody>
      </p:sp>
      <p:grpSp>
        <p:nvGrpSpPr>
          <p:cNvPr id="159" name="Group 158">
            <a:extLst>
              <a:ext uri="{FF2B5EF4-FFF2-40B4-BE49-F238E27FC236}">
                <a16:creationId xmlns:a16="http://schemas.microsoft.com/office/drawing/2014/main" id="{A3B1BE32-7AEF-46FB-AB9D-4DCC55B8440C}"/>
              </a:ext>
            </a:extLst>
          </p:cNvPr>
          <p:cNvGrpSpPr/>
          <p:nvPr/>
        </p:nvGrpSpPr>
        <p:grpSpPr>
          <a:xfrm>
            <a:off x="3947400" y="1432095"/>
            <a:ext cx="288784" cy="220820"/>
            <a:chOff x="4962832" y="2562260"/>
            <a:chExt cx="2267183" cy="1733610"/>
          </a:xfrm>
          <a:solidFill>
            <a:schemeClr val="accent1"/>
          </a:solidFill>
        </p:grpSpPr>
        <p:sp>
          <p:nvSpPr>
            <p:cNvPr id="155" name="Freeform: Shape 154">
              <a:extLst>
                <a:ext uri="{FF2B5EF4-FFF2-40B4-BE49-F238E27FC236}">
                  <a16:creationId xmlns:a16="http://schemas.microsoft.com/office/drawing/2014/main" id="{00975580-9983-4FB9-BF2A-D774174B8E11}"/>
                </a:ext>
              </a:extLst>
            </p:cNvPr>
            <p:cNvSpPr/>
            <p:nvPr/>
          </p:nvSpPr>
          <p:spPr>
            <a:xfrm>
              <a:off x="4962832" y="2562260"/>
              <a:ext cx="2267183" cy="1733610"/>
            </a:xfrm>
            <a:custGeom>
              <a:avLst/>
              <a:gdLst>
                <a:gd name="connsiteX0" fmla="*/ 2230078 w 2267183"/>
                <a:gd name="connsiteY0" fmla="*/ 1733346 h 1733610"/>
                <a:gd name="connsiteX1" fmla="*/ 38661 w 2267183"/>
                <a:gd name="connsiteY1" fmla="*/ 1733346 h 1733610"/>
                <a:gd name="connsiteX2" fmla="*/ 38661 w 2267183"/>
                <a:gd name="connsiteY2" fmla="*/ 1665528 h 1733610"/>
                <a:gd name="connsiteX3" fmla="*/ 132768 w 2267183"/>
                <a:gd name="connsiteY3" fmla="*/ 1665528 h 1733610"/>
                <a:gd name="connsiteX4" fmla="*/ 52567 w 2267183"/>
                <a:gd name="connsiteY4" fmla="*/ 797419 h 1733610"/>
                <a:gd name="connsiteX5" fmla="*/ 605017 w 2267183"/>
                <a:gd name="connsiteY5" fmla="*/ 131813 h 1733610"/>
                <a:gd name="connsiteX6" fmla="*/ 1885368 w 2267183"/>
                <a:gd name="connsiteY6" fmla="*/ 284975 h 1733610"/>
                <a:gd name="connsiteX7" fmla="*/ 2138352 w 2267183"/>
                <a:gd name="connsiteY7" fmla="*/ 1662956 h 1733610"/>
                <a:gd name="connsiteX8" fmla="*/ 2230173 w 2267183"/>
                <a:gd name="connsiteY8" fmla="*/ 1662956 h 1733610"/>
                <a:gd name="connsiteX9" fmla="*/ 1134703 w 2267183"/>
                <a:gd name="connsiteY9" fmla="*/ 1663433 h 1733610"/>
                <a:gd name="connsiteX10" fmla="*/ 1134703 w 2267183"/>
                <a:gd name="connsiteY10" fmla="*/ 1663433 h 1733610"/>
                <a:gd name="connsiteX11" fmla="*/ 2021956 w 2267183"/>
                <a:gd name="connsiteY11" fmla="*/ 1663909 h 1733610"/>
                <a:gd name="connsiteX12" fmla="*/ 2068534 w 2267183"/>
                <a:gd name="connsiteY12" fmla="*/ 1636286 h 1733610"/>
                <a:gd name="connsiteX13" fmla="*/ 2190358 w 2267183"/>
                <a:gd name="connsiteY13" fmla="*/ 1232712 h 1733610"/>
                <a:gd name="connsiteX14" fmla="*/ 998495 w 2267183"/>
                <a:gd name="connsiteY14" fmla="*/ 80187 h 1733610"/>
                <a:gd name="connsiteX15" fmla="*/ 198395 w 2267183"/>
                <a:gd name="connsiteY15" fmla="*/ 1635429 h 1733610"/>
                <a:gd name="connsiteX16" fmla="*/ 247639 w 2267183"/>
                <a:gd name="connsiteY16" fmla="*/ 1664004 h 1733610"/>
                <a:gd name="connsiteX17" fmla="*/ 1135084 w 2267183"/>
                <a:gd name="connsiteY17" fmla="*/ 1663433 h 173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7183" h="1733610">
                  <a:moveTo>
                    <a:pt x="2230078" y="1733346"/>
                  </a:moveTo>
                  <a:lnTo>
                    <a:pt x="38661" y="1733346"/>
                  </a:lnTo>
                  <a:lnTo>
                    <a:pt x="38661" y="1665528"/>
                  </a:lnTo>
                  <a:lnTo>
                    <a:pt x="132768" y="1665528"/>
                  </a:lnTo>
                  <a:cubicBezTo>
                    <a:pt x="-8678" y="1383017"/>
                    <a:pt x="-40301" y="1094028"/>
                    <a:pt x="52567" y="797419"/>
                  </a:cubicBezTo>
                  <a:cubicBezTo>
                    <a:pt x="145436" y="500811"/>
                    <a:pt x="331745" y="278212"/>
                    <a:pt x="605017" y="131813"/>
                  </a:cubicBezTo>
                  <a:cubicBezTo>
                    <a:pt x="1021165" y="-90882"/>
                    <a:pt x="1531705" y="-26779"/>
                    <a:pt x="1885368" y="284975"/>
                  </a:cubicBezTo>
                  <a:cubicBezTo>
                    <a:pt x="2230935" y="589775"/>
                    <a:pt x="2402575" y="1140796"/>
                    <a:pt x="2138352" y="1662956"/>
                  </a:cubicBezTo>
                  <a:lnTo>
                    <a:pt x="2230173" y="1662956"/>
                  </a:lnTo>
                  <a:close/>
                  <a:moveTo>
                    <a:pt x="1134703" y="1663433"/>
                  </a:moveTo>
                  <a:lnTo>
                    <a:pt x="1134703" y="1663433"/>
                  </a:lnTo>
                  <a:cubicBezTo>
                    <a:pt x="1430482" y="1663433"/>
                    <a:pt x="1726234" y="1663595"/>
                    <a:pt x="2021956" y="1663909"/>
                  </a:cubicBezTo>
                  <a:cubicBezTo>
                    <a:pt x="2041892" y="1666071"/>
                    <a:pt x="2060866" y="1654813"/>
                    <a:pt x="2068534" y="1636286"/>
                  </a:cubicBezTo>
                  <a:cubicBezTo>
                    <a:pt x="2135161" y="1511033"/>
                    <a:pt x="2176547" y="1373911"/>
                    <a:pt x="2190358" y="1232712"/>
                  </a:cubicBezTo>
                  <a:cubicBezTo>
                    <a:pt x="2259034" y="562533"/>
                    <a:pt x="1665531" y="-11539"/>
                    <a:pt x="998495" y="80187"/>
                  </a:cubicBezTo>
                  <a:cubicBezTo>
                    <a:pt x="257545" y="182105"/>
                    <a:pt x="-148410" y="972394"/>
                    <a:pt x="198395" y="1635429"/>
                  </a:cubicBezTo>
                  <a:cubicBezTo>
                    <a:pt x="210492" y="1658480"/>
                    <a:pt x="224017" y="1664004"/>
                    <a:pt x="247639" y="1664004"/>
                  </a:cubicBezTo>
                  <a:cubicBezTo>
                    <a:pt x="543553" y="1663309"/>
                    <a:pt x="839361" y="1663118"/>
                    <a:pt x="1135084" y="1663433"/>
                  </a:cubicBezTo>
                  <a:close/>
                </a:path>
              </a:pathLst>
            </a:custGeom>
            <a:grpFill/>
            <a:ln w="9525" cap="flat">
              <a:noFill/>
              <a:prstDash val="solid"/>
              <a:miter/>
            </a:ln>
          </p:spPr>
          <p:txBody>
            <a:bodyPr rtlCol="0" anchor="ctr"/>
            <a:lstStyle/>
            <a:p>
              <a:endParaRPr lang="en-IN" dirty="0"/>
            </a:p>
          </p:txBody>
        </p:sp>
        <p:sp>
          <p:nvSpPr>
            <p:cNvPr id="156" name="Freeform: Shape 155">
              <a:extLst>
                <a:ext uri="{FF2B5EF4-FFF2-40B4-BE49-F238E27FC236}">
                  <a16:creationId xmlns:a16="http://schemas.microsoft.com/office/drawing/2014/main" id="{B3E6C8A2-8177-4864-B086-5968CF0238D1}"/>
                </a:ext>
              </a:extLst>
            </p:cNvPr>
            <p:cNvSpPr/>
            <p:nvPr/>
          </p:nvSpPr>
          <p:spPr>
            <a:xfrm>
              <a:off x="5279326" y="2879948"/>
              <a:ext cx="1631918" cy="849564"/>
            </a:xfrm>
            <a:custGeom>
              <a:avLst/>
              <a:gdLst>
                <a:gd name="connsiteX0" fmla="*/ 205656 w 1631918"/>
                <a:gd name="connsiteY0" fmla="*/ 416008 h 849564"/>
                <a:gd name="connsiteX1" fmla="*/ 79164 w 1631918"/>
                <a:gd name="connsiteY1" fmla="*/ 779006 h 849564"/>
                <a:gd name="connsiteX2" fmla="*/ 249186 w 1631918"/>
                <a:gd name="connsiteY2" fmla="*/ 779006 h 849564"/>
                <a:gd name="connsiteX3" fmla="*/ 249186 w 1631918"/>
                <a:gd name="connsiteY3" fmla="*/ 849301 h 849564"/>
                <a:gd name="connsiteX4" fmla="*/ -179 w 1631918"/>
                <a:gd name="connsiteY4" fmla="*/ 849301 h 849564"/>
                <a:gd name="connsiteX5" fmla="*/ 18871 w 1631918"/>
                <a:gd name="connsiteY5" fmla="*/ 689186 h 849564"/>
                <a:gd name="connsiteX6" fmla="*/ 691908 w 1631918"/>
                <a:gd name="connsiteY6" fmla="*/ 12244 h 849564"/>
                <a:gd name="connsiteX7" fmla="*/ 1238643 w 1631918"/>
                <a:gd name="connsiteY7" fmla="*/ 128449 h 849564"/>
                <a:gd name="connsiteX8" fmla="*/ 1631359 w 1631918"/>
                <a:gd name="connsiteY8" fmla="*/ 809867 h 849564"/>
                <a:gd name="connsiteX9" fmla="*/ 1631359 w 1631918"/>
                <a:gd name="connsiteY9" fmla="*/ 847967 h 849564"/>
                <a:gd name="connsiteX10" fmla="*/ 1386090 w 1631918"/>
                <a:gd name="connsiteY10" fmla="*/ 847967 h 849564"/>
                <a:gd name="connsiteX11" fmla="*/ 1386090 w 1631918"/>
                <a:gd name="connsiteY11" fmla="*/ 780054 h 849564"/>
                <a:gd name="connsiteX12" fmla="*/ 1556016 w 1631918"/>
                <a:gd name="connsiteY12" fmla="*/ 780054 h 849564"/>
                <a:gd name="connsiteX13" fmla="*/ 1429333 w 1631918"/>
                <a:gd name="connsiteY13" fmla="*/ 416008 h 849564"/>
                <a:gd name="connsiteX14" fmla="*/ 1295983 w 1631918"/>
                <a:gd name="connsiteY14" fmla="*/ 511258 h 849564"/>
                <a:gd name="connsiteX15" fmla="*/ 1254454 w 1631918"/>
                <a:gd name="connsiteY15" fmla="*/ 453537 h 849564"/>
                <a:gd name="connsiteX16" fmla="*/ 1386375 w 1631918"/>
                <a:gd name="connsiteY16" fmla="*/ 357811 h 849564"/>
                <a:gd name="connsiteX17" fmla="*/ 1080242 w 1631918"/>
                <a:gd name="connsiteY17" fmla="*/ 125972 h 849564"/>
                <a:gd name="connsiteX18" fmla="*/ 1026140 w 1631918"/>
                <a:gd name="connsiteY18" fmla="*/ 287897 h 849564"/>
                <a:gd name="connsiteX19" fmla="*/ 958608 w 1631918"/>
                <a:gd name="connsiteY19" fmla="*/ 266657 h 849564"/>
                <a:gd name="connsiteX20" fmla="*/ 1011186 w 1631918"/>
                <a:gd name="connsiteY20" fmla="*/ 102446 h 849564"/>
                <a:gd name="connsiteX21" fmla="*/ 623804 w 1631918"/>
                <a:gd name="connsiteY21" fmla="*/ 101588 h 849564"/>
                <a:gd name="connsiteX22" fmla="*/ 676477 w 1631918"/>
                <a:gd name="connsiteY22" fmla="*/ 266657 h 849564"/>
                <a:gd name="connsiteX23" fmla="*/ 609135 w 1631918"/>
                <a:gd name="connsiteY23" fmla="*/ 288183 h 849564"/>
                <a:gd name="connsiteX24" fmla="*/ 556272 w 1631918"/>
                <a:gd name="connsiteY24" fmla="*/ 129782 h 849564"/>
                <a:gd name="connsiteX25" fmla="*/ 250900 w 1631918"/>
                <a:gd name="connsiteY25" fmla="*/ 359335 h 849564"/>
                <a:gd name="connsiteX26" fmla="*/ 380631 w 1631918"/>
                <a:gd name="connsiteY26" fmla="*/ 454585 h 849564"/>
                <a:gd name="connsiteX27" fmla="*/ 339006 w 1631918"/>
                <a:gd name="connsiteY27" fmla="*/ 511735 h 84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1918" h="849564">
                  <a:moveTo>
                    <a:pt x="205656" y="416008"/>
                  </a:moveTo>
                  <a:cubicBezTo>
                    <a:pt x="134067" y="524660"/>
                    <a:pt x="90594" y="649390"/>
                    <a:pt x="79164" y="779006"/>
                  </a:cubicBezTo>
                  <a:lnTo>
                    <a:pt x="249186" y="779006"/>
                  </a:lnTo>
                  <a:lnTo>
                    <a:pt x="249186" y="849301"/>
                  </a:lnTo>
                  <a:lnTo>
                    <a:pt x="-179" y="849301"/>
                  </a:lnTo>
                  <a:cubicBezTo>
                    <a:pt x="6012" y="795199"/>
                    <a:pt x="9346" y="741668"/>
                    <a:pt x="18871" y="689186"/>
                  </a:cubicBezTo>
                  <a:cubicBezTo>
                    <a:pt x="80307" y="349048"/>
                    <a:pt x="352246" y="74156"/>
                    <a:pt x="691908" y="12244"/>
                  </a:cubicBezTo>
                  <a:cubicBezTo>
                    <a:pt x="888885" y="-23570"/>
                    <a:pt x="1072908" y="18245"/>
                    <a:pt x="1238643" y="128449"/>
                  </a:cubicBezTo>
                  <a:cubicBezTo>
                    <a:pt x="1481149" y="289802"/>
                    <a:pt x="1610689" y="518974"/>
                    <a:pt x="1631359" y="809867"/>
                  </a:cubicBezTo>
                  <a:cubicBezTo>
                    <a:pt x="1632216" y="821583"/>
                    <a:pt x="1631359" y="833299"/>
                    <a:pt x="1631359" y="847967"/>
                  </a:cubicBezTo>
                  <a:lnTo>
                    <a:pt x="1386090" y="847967"/>
                  </a:lnTo>
                  <a:lnTo>
                    <a:pt x="1386090" y="780054"/>
                  </a:lnTo>
                  <a:lnTo>
                    <a:pt x="1556016" y="780054"/>
                  </a:lnTo>
                  <a:cubicBezTo>
                    <a:pt x="1544891" y="650019"/>
                    <a:pt x="1501333" y="524860"/>
                    <a:pt x="1429333" y="416008"/>
                  </a:cubicBezTo>
                  <a:lnTo>
                    <a:pt x="1295983" y="511258"/>
                  </a:lnTo>
                  <a:cubicBezTo>
                    <a:pt x="1281982" y="492208"/>
                    <a:pt x="1269218" y="474206"/>
                    <a:pt x="1254454" y="453537"/>
                  </a:cubicBezTo>
                  <a:lnTo>
                    <a:pt x="1386375" y="357811"/>
                  </a:lnTo>
                  <a:cubicBezTo>
                    <a:pt x="1305842" y="255617"/>
                    <a:pt x="1200438" y="175798"/>
                    <a:pt x="1080242" y="125972"/>
                  </a:cubicBezTo>
                  <a:cubicBezTo>
                    <a:pt x="1061954" y="180741"/>
                    <a:pt x="1044523" y="232843"/>
                    <a:pt x="1026140" y="287897"/>
                  </a:cubicBezTo>
                  <a:lnTo>
                    <a:pt x="958608" y="266657"/>
                  </a:lnTo>
                  <a:cubicBezTo>
                    <a:pt x="976229" y="211602"/>
                    <a:pt x="992993" y="159120"/>
                    <a:pt x="1011186" y="102446"/>
                  </a:cubicBezTo>
                  <a:cubicBezTo>
                    <a:pt x="882312" y="63012"/>
                    <a:pt x="755916" y="64346"/>
                    <a:pt x="623804" y="101588"/>
                  </a:cubicBezTo>
                  <a:cubicBezTo>
                    <a:pt x="641330" y="156643"/>
                    <a:pt x="658284" y="209792"/>
                    <a:pt x="676477" y="266657"/>
                  </a:cubicBezTo>
                  <a:lnTo>
                    <a:pt x="609135" y="288183"/>
                  </a:lnTo>
                  <a:cubicBezTo>
                    <a:pt x="590943" y="233605"/>
                    <a:pt x="573512" y="181598"/>
                    <a:pt x="556272" y="129782"/>
                  </a:cubicBezTo>
                  <a:cubicBezTo>
                    <a:pt x="468356" y="149975"/>
                    <a:pt x="308622" y="269800"/>
                    <a:pt x="250900" y="359335"/>
                  </a:cubicBezTo>
                  <a:lnTo>
                    <a:pt x="380631" y="454585"/>
                  </a:lnTo>
                  <a:lnTo>
                    <a:pt x="339006" y="511735"/>
                  </a:lnTo>
                  <a:close/>
                </a:path>
              </a:pathLst>
            </a:custGeom>
            <a:grpFill/>
            <a:ln w="9525" cap="flat">
              <a:noFill/>
              <a:prstDash val="solid"/>
              <a:miter/>
            </a:ln>
          </p:spPr>
          <p:txBody>
            <a:bodyPr rtlCol="0" anchor="ctr"/>
            <a:lstStyle/>
            <a:p>
              <a:endParaRPr lang="en-IN" dirty="0"/>
            </a:p>
          </p:txBody>
        </p:sp>
        <p:sp>
          <p:nvSpPr>
            <p:cNvPr id="157" name="Freeform: Shape 156">
              <a:extLst>
                <a:ext uri="{FF2B5EF4-FFF2-40B4-BE49-F238E27FC236}">
                  <a16:creationId xmlns:a16="http://schemas.microsoft.com/office/drawing/2014/main" id="{3965B9FC-0BF3-4C97-AC21-C5D721A71D0B}"/>
                </a:ext>
              </a:extLst>
            </p:cNvPr>
            <p:cNvSpPr/>
            <p:nvPr/>
          </p:nvSpPr>
          <p:spPr>
            <a:xfrm>
              <a:off x="5567743" y="3910203"/>
              <a:ext cx="1058037" cy="243554"/>
            </a:xfrm>
            <a:custGeom>
              <a:avLst/>
              <a:gdLst>
                <a:gd name="connsiteX0" fmla="*/ 1057858 w 1058037"/>
                <a:gd name="connsiteY0" fmla="*/ -264 h 243554"/>
                <a:gd name="connsiteX1" fmla="*/ 1057858 w 1058037"/>
                <a:gd name="connsiteY1" fmla="*/ 243290 h 243554"/>
                <a:gd name="connsiteX2" fmla="*/ -179 w 1058037"/>
                <a:gd name="connsiteY2" fmla="*/ 243290 h 243554"/>
                <a:gd name="connsiteX3" fmla="*/ -179 w 1058037"/>
                <a:gd name="connsiteY3" fmla="*/ -264 h 243554"/>
                <a:gd name="connsiteX4" fmla="*/ 988040 w 1058037"/>
                <a:gd name="connsiteY4" fmla="*/ 71269 h 243554"/>
                <a:gd name="connsiteX5" fmla="*/ 70878 w 1058037"/>
                <a:gd name="connsiteY5" fmla="*/ 71269 h 243554"/>
                <a:gd name="connsiteX6" fmla="*/ 70878 w 1058037"/>
                <a:gd name="connsiteY6" fmla="*/ 171757 h 243554"/>
                <a:gd name="connsiteX7" fmla="*/ 988040 w 1058037"/>
                <a:gd name="connsiteY7" fmla="*/ 171757 h 24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037" h="243554">
                  <a:moveTo>
                    <a:pt x="1057858" y="-264"/>
                  </a:moveTo>
                  <a:lnTo>
                    <a:pt x="1057858" y="243290"/>
                  </a:lnTo>
                  <a:lnTo>
                    <a:pt x="-179" y="243290"/>
                  </a:lnTo>
                  <a:lnTo>
                    <a:pt x="-179" y="-264"/>
                  </a:lnTo>
                  <a:close/>
                  <a:moveTo>
                    <a:pt x="988040" y="71269"/>
                  </a:moveTo>
                  <a:lnTo>
                    <a:pt x="70878" y="71269"/>
                  </a:lnTo>
                  <a:lnTo>
                    <a:pt x="70878" y="171757"/>
                  </a:lnTo>
                  <a:lnTo>
                    <a:pt x="988040" y="171757"/>
                  </a:lnTo>
                  <a:close/>
                </a:path>
              </a:pathLst>
            </a:custGeom>
            <a:grpFill/>
            <a:ln w="9525" cap="flat">
              <a:noFill/>
              <a:prstDash val="solid"/>
              <a:miter/>
            </a:ln>
          </p:spPr>
          <p:txBody>
            <a:bodyPr rtlCol="0" anchor="ctr"/>
            <a:lstStyle/>
            <a:p>
              <a:endParaRPr lang="en-IN" dirty="0"/>
            </a:p>
          </p:txBody>
        </p:sp>
        <p:sp>
          <p:nvSpPr>
            <p:cNvPr id="158" name="Freeform: Shape 157">
              <a:extLst>
                <a:ext uri="{FF2B5EF4-FFF2-40B4-BE49-F238E27FC236}">
                  <a16:creationId xmlns:a16="http://schemas.microsoft.com/office/drawing/2014/main" id="{ED5F3D05-7569-471D-A548-534EE3485E0E}"/>
                </a:ext>
              </a:extLst>
            </p:cNvPr>
            <p:cNvSpPr/>
            <p:nvPr/>
          </p:nvSpPr>
          <p:spPr>
            <a:xfrm>
              <a:off x="5706062" y="3207067"/>
              <a:ext cx="875807" cy="626268"/>
            </a:xfrm>
            <a:custGeom>
              <a:avLst/>
              <a:gdLst>
                <a:gd name="connsiteX0" fmla="*/ 84196 w 875807"/>
                <a:gd name="connsiteY0" fmla="*/ 584952 h 626268"/>
                <a:gd name="connsiteX1" fmla="*/ 22760 w 875807"/>
                <a:gd name="connsiteY1" fmla="*/ 604002 h 626268"/>
                <a:gd name="connsiteX2" fmla="*/ 129249 w 875807"/>
                <a:gd name="connsiteY2" fmla="*/ 199380 h 626268"/>
                <a:gd name="connsiteX3" fmla="*/ 642742 w 875807"/>
                <a:gd name="connsiteY3" fmla="*/ 186045 h 626268"/>
                <a:gd name="connsiteX4" fmla="*/ 823717 w 875807"/>
                <a:gd name="connsiteY4" fmla="*/ -264 h 626268"/>
                <a:gd name="connsiteX5" fmla="*/ 875628 w 875807"/>
                <a:gd name="connsiteY5" fmla="*/ 54886 h 626268"/>
                <a:gd name="connsiteX6" fmla="*/ 688843 w 875807"/>
                <a:gd name="connsiteY6" fmla="*/ 234527 h 626268"/>
                <a:gd name="connsiteX7" fmla="*/ 762567 w 875807"/>
                <a:gd name="connsiteY7" fmla="*/ 604955 h 626268"/>
                <a:gd name="connsiteX8" fmla="*/ 694844 w 875807"/>
                <a:gd name="connsiteY8" fmla="*/ 584095 h 626268"/>
                <a:gd name="connsiteX9" fmla="*/ 638932 w 875807"/>
                <a:gd name="connsiteY9" fmla="*/ 289487 h 626268"/>
                <a:gd name="connsiteX10" fmla="*/ 466625 w 875807"/>
                <a:gd name="connsiteY10" fmla="*/ 464556 h 626268"/>
                <a:gd name="connsiteX11" fmla="*/ 461958 w 875807"/>
                <a:gd name="connsiteY11" fmla="*/ 487511 h 626268"/>
                <a:gd name="connsiteX12" fmla="*/ 390044 w 875807"/>
                <a:gd name="connsiteY12" fmla="*/ 559806 h 626268"/>
                <a:gd name="connsiteX13" fmla="*/ 351944 w 875807"/>
                <a:gd name="connsiteY13" fmla="*/ 578856 h 626268"/>
                <a:gd name="connsiteX14" fmla="*/ 314606 w 875807"/>
                <a:gd name="connsiteY14" fmla="*/ 626005 h 626268"/>
                <a:gd name="connsiteX15" fmla="*/ 251741 w 875807"/>
                <a:gd name="connsiteY15" fmla="*/ 564759 h 626268"/>
                <a:gd name="connsiteX16" fmla="*/ 290603 w 875807"/>
                <a:gd name="connsiteY16" fmla="*/ 537422 h 626268"/>
                <a:gd name="connsiteX17" fmla="*/ 321274 w 875807"/>
                <a:gd name="connsiteY17" fmla="*/ 478177 h 626268"/>
                <a:gd name="connsiteX18" fmla="*/ 387949 w 875807"/>
                <a:gd name="connsiteY18" fmla="*/ 416740 h 626268"/>
                <a:gd name="connsiteX19" fmla="*/ 419667 w 875807"/>
                <a:gd name="connsiteY19" fmla="*/ 407215 h 626268"/>
                <a:gd name="connsiteX20" fmla="*/ 585687 w 875807"/>
                <a:gd name="connsiteY20" fmla="*/ 244433 h 626268"/>
                <a:gd name="connsiteX21" fmla="*/ 260313 w 875807"/>
                <a:gd name="connsiteY21" fmla="*/ 197951 h 626268"/>
                <a:gd name="connsiteX22" fmla="*/ 84196 w 875807"/>
                <a:gd name="connsiteY22" fmla="*/ 584952 h 62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5807" h="626268">
                  <a:moveTo>
                    <a:pt x="84196" y="584952"/>
                  </a:moveTo>
                  <a:lnTo>
                    <a:pt x="22760" y="604002"/>
                  </a:lnTo>
                  <a:cubicBezTo>
                    <a:pt x="-32580" y="481701"/>
                    <a:pt x="15807" y="301393"/>
                    <a:pt x="129249" y="199380"/>
                  </a:cubicBezTo>
                  <a:cubicBezTo>
                    <a:pt x="270982" y="71745"/>
                    <a:pt x="439955" y="66697"/>
                    <a:pt x="642742" y="186045"/>
                  </a:cubicBezTo>
                  <a:lnTo>
                    <a:pt x="823717" y="-264"/>
                  </a:lnTo>
                  <a:lnTo>
                    <a:pt x="875628" y="54886"/>
                  </a:lnTo>
                  <a:cubicBezTo>
                    <a:pt x="813430" y="114607"/>
                    <a:pt x="751803" y="174043"/>
                    <a:pt x="688843" y="234527"/>
                  </a:cubicBezTo>
                  <a:cubicBezTo>
                    <a:pt x="774568" y="348827"/>
                    <a:pt x="802286" y="468366"/>
                    <a:pt x="762567" y="604955"/>
                  </a:cubicBezTo>
                  <a:lnTo>
                    <a:pt x="694844" y="584095"/>
                  </a:lnTo>
                  <a:cubicBezTo>
                    <a:pt x="723419" y="477320"/>
                    <a:pt x="707226" y="381498"/>
                    <a:pt x="638932" y="289487"/>
                  </a:cubicBezTo>
                  <a:cubicBezTo>
                    <a:pt x="579877" y="349208"/>
                    <a:pt x="522822" y="406454"/>
                    <a:pt x="466625" y="464556"/>
                  </a:cubicBezTo>
                  <a:cubicBezTo>
                    <a:pt x="461958" y="469318"/>
                    <a:pt x="462624" y="479701"/>
                    <a:pt x="461958" y="487511"/>
                  </a:cubicBezTo>
                  <a:cubicBezTo>
                    <a:pt x="458148" y="531707"/>
                    <a:pt x="433383" y="554758"/>
                    <a:pt x="390044" y="559806"/>
                  </a:cubicBezTo>
                  <a:cubicBezTo>
                    <a:pt x="375737" y="562235"/>
                    <a:pt x="362469" y="568864"/>
                    <a:pt x="351944" y="578856"/>
                  </a:cubicBezTo>
                  <a:cubicBezTo>
                    <a:pt x="338237" y="593534"/>
                    <a:pt x="325760" y="609307"/>
                    <a:pt x="314606" y="626005"/>
                  </a:cubicBezTo>
                  <a:lnTo>
                    <a:pt x="251741" y="564759"/>
                  </a:lnTo>
                  <a:cubicBezTo>
                    <a:pt x="267362" y="553900"/>
                    <a:pt x="279554" y="546376"/>
                    <a:pt x="290603" y="537422"/>
                  </a:cubicBezTo>
                  <a:cubicBezTo>
                    <a:pt x="309939" y="523906"/>
                    <a:pt x="321397" y="501761"/>
                    <a:pt x="321274" y="478177"/>
                  </a:cubicBezTo>
                  <a:cubicBezTo>
                    <a:pt x="321274" y="444458"/>
                    <a:pt x="352515" y="420550"/>
                    <a:pt x="387949" y="416740"/>
                  </a:cubicBezTo>
                  <a:cubicBezTo>
                    <a:pt x="398902" y="415598"/>
                    <a:pt x="412523" y="414264"/>
                    <a:pt x="419667" y="407215"/>
                  </a:cubicBezTo>
                  <a:cubicBezTo>
                    <a:pt x="475769" y="353685"/>
                    <a:pt x="530633" y="298726"/>
                    <a:pt x="585687" y="244433"/>
                  </a:cubicBezTo>
                  <a:cubicBezTo>
                    <a:pt x="520155" y="168900"/>
                    <a:pt x="368803" y="148612"/>
                    <a:pt x="260313" y="197951"/>
                  </a:cubicBezTo>
                  <a:cubicBezTo>
                    <a:pt x="116962" y="263483"/>
                    <a:pt x="58574" y="389880"/>
                    <a:pt x="84196" y="584952"/>
                  </a:cubicBezTo>
                  <a:close/>
                </a:path>
              </a:pathLst>
            </a:custGeom>
            <a:grpFill/>
            <a:ln w="9525" cap="flat">
              <a:noFill/>
              <a:prstDash val="solid"/>
              <a:miter/>
            </a:ln>
          </p:spPr>
          <p:txBody>
            <a:bodyPr rtlCol="0" anchor="ctr"/>
            <a:lstStyle/>
            <a:p>
              <a:endParaRPr lang="en-IN" dirty="0"/>
            </a:p>
          </p:txBody>
        </p:sp>
      </p:grpSp>
      <p:grpSp>
        <p:nvGrpSpPr>
          <p:cNvPr id="166" name="Group 165">
            <a:extLst>
              <a:ext uri="{FF2B5EF4-FFF2-40B4-BE49-F238E27FC236}">
                <a16:creationId xmlns:a16="http://schemas.microsoft.com/office/drawing/2014/main" id="{218E223E-4B6F-49FA-BD8C-06F6B03D8027}"/>
              </a:ext>
            </a:extLst>
          </p:cNvPr>
          <p:cNvGrpSpPr/>
          <p:nvPr/>
        </p:nvGrpSpPr>
        <p:grpSpPr>
          <a:xfrm>
            <a:off x="6280119" y="1400076"/>
            <a:ext cx="283598" cy="284860"/>
            <a:chOff x="5119728" y="2447805"/>
            <a:chExt cx="1953167" cy="1961868"/>
          </a:xfrm>
          <a:solidFill>
            <a:schemeClr val="accent1"/>
          </a:solidFill>
        </p:grpSpPr>
        <p:sp>
          <p:nvSpPr>
            <p:cNvPr id="163" name="Freeform: Shape 162">
              <a:extLst>
                <a:ext uri="{FF2B5EF4-FFF2-40B4-BE49-F238E27FC236}">
                  <a16:creationId xmlns:a16="http://schemas.microsoft.com/office/drawing/2014/main" id="{652F4B1E-7380-4F83-8F20-D8DA32A5F72D}"/>
                </a:ext>
              </a:extLst>
            </p:cNvPr>
            <p:cNvSpPr/>
            <p:nvPr/>
          </p:nvSpPr>
          <p:spPr>
            <a:xfrm>
              <a:off x="5119728" y="2447805"/>
              <a:ext cx="1953167" cy="1961868"/>
            </a:xfrm>
            <a:custGeom>
              <a:avLst/>
              <a:gdLst>
                <a:gd name="connsiteX0" fmla="*/ 1307642 w 1953167"/>
                <a:gd name="connsiteY0" fmla="*/ 1118625 h 1961868"/>
                <a:gd name="connsiteX1" fmla="*/ 1397653 w 1953167"/>
                <a:gd name="connsiteY1" fmla="*/ 1211779 h 1961868"/>
                <a:gd name="connsiteX2" fmla="*/ 1524335 w 1953167"/>
                <a:gd name="connsiteY2" fmla="*/ 1233591 h 1961868"/>
                <a:gd name="connsiteX3" fmla="*/ 1892477 w 1953167"/>
                <a:gd name="connsiteY3" fmla="*/ 1606114 h 1961868"/>
                <a:gd name="connsiteX4" fmla="*/ 1796179 w 1953167"/>
                <a:gd name="connsiteY4" fmla="*/ 1954158 h 1961868"/>
                <a:gd name="connsiteX5" fmla="*/ 1601678 w 1953167"/>
                <a:gd name="connsiteY5" fmla="*/ 1905485 h 1961868"/>
                <a:gd name="connsiteX6" fmla="*/ 1208868 w 1953167"/>
                <a:gd name="connsiteY6" fmla="*/ 1510483 h 1961868"/>
                <a:gd name="connsiteX7" fmla="*/ 1207439 w 1953167"/>
                <a:gd name="connsiteY7" fmla="*/ 1403136 h 1961868"/>
                <a:gd name="connsiteX8" fmla="*/ 1115332 w 1953167"/>
                <a:gd name="connsiteY8" fmla="*/ 1307886 h 1961868"/>
                <a:gd name="connsiteX9" fmla="*/ 471823 w 1953167"/>
                <a:gd name="connsiteY9" fmla="*/ 1385801 h 1961868"/>
                <a:gd name="connsiteX10" fmla="*/ 109016 w 1953167"/>
                <a:gd name="connsiteY10" fmla="*/ 1091669 h 1961868"/>
                <a:gd name="connsiteX11" fmla="*/ 242366 w 1953167"/>
                <a:gd name="connsiteY11" fmla="*/ 178126 h 1961868"/>
                <a:gd name="connsiteX12" fmla="*/ 1154766 w 1953167"/>
                <a:gd name="connsiteY12" fmla="*/ 150218 h 1961868"/>
                <a:gd name="connsiteX13" fmla="*/ 1307642 w 1953167"/>
                <a:gd name="connsiteY13" fmla="*/ 1118625 h 1961868"/>
                <a:gd name="connsiteX14" fmla="*/ 1364030 w 1953167"/>
                <a:gd name="connsiteY14" fmla="*/ 719717 h 1961868"/>
                <a:gd name="connsiteX15" fmla="*/ 718311 w 1953167"/>
                <a:gd name="connsiteY15" fmla="*/ 66436 h 1961868"/>
                <a:gd name="connsiteX16" fmla="*/ 65201 w 1953167"/>
                <a:gd name="connsiteY16" fmla="*/ 700667 h 1961868"/>
                <a:gd name="connsiteX17" fmla="*/ 712901 w 1953167"/>
                <a:gd name="connsiteY17" fmla="*/ 1363512 h 1961868"/>
                <a:gd name="connsiteX18" fmla="*/ 1364001 w 1953167"/>
                <a:gd name="connsiteY18" fmla="*/ 725175 h 1961868"/>
                <a:gd name="connsiteX19" fmla="*/ 1364030 w 1953167"/>
                <a:gd name="connsiteY19" fmla="*/ 719717 h 1961868"/>
                <a:gd name="connsiteX20" fmla="*/ 1251825 w 1953167"/>
                <a:gd name="connsiteY20" fmla="*/ 1458000 h 1961868"/>
                <a:gd name="connsiteX21" fmla="*/ 1275066 w 1953167"/>
                <a:gd name="connsiteY21" fmla="*/ 1484861 h 1961868"/>
                <a:gd name="connsiteX22" fmla="*/ 1542433 w 1953167"/>
                <a:gd name="connsiteY22" fmla="*/ 1755371 h 1961868"/>
                <a:gd name="connsiteX23" fmla="*/ 1647208 w 1953167"/>
                <a:gd name="connsiteY23" fmla="*/ 1859384 h 1961868"/>
                <a:gd name="connsiteX24" fmla="*/ 1806657 w 1953167"/>
                <a:gd name="connsiteY24" fmla="*/ 1882053 h 1961868"/>
                <a:gd name="connsiteX25" fmla="*/ 1887619 w 1953167"/>
                <a:gd name="connsiteY25" fmla="*/ 1742893 h 1961868"/>
                <a:gd name="connsiteX26" fmla="*/ 1833136 w 1953167"/>
                <a:gd name="connsiteY26" fmla="*/ 1635451 h 1961868"/>
                <a:gd name="connsiteX27" fmla="*/ 1588439 w 1953167"/>
                <a:gd name="connsiteY27" fmla="*/ 1389325 h 1961868"/>
                <a:gd name="connsiteX28" fmla="*/ 1458613 w 1953167"/>
                <a:gd name="connsiteY28" fmla="*/ 1259499 h 1961868"/>
                <a:gd name="connsiteX29" fmla="*/ 1347075 w 1953167"/>
                <a:gd name="connsiteY29" fmla="*/ 1265405 h 1961868"/>
                <a:gd name="connsiteX30" fmla="*/ 1270875 w 1953167"/>
                <a:gd name="connsiteY30" fmla="*/ 1179680 h 1961868"/>
                <a:gd name="connsiteX31" fmla="*/ 1170672 w 1953167"/>
                <a:gd name="connsiteY31" fmla="*/ 1272167 h 1961868"/>
                <a:gd name="connsiteX32" fmla="*/ 1251539 w 1953167"/>
                <a:gd name="connsiteY32" fmla="*/ 1353225 h 19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53167" h="1961868">
                  <a:moveTo>
                    <a:pt x="1307642" y="1118625"/>
                  </a:moveTo>
                  <a:lnTo>
                    <a:pt x="1397653" y="1211779"/>
                  </a:lnTo>
                  <a:cubicBezTo>
                    <a:pt x="1459756" y="1181490"/>
                    <a:pt x="1476234" y="1184823"/>
                    <a:pt x="1524335" y="1233591"/>
                  </a:cubicBezTo>
                  <a:cubicBezTo>
                    <a:pt x="1647018" y="1357416"/>
                    <a:pt x="1771033" y="1480670"/>
                    <a:pt x="1892477" y="1606114"/>
                  </a:cubicBezTo>
                  <a:cubicBezTo>
                    <a:pt x="2005824" y="1722986"/>
                    <a:pt x="1952103" y="1915581"/>
                    <a:pt x="1796179" y="1954158"/>
                  </a:cubicBezTo>
                  <a:cubicBezTo>
                    <a:pt x="1723789" y="1972065"/>
                    <a:pt x="1655590" y="1958729"/>
                    <a:pt x="1601678" y="1905485"/>
                  </a:cubicBezTo>
                  <a:cubicBezTo>
                    <a:pt x="1469662" y="1774992"/>
                    <a:pt x="1339646" y="1642309"/>
                    <a:pt x="1208868" y="1510483"/>
                  </a:cubicBezTo>
                  <a:cubicBezTo>
                    <a:pt x="1174196" y="1475621"/>
                    <a:pt x="1183245" y="1439141"/>
                    <a:pt x="1207439" y="1403136"/>
                  </a:cubicBezTo>
                  <a:lnTo>
                    <a:pt x="1115332" y="1307886"/>
                  </a:lnTo>
                  <a:cubicBezTo>
                    <a:pt x="911973" y="1435521"/>
                    <a:pt x="696994" y="1464192"/>
                    <a:pt x="471823" y="1385801"/>
                  </a:cubicBezTo>
                  <a:cubicBezTo>
                    <a:pt x="316565" y="1331794"/>
                    <a:pt x="195598" y="1231210"/>
                    <a:pt x="109016" y="1091669"/>
                  </a:cubicBezTo>
                  <a:cubicBezTo>
                    <a:pt x="-77112" y="795765"/>
                    <a:pt x="-20572" y="408479"/>
                    <a:pt x="242366" y="178126"/>
                  </a:cubicBezTo>
                  <a:cubicBezTo>
                    <a:pt x="497445" y="-49141"/>
                    <a:pt x="883112" y="-59999"/>
                    <a:pt x="1154766" y="150218"/>
                  </a:cubicBezTo>
                  <a:cubicBezTo>
                    <a:pt x="1411750" y="349100"/>
                    <a:pt x="1541385" y="750483"/>
                    <a:pt x="1307642" y="1118625"/>
                  </a:cubicBezTo>
                  <a:close/>
                  <a:moveTo>
                    <a:pt x="1364030" y="719717"/>
                  </a:moveTo>
                  <a:cubicBezTo>
                    <a:pt x="1366116" y="361006"/>
                    <a:pt x="1077022" y="68522"/>
                    <a:pt x="718311" y="66436"/>
                  </a:cubicBezTo>
                  <a:cubicBezTo>
                    <a:pt x="364086" y="64378"/>
                    <a:pt x="73526" y="346528"/>
                    <a:pt x="65201" y="700667"/>
                  </a:cubicBezTo>
                  <a:cubicBezTo>
                    <a:pt x="59009" y="1040139"/>
                    <a:pt x="323138" y="1361512"/>
                    <a:pt x="712901" y="1363512"/>
                  </a:cubicBezTo>
                  <a:cubicBezTo>
                    <a:pt x="1068964" y="1367036"/>
                    <a:pt x="1360477" y="1081248"/>
                    <a:pt x="1364001" y="725175"/>
                  </a:cubicBezTo>
                  <a:cubicBezTo>
                    <a:pt x="1364020" y="723356"/>
                    <a:pt x="1364030" y="721537"/>
                    <a:pt x="1364030" y="719717"/>
                  </a:cubicBezTo>
                  <a:close/>
                  <a:moveTo>
                    <a:pt x="1251825" y="1458000"/>
                  </a:moveTo>
                  <a:cubicBezTo>
                    <a:pt x="1262874" y="1470764"/>
                    <a:pt x="1268494" y="1478289"/>
                    <a:pt x="1275066" y="1484861"/>
                  </a:cubicBezTo>
                  <a:cubicBezTo>
                    <a:pt x="1363963" y="1575034"/>
                    <a:pt x="1453088" y="1665198"/>
                    <a:pt x="1542433" y="1755371"/>
                  </a:cubicBezTo>
                  <a:cubicBezTo>
                    <a:pt x="1577009" y="1790327"/>
                    <a:pt x="1610442" y="1826523"/>
                    <a:pt x="1647208" y="1859384"/>
                  </a:cubicBezTo>
                  <a:cubicBezTo>
                    <a:pt x="1694357" y="1901770"/>
                    <a:pt x="1749126" y="1907961"/>
                    <a:pt x="1806657" y="1882053"/>
                  </a:cubicBezTo>
                  <a:cubicBezTo>
                    <a:pt x="1860187" y="1857955"/>
                    <a:pt x="1890191" y="1803853"/>
                    <a:pt x="1887619" y="1742893"/>
                  </a:cubicBezTo>
                  <a:cubicBezTo>
                    <a:pt x="1885714" y="1698316"/>
                    <a:pt x="1862854" y="1665455"/>
                    <a:pt x="1833136" y="1635451"/>
                  </a:cubicBezTo>
                  <a:cubicBezTo>
                    <a:pt x="1751097" y="1553603"/>
                    <a:pt x="1669525" y="1471554"/>
                    <a:pt x="1588439" y="1389325"/>
                  </a:cubicBezTo>
                  <a:cubicBezTo>
                    <a:pt x="1545100" y="1345700"/>
                    <a:pt x="1501476" y="1302362"/>
                    <a:pt x="1458613" y="1259499"/>
                  </a:cubicBezTo>
                  <a:close/>
                  <a:moveTo>
                    <a:pt x="1347075" y="1265405"/>
                  </a:moveTo>
                  <a:lnTo>
                    <a:pt x="1270875" y="1179680"/>
                  </a:lnTo>
                  <a:lnTo>
                    <a:pt x="1170672" y="1272167"/>
                  </a:lnTo>
                  <a:lnTo>
                    <a:pt x="1251539" y="1353225"/>
                  </a:lnTo>
                  <a:close/>
                </a:path>
              </a:pathLst>
            </a:custGeom>
            <a:grpFill/>
            <a:ln w="9525" cap="flat">
              <a:noFill/>
              <a:prstDash val="solid"/>
              <a:miter/>
            </a:ln>
          </p:spPr>
          <p:txBody>
            <a:bodyPr rtlCol="0" anchor="ctr"/>
            <a:lstStyle/>
            <a:p>
              <a:endParaRPr lang="en-IN" dirty="0"/>
            </a:p>
          </p:txBody>
        </p:sp>
        <p:sp>
          <p:nvSpPr>
            <p:cNvPr id="164" name="Freeform: Shape 163">
              <a:extLst>
                <a:ext uri="{FF2B5EF4-FFF2-40B4-BE49-F238E27FC236}">
                  <a16:creationId xmlns:a16="http://schemas.microsoft.com/office/drawing/2014/main" id="{6A9C9886-43A0-478D-A12E-C86CF8DF3D82}"/>
                </a:ext>
              </a:extLst>
            </p:cNvPr>
            <p:cNvSpPr/>
            <p:nvPr/>
          </p:nvSpPr>
          <p:spPr>
            <a:xfrm>
              <a:off x="5297409" y="2623952"/>
              <a:ext cx="1074961" cy="1074614"/>
            </a:xfrm>
            <a:custGeom>
              <a:avLst/>
              <a:gdLst>
                <a:gd name="connsiteX0" fmla="*/ -180 w 1074961"/>
                <a:gd name="connsiteY0" fmla="*/ 536712 h 1074614"/>
                <a:gd name="connsiteX1" fmla="*/ 460258 w 1074961"/>
                <a:gd name="connsiteY1" fmla="*/ 5407 h 1074614"/>
                <a:gd name="connsiteX2" fmla="*/ 1015756 w 1074961"/>
                <a:gd name="connsiteY2" fmla="*/ 291157 h 1074614"/>
                <a:gd name="connsiteX3" fmla="*/ 936413 w 1074961"/>
                <a:gd name="connsiteY3" fmla="*/ 899519 h 1074614"/>
                <a:gd name="connsiteX4" fmla="*/ 916029 w 1074961"/>
                <a:gd name="connsiteY4" fmla="*/ 919331 h 1074614"/>
                <a:gd name="connsiteX5" fmla="*/ 564462 w 1074961"/>
                <a:gd name="connsiteY5" fmla="*/ 1069159 h 1074614"/>
                <a:gd name="connsiteX6" fmla="*/ 248136 w 1074961"/>
                <a:gd name="connsiteY6" fmla="*/ 994769 h 1074614"/>
                <a:gd name="connsiteX7" fmla="*/ 5154 w 1074961"/>
                <a:gd name="connsiteY7" fmla="*/ 617579 h 1074614"/>
                <a:gd name="connsiteX8" fmla="*/ -180 w 1074961"/>
                <a:gd name="connsiteY8" fmla="*/ 536712 h 1074614"/>
                <a:gd name="connsiteX9" fmla="*/ 540363 w 1074961"/>
                <a:gd name="connsiteY9" fmla="*/ 65701 h 1074614"/>
                <a:gd name="connsiteX10" fmla="*/ 64637 w 1074961"/>
                <a:gd name="connsiteY10" fmla="*/ 535407 h 1074614"/>
                <a:gd name="connsiteX11" fmla="*/ 534343 w 1074961"/>
                <a:gd name="connsiteY11" fmla="*/ 1011133 h 1074614"/>
                <a:gd name="connsiteX12" fmla="*/ 1010041 w 1074961"/>
                <a:gd name="connsiteY12" fmla="*/ 544523 h 1074614"/>
                <a:gd name="connsiteX13" fmla="*/ 544611 w 1074961"/>
                <a:gd name="connsiteY13" fmla="*/ 65739 h 1074614"/>
                <a:gd name="connsiteX14" fmla="*/ 540363 w 1074961"/>
                <a:gd name="connsiteY14" fmla="*/ 65701 h 107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961" h="1074614">
                  <a:moveTo>
                    <a:pt x="-180" y="536712"/>
                  </a:moveTo>
                  <a:cubicBezTo>
                    <a:pt x="-2085" y="279537"/>
                    <a:pt x="189653" y="46365"/>
                    <a:pt x="460258" y="5407"/>
                  </a:cubicBezTo>
                  <a:cubicBezTo>
                    <a:pt x="670380" y="-26406"/>
                    <a:pt x="904409" y="78083"/>
                    <a:pt x="1015756" y="291157"/>
                  </a:cubicBezTo>
                  <a:cubicBezTo>
                    <a:pt x="1117293" y="485086"/>
                    <a:pt x="1085860" y="733689"/>
                    <a:pt x="936413" y="899519"/>
                  </a:cubicBezTo>
                  <a:cubicBezTo>
                    <a:pt x="930498" y="906968"/>
                    <a:pt x="923640" y="913626"/>
                    <a:pt x="916029" y="919331"/>
                  </a:cubicBezTo>
                  <a:cubicBezTo>
                    <a:pt x="807635" y="989816"/>
                    <a:pt x="695145" y="1050205"/>
                    <a:pt x="564462" y="1069159"/>
                  </a:cubicBezTo>
                  <a:cubicBezTo>
                    <a:pt x="453352" y="1086676"/>
                    <a:pt x="339795" y="1059968"/>
                    <a:pt x="248136" y="994769"/>
                  </a:cubicBezTo>
                  <a:cubicBezTo>
                    <a:pt x="114786" y="902948"/>
                    <a:pt x="31633" y="778171"/>
                    <a:pt x="5154" y="617579"/>
                  </a:cubicBezTo>
                  <a:cubicBezTo>
                    <a:pt x="1972" y="590738"/>
                    <a:pt x="191" y="563744"/>
                    <a:pt x="-180" y="536712"/>
                  </a:cubicBezTo>
                  <a:close/>
                  <a:moveTo>
                    <a:pt x="540363" y="65701"/>
                  </a:moveTo>
                  <a:cubicBezTo>
                    <a:pt x="279293" y="64043"/>
                    <a:pt x="66304" y="274336"/>
                    <a:pt x="64637" y="535407"/>
                  </a:cubicBezTo>
                  <a:cubicBezTo>
                    <a:pt x="62980" y="796478"/>
                    <a:pt x="273273" y="1009476"/>
                    <a:pt x="534343" y="1011133"/>
                  </a:cubicBezTo>
                  <a:cubicBezTo>
                    <a:pt x="794214" y="1012790"/>
                    <a:pt x="1006688" y="804374"/>
                    <a:pt x="1010041" y="544523"/>
                  </a:cubicBezTo>
                  <a:cubicBezTo>
                    <a:pt x="1013727" y="283785"/>
                    <a:pt x="805349" y="69425"/>
                    <a:pt x="544611" y="65739"/>
                  </a:cubicBezTo>
                  <a:cubicBezTo>
                    <a:pt x="543192" y="65720"/>
                    <a:pt x="541783" y="65710"/>
                    <a:pt x="540363" y="65701"/>
                  </a:cubicBezTo>
                  <a:close/>
                </a:path>
              </a:pathLst>
            </a:custGeom>
            <a:grpFill/>
            <a:ln w="9525" cap="flat">
              <a:noFill/>
              <a:prstDash val="solid"/>
              <a:miter/>
            </a:ln>
          </p:spPr>
          <p:txBody>
            <a:bodyPr rtlCol="0" anchor="ctr"/>
            <a:lstStyle/>
            <a:p>
              <a:endParaRPr lang="en-IN" dirty="0"/>
            </a:p>
          </p:txBody>
        </p:sp>
        <p:sp>
          <p:nvSpPr>
            <p:cNvPr id="165" name="Freeform: Shape 164">
              <a:extLst>
                <a:ext uri="{FF2B5EF4-FFF2-40B4-BE49-F238E27FC236}">
                  <a16:creationId xmlns:a16="http://schemas.microsoft.com/office/drawing/2014/main" id="{AADA7CE6-AD41-4D30-8596-5457A74B73D8}"/>
                </a:ext>
              </a:extLst>
            </p:cNvPr>
            <p:cNvSpPr/>
            <p:nvPr/>
          </p:nvSpPr>
          <p:spPr>
            <a:xfrm>
              <a:off x="5413057" y="2957854"/>
              <a:ext cx="111470" cy="379547"/>
            </a:xfrm>
            <a:custGeom>
              <a:avLst/>
              <a:gdLst>
                <a:gd name="connsiteX0" fmla="*/ -194 w 111470"/>
                <a:gd name="connsiteY0" fmla="*/ 204144 h 379547"/>
                <a:gd name="connsiteX1" fmla="*/ 35429 w 111470"/>
                <a:gd name="connsiteY1" fmla="*/ 51744 h 379547"/>
                <a:gd name="connsiteX2" fmla="*/ 51717 w 111470"/>
                <a:gd name="connsiteY2" fmla="*/ 17644 h 379547"/>
                <a:gd name="connsiteX3" fmla="*/ 91817 w 111470"/>
                <a:gd name="connsiteY3" fmla="*/ 3071 h 379547"/>
                <a:gd name="connsiteX4" fmla="*/ 109552 w 111470"/>
                <a:gd name="connsiteY4" fmla="*/ 40580 h 379547"/>
                <a:gd name="connsiteX5" fmla="*/ 108867 w 111470"/>
                <a:gd name="connsiteY5" fmla="*/ 42314 h 379547"/>
                <a:gd name="connsiteX6" fmla="*/ 95436 w 111470"/>
                <a:gd name="connsiteY6" fmla="*/ 77747 h 379547"/>
                <a:gd name="connsiteX7" fmla="*/ 89055 w 111470"/>
                <a:gd name="connsiteY7" fmla="*/ 314538 h 379547"/>
                <a:gd name="connsiteX8" fmla="*/ 74482 w 111470"/>
                <a:gd name="connsiteY8" fmla="*/ 377975 h 379547"/>
                <a:gd name="connsiteX9" fmla="*/ 28476 w 111470"/>
                <a:gd name="connsiteY9" fmla="*/ 334922 h 379547"/>
                <a:gd name="connsiteX10" fmla="*/ -194 w 111470"/>
                <a:gd name="connsiteY10" fmla="*/ 204144 h 37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70" h="379547">
                  <a:moveTo>
                    <a:pt x="-194" y="204144"/>
                  </a:moveTo>
                  <a:cubicBezTo>
                    <a:pt x="10950" y="155661"/>
                    <a:pt x="22475" y="103464"/>
                    <a:pt x="35429" y="51744"/>
                  </a:cubicBezTo>
                  <a:cubicBezTo>
                    <a:pt x="39153" y="39637"/>
                    <a:pt x="44640" y="28150"/>
                    <a:pt x="51717" y="17644"/>
                  </a:cubicBezTo>
                  <a:cubicBezTo>
                    <a:pt x="61242" y="2404"/>
                    <a:pt x="74291" y="-4930"/>
                    <a:pt x="91817" y="3071"/>
                  </a:cubicBezTo>
                  <a:cubicBezTo>
                    <a:pt x="107076" y="8528"/>
                    <a:pt x="115010" y="25321"/>
                    <a:pt x="109552" y="40580"/>
                  </a:cubicBezTo>
                  <a:cubicBezTo>
                    <a:pt x="109343" y="41161"/>
                    <a:pt x="109114" y="41742"/>
                    <a:pt x="108867" y="42314"/>
                  </a:cubicBezTo>
                  <a:cubicBezTo>
                    <a:pt x="105057" y="54315"/>
                    <a:pt x="100104" y="66031"/>
                    <a:pt x="95436" y="77747"/>
                  </a:cubicBezTo>
                  <a:cubicBezTo>
                    <a:pt x="64757" y="153309"/>
                    <a:pt x="62490" y="237433"/>
                    <a:pt x="89055" y="314538"/>
                  </a:cubicBezTo>
                  <a:cubicBezTo>
                    <a:pt x="101723" y="353210"/>
                    <a:pt x="97246" y="371688"/>
                    <a:pt x="74482" y="377975"/>
                  </a:cubicBezTo>
                  <a:cubicBezTo>
                    <a:pt x="54193" y="383690"/>
                    <a:pt x="38763" y="371879"/>
                    <a:pt x="28476" y="334922"/>
                  </a:cubicBezTo>
                  <a:cubicBezTo>
                    <a:pt x="17141" y="293869"/>
                    <a:pt x="9997" y="251769"/>
                    <a:pt x="-194" y="204144"/>
                  </a:cubicBezTo>
                  <a:close/>
                </a:path>
              </a:pathLst>
            </a:custGeom>
            <a:grpFill/>
            <a:ln w="9525" cap="flat">
              <a:noFill/>
              <a:prstDash val="solid"/>
              <a:miter/>
            </a:ln>
          </p:spPr>
          <p:txBody>
            <a:bodyPr rtlCol="0" anchor="ctr"/>
            <a:lstStyle/>
            <a:p>
              <a:endParaRPr lang="en-IN" dirty="0"/>
            </a:p>
          </p:txBody>
        </p:sp>
      </p:grpSp>
      <p:grpSp>
        <p:nvGrpSpPr>
          <p:cNvPr id="173" name="Group 172">
            <a:extLst>
              <a:ext uri="{FF2B5EF4-FFF2-40B4-BE49-F238E27FC236}">
                <a16:creationId xmlns:a16="http://schemas.microsoft.com/office/drawing/2014/main" id="{2DC3B67A-5B06-4A7F-B65A-19C0AB7E6D5E}"/>
              </a:ext>
            </a:extLst>
          </p:cNvPr>
          <p:cNvGrpSpPr/>
          <p:nvPr/>
        </p:nvGrpSpPr>
        <p:grpSpPr>
          <a:xfrm>
            <a:off x="8715000" y="1398351"/>
            <a:ext cx="274286" cy="288308"/>
            <a:chOff x="5229181" y="2519238"/>
            <a:chExt cx="1730450" cy="1818931"/>
          </a:xfrm>
          <a:solidFill>
            <a:schemeClr val="accent1"/>
          </a:solidFill>
        </p:grpSpPr>
        <p:sp>
          <p:nvSpPr>
            <p:cNvPr id="170" name="Freeform: Shape 169">
              <a:extLst>
                <a:ext uri="{FF2B5EF4-FFF2-40B4-BE49-F238E27FC236}">
                  <a16:creationId xmlns:a16="http://schemas.microsoft.com/office/drawing/2014/main" id="{F6310ED9-67ED-4AFF-B1EE-4BD608F07B5E}"/>
                </a:ext>
              </a:extLst>
            </p:cNvPr>
            <p:cNvSpPr/>
            <p:nvPr/>
          </p:nvSpPr>
          <p:spPr>
            <a:xfrm>
              <a:off x="5229181" y="2519238"/>
              <a:ext cx="1730450" cy="1818931"/>
            </a:xfrm>
            <a:custGeom>
              <a:avLst/>
              <a:gdLst>
                <a:gd name="connsiteX0" fmla="*/ 186336 w 1730450"/>
                <a:gd name="connsiteY0" fmla="*/ 1212056 h 1818931"/>
                <a:gd name="connsiteX1" fmla="*/ 183669 w 1730450"/>
                <a:gd name="connsiteY1" fmla="*/ 607504 h 1818931"/>
                <a:gd name="connsiteX2" fmla="*/ 160524 w 1730450"/>
                <a:gd name="connsiteY2" fmla="*/ 528828 h 1818931"/>
                <a:gd name="connsiteX3" fmla="*/ 314924 w 1730450"/>
                <a:gd name="connsiteY3" fmla="*/ 245935 h 1818931"/>
                <a:gd name="connsiteX4" fmla="*/ 372741 w 1730450"/>
                <a:gd name="connsiteY4" fmla="*/ 228885 h 1818931"/>
                <a:gd name="connsiteX5" fmla="*/ 385028 w 1730450"/>
                <a:gd name="connsiteY5" fmla="*/ 216122 h 1818931"/>
                <a:gd name="connsiteX6" fmla="*/ 510377 w 1730450"/>
                <a:gd name="connsiteY6" fmla="*/ 35147 h 1818931"/>
                <a:gd name="connsiteX7" fmla="*/ 824702 w 1730450"/>
                <a:gd name="connsiteY7" fmla="*/ 76962 h 1818931"/>
                <a:gd name="connsiteX8" fmla="*/ 846324 w 1730450"/>
                <a:gd name="connsiteY8" fmla="*/ 100679 h 1818931"/>
                <a:gd name="connsiteX9" fmla="*/ 865374 w 1730450"/>
                <a:gd name="connsiteY9" fmla="*/ 128301 h 1818931"/>
                <a:gd name="connsiteX10" fmla="*/ 873089 w 1730450"/>
                <a:gd name="connsiteY10" fmla="*/ 117348 h 1818931"/>
                <a:gd name="connsiteX11" fmla="*/ 1199225 w 1730450"/>
                <a:gd name="connsiteY11" fmla="*/ 24479 h 1818931"/>
                <a:gd name="connsiteX12" fmla="*/ 1345243 w 1730450"/>
                <a:gd name="connsiteY12" fmla="*/ 214026 h 1818931"/>
                <a:gd name="connsiteX13" fmla="*/ 1360578 w 1730450"/>
                <a:gd name="connsiteY13" fmla="*/ 229457 h 1818931"/>
                <a:gd name="connsiteX14" fmla="*/ 1573652 w 1730450"/>
                <a:gd name="connsiteY14" fmla="*/ 504158 h 1818931"/>
                <a:gd name="connsiteX15" fmla="*/ 1544125 w 1730450"/>
                <a:gd name="connsiteY15" fmla="*/ 605885 h 1818931"/>
                <a:gd name="connsiteX16" fmla="*/ 1730243 w 1730450"/>
                <a:gd name="connsiteY16" fmla="*/ 909066 h 1818931"/>
                <a:gd name="connsiteX17" fmla="*/ 1546983 w 1730450"/>
                <a:gd name="connsiteY17" fmla="*/ 1210913 h 1818931"/>
                <a:gd name="connsiteX18" fmla="*/ 1569652 w 1730450"/>
                <a:gd name="connsiteY18" fmla="*/ 1287113 h 1818931"/>
                <a:gd name="connsiteX19" fmla="*/ 1377152 w 1730450"/>
                <a:gd name="connsiteY19" fmla="*/ 1585531 h 1818931"/>
                <a:gd name="connsiteX20" fmla="*/ 1348577 w 1730450"/>
                <a:gd name="connsiteY20" fmla="*/ 1594104 h 1818931"/>
                <a:gd name="connsiteX21" fmla="*/ 1341242 w 1730450"/>
                <a:gd name="connsiteY21" fmla="*/ 1622202 h 1818931"/>
                <a:gd name="connsiteX22" fmla="*/ 1156076 w 1730450"/>
                <a:gd name="connsiteY22" fmla="*/ 1808988 h 1818931"/>
                <a:gd name="connsiteX23" fmla="*/ 941574 w 1730450"/>
                <a:gd name="connsiteY23" fmla="*/ 1771650 h 1818931"/>
                <a:gd name="connsiteX24" fmla="*/ 866040 w 1730450"/>
                <a:gd name="connsiteY24" fmla="*/ 1690211 h 1818931"/>
                <a:gd name="connsiteX25" fmla="*/ 860801 w 1730450"/>
                <a:gd name="connsiteY25" fmla="*/ 1696212 h 1818931"/>
                <a:gd name="connsiteX26" fmla="*/ 610008 w 1730450"/>
                <a:gd name="connsiteY26" fmla="*/ 1816322 h 1818931"/>
                <a:gd name="connsiteX27" fmla="*/ 498756 w 1730450"/>
                <a:gd name="connsiteY27" fmla="*/ 1775269 h 1818931"/>
                <a:gd name="connsiteX28" fmla="*/ 384456 w 1730450"/>
                <a:gd name="connsiteY28" fmla="*/ 1600009 h 1818931"/>
                <a:gd name="connsiteX29" fmla="*/ 375693 w 1730450"/>
                <a:gd name="connsiteY29" fmla="*/ 1590484 h 1818931"/>
                <a:gd name="connsiteX30" fmla="*/ 159552 w 1730450"/>
                <a:gd name="connsiteY30" fmla="*/ 1293628 h 1818931"/>
                <a:gd name="connsiteX31" fmla="*/ 184241 w 1730450"/>
                <a:gd name="connsiteY31" fmla="*/ 1217009 h 1818931"/>
                <a:gd name="connsiteX32" fmla="*/ 186336 w 1730450"/>
                <a:gd name="connsiteY32" fmla="*/ 1212056 h 1818931"/>
                <a:gd name="connsiteX33" fmla="*/ 1277139 w 1730450"/>
                <a:gd name="connsiteY33" fmla="*/ 1593056 h 1818931"/>
                <a:gd name="connsiteX34" fmla="*/ 1266662 w 1730450"/>
                <a:gd name="connsiteY34" fmla="*/ 1590865 h 1818931"/>
                <a:gd name="connsiteX35" fmla="*/ 1190462 w 1730450"/>
                <a:gd name="connsiteY35" fmla="*/ 1571815 h 1818931"/>
                <a:gd name="connsiteX36" fmla="*/ 1064922 w 1730450"/>
                <a:gd name="connsiteY36" fmla="*/ 1446942 h 1818931"/>
                <a:gd name="connsiteX37" fmla="*/ 1085973 w 1730450"/>
                <a:gd name="connsiteY37" fmla="*/ 1399317 h 1818931"/>
                <a:gd name="connsiteX38" fmla="*/ 1131121 w 1730450"/>
                <a:gd name="connsiteY38" fmla="*/ 1424559 h 1818931"/>
                <a:gd name="connsiteX39" fmla="*/ 1186842 w 1730450"/>
                <a:gd name="connsiteY39" fmla="*/ 1492853 h 1818931"/>
                <a:gd name="connsiteX40" fmla="*/ 1320954 w 1730450"/>
                <a:gd name="connsiteY40" fmla="*/ 1523619 h 1818931"/>
                <a:gd name="connsiteX41" fmla="*/ 1482879 w 1730450"/>
                <a:gd name="connsiteY41" fmla="*/ 1246536 h 1818931"/>
                <a:gd name="connsiteX42" fmla="*/ 1466535 w 1730450"/>
                <a:gd name="connsiteY42" fmla="*/ 1237688 h 1818931"/>
                <a:gd name="connsiteX43" fmla="*/ 1465449 w 1730450"/>
                <a:gd name="connsiteY43" fmla="*/ 1238059 h 1818931"/>
                <a:gd name="connsiteX44" fmla="*/ 1321431 w 1730450"/>
                <a:gd name="connsiteY44" fmla="*/ 1245203 h 1818931"/>
                <a:gd name="connsiteX45" fmla="*/ 1193796 w 1730450"/>
                <a:gd name="connsiteY45" fmla="*/ 1186815 h 1818931"/>
                <a:gd name="connsiteX46" fmla="*/ 1180746 w 1730450"/>
                <a:gd name="connsiteY46" fmla="*/ 1162526 h 1818931"/>
                <a:gd name="connsiteX47" fmla="*/ 1198367 w 1730450"/>
                <a:gd name="connsiteY47" fmla="*/ 1128522 h 1818931"/>
                <a:gd name="connsiteX48" fmla="*/ 1239516 w 1730450"/>
                <a:gd name="connsiteY48" fmla="*/ 1134332 h 1818931"/>
                <a:gd name="connsiteX49" fmla="*/ 1334766 w 1730450"/>
                <a:gd name="connsiteY49" fmla="*/ 1176528 h 1818931"/>
                <a:gd name="connsiteX50" fmla="*/ 1472592 w 1730450"/>
                <a:gd name="connsiteY50" fmla="*/ 1164241 h 1818931"/>
                <a:gd name="connsiteX51" fmla="*/ 1648462 w 1730450"/>
                <a:gd name="connsiteY51" fmla="*/ 829665 h 1818931"/>
                <a:gd name="connsiteX52" fmla="*/ 1510692 w 1730450"/>
                <a:gd name="connsiteY52" fmla="*/ 668941 h 1818931"/>
                <a:gd name="connsiteX53" fmla="*/ 1494119 w 1730450"/>
                <a:gd name="connsiteY53" fmla="*/ 671512 h 1818931"/>
                <a:gd name="connsiteX54" fmla="*/ 1387343 w 1730450"/>
                <a:gd name="connsiteY54" fmla="*/ 744093 h 1818931"/>
                <a:gd name="connsiteX55" fmla="*/ 1252660 w 1730450"/>
                <a:gd name="connsiteY55" fmla="*/ 753618 h 1818931"/>
                <a:gd name="connsiteX56" fmla="*/ 1224237 w 1730450"/>
                <a:gd name="connsiteY56" fmla="*/ 713499 h 1818931"/>
                <a:gd name="connsiteX57" fmla="*/ 1226181 w 1730450"/>
                <a:gd name="connsiteY57" fmla="*/ 706564 h 1818931"/>
                <a:gd name="connsiteX58" fmla="*/ 1265519 w 1730450"/>
                <a:gd name="connsiteY58" fmla="*/ 684657 h 1818931"/>
                <a:gd name="connsiteX59" fmla="*/ 1319811 w 1730450"/>
                <a:gd name="connsiteY59" fmla="*/ 688372 h 1818931"/>
                <a:gd name="connsiteX60" fmla="*/ 1452114 w 1730450"/>
                <a:gd name="connsiteY60" fmla="*/ 614267 h 1818931"/>
                <a:gd name="connsiteX61" fmla="*/ 1487166 w 1730450"/>
                <a:gd name="connsiteY61" fmla="*/ 409480 h 1818931"/>
                <a:gd name="connsiteX62" fmla="*/ 1318192 w 1730450"/>
                <a:gd name="connsiteY62" fmla="*/ 295180 h 1818931"/>
                <a:gd name="connsiteX63" fmla="*/ 1278568 w 1730450"/>
                <a:gd name="connsiteY63" fmla="*/ 255556 h 1818931"/>
                <a:gd name="connsiteX64" fmla="*/ 1085792 w 1730450"/>
                <a:gd name="connsiteY64" fmla="*/ 69875 h 1818931"/>
                <a:gd name="connsiteX65" fmla="*/ 900807 w 1730450"/>
                <a:gd name="connsiteY65" fmla="*/ 242506 h 1818931"/>
                <a:gd name="connsiteX66" fmla="*/ 899664 w 1730450"/>
                <a:gd name="connsiteY66" fmla="*/ 357759 h 1818931"/>
                <a:gd name="connsiteX67" fmla="*/ 907665 w 1730450"/>
                <a:gd name="connsiteY67" fmla="*/ 367760 h 1818931"/>
                <a:gd name="connsiteX68" fmla="*/ 1042253 w 1730450"/>
                <a:gd name="connsiteY68" fmla="*/ 405860 h 1818931"/>
                <a:gd name="connsiteX69" fmla="*/ 1141694 w 1730450"/>
                <a:gd name="connsiteY69" fmla="*/ 389763 h 1818931"/>
                <a:gd name="connsiteX70" fmla="*/ 1189795 w 1730450"/>
                <a:gd name="connsiteY70" fmla="*/ 400621 h 1818931"/>
                <a:gd name="connsiteX71" fmla="*/ 1178937 w 1730450"/>
                <a:gd name="connsiteY71" fmla="*/ 448723 h 1818931"/>
                <a:gd name="connsiteX72" fmla="*/ 1101975 w 1730450"/>
                <a:gd name="connsiteY72" fmla="*/ 474821 h 1818931"/>
                <a:gd name="connsiteX73" fmla="*/ 963291 w 1730450"/>
                <a:gd name="connsiteY73" fmla="*/ 461581 h 1818931"/>
                <a:gd name="connsiteX74" fmla="*/ 899187 w 1730450"/>
                <a:gd name="connsiteY74" fmla="*/ 441579 h 1818931"/>
                <a:gd name="connsiteX75" fmla="*/ 899187 w 1730450"/>
                <a:gd name="connsiteY75" fmla="*/ 1054608 h 1818931"/>
                <a:gd name="connsiteX76" fmla="*/ 899187 w 1730450"/>
                <a:gd name="connsiteY76" fmla="*/ 1556194 h 1818931"/>
                <a:gd name="connsiteX77" fmla="*/ 1085515 w 1730450"/>
                <a:gd name="connsiteY77" fmla="*/ 1748532 h 1818931"/>
                <a:gd name="connsiteX78" fmla="*/ 1149123 w 1730450"/>
                <a:gd name="connsiteY78" fmla="*/ 1738598 h 1818931"/>
                <a:gd name="connsiteX79" fmla="*/ 1277139 w 1730450"/>
                <a:gd name="connsiteY79" fmla="*/ 1592866 h 1818931"/>
                <a:gd name="connsiteX80" fmla="*/ 830607 w 1730450"/>
                <a:gd name="connsiteY80" fmla="*/ 919829 h 1818931"/>
                <a:gd name="connsiteX81" fmla="*/ 817177 w 1730450"/>
                <a:gd name="connsiteY81" fmla="*/ 927163 h 1818931"/>
                <a:gd name="connsiteX82" fmla="*/ 589272 w 1730450"/>
                <a:gd name="connsiteY82" fmla="*/ 859917 h 1818931"/>
                <a:gd name="connsiteX83" fmla="*/ 577528 w 1730450"/>
                <a:gd name="connsiteY83" fmla="*/ 832961 h 1818931"/>
                <a:gd name="connsiteX84" fmla="*/ 577528 w 1730450"/>
                <a:gd name="connsiteY84" fmla="*/ 805339 h 1818931"/>
                <a:gd name="connsiteX85" fmla="*/ 610484 w 1730450"/>
                <a:gd name="connsiteY85" fmla="*/ 783907 h 1818931"/>
                <a:gd name="connsiteX86" fmla="*/ 643632 w 1730450"/>
                <a:gd name="connsiteY86" fmla="*/ 810768 h 1818931"/>
                <a:gd name="connsiteX87" fmla="*/ 767218 w 1730450"/>
                <a:gd name="connsiteY87" fmla="*/ 872642 h 1818931"/>
                <a:gd name="connsiteX88" fmla="*/ 787554 w 1730450"/>
                <a:gd name="connsiteY88" fmla="*/ 863155 h 1818931"/>
                <a:gd name="connsiteX89" fmla="*/ 831083 w 1730450"/>
                <a:gd name="connsiteY89" fmla="*/ 789813 h 1818931"/>
                <a:gd name="connsiteX90" fmla="*/ 830607 w 1730450"/>
                <a:gd name="connsiteY90" fmla="*/ 268605 h 1818931"/>
                <a:gd name="connsiteX91" fmla="*/ 829369 w 1730450"/>
                <a:gd name="connsiteY91" fmla="*/ 241268 h 1818931"/>
                <a:gd name="connsiteX92" fmla="*/ 621438 w 1730450"/>
                <a:gd name="connsiteY92" fmla="*/ 71875 h 1818931"/>
                <a:gd name="connsiteX93" fmla="*/ 451989 w 1730450"/>
                <a:gd name="connsiteY93" fmla="*/ 241840 h 1818931"/>
                <a:gd name="connsiteX94" fmla="*/ 453417 w 1730450"/>
                <a:gd name="connsiteY94" fmla="*/ 257460 h 1818931"/>
                <a:gd name="connsiteX95" fmla="*/ 620867 w 1730450"/>
                <a:gd name="connsiteY95" fmla="*/ 352710 h 1818931"/>
                <a:gd name="connsiteX96" fmla="*/ 664206 w 1730450"/>
                <a:gd name="connsiteY96" fmla="*/ 381285 h 1818931"/>
                <a:gd name="connsiteX97" fmla="*/ 630868 w 1730450"/>
                <a:gd name="connsiteY97" fmla="*/ 421957 h 1818931"/>
                <a:gd name="connsiteX98" fmla="*/ 474849 w 1730450"/>
                <a:gd name="connsiteY98" fmla="*/ 386429 h 1818931"/>
                <a:gd name="connsiteX99" fmla="*/ 398649 w 1730450"/>
                <a:gd name="connsiteY99" fmla="*/ 304228 h 1818931"/>
                <a:gd name="connsiteX100" fmla="*/ 383218 w 1730450"/>
                <a:gd name="connsiteY100" fmla="*/ 297180 h 1818931"/>
                <a:gd name="connsiteX101" fmla="*/ 229332 w 1730450"/>
                <a:gd name="connsiteY101" fmla="*/ 518312 h 1818931"/>
                <a:gd name="connsiteX102" fmla="*/ 235009 w 1730450"/>
                <a:gd name="connsiteY102" fmla="*/ 541496 h 1818931"/>
                <a:gd name="connsiteX103" fmla="*/ 268156 w 1730450"/>
                <a:gd name="connsiteY103" fmla="*/ 600551 h 1818931"/>
                <a:gd name="connsiteX104" fmla="*/ 334831 w 1730450"/>
                <a:gd name="connsiteY104" fmla="*/ 637127 h 1818931"/>
                <a:gd name="connsiteX105" fmla="*/ 411888 w 1730450"/>
                <a:gd name="connsiteY105" fmla="*/ 637984 h 1818931"/>
                <a:gd name="connsiteX106" fmla="*/ 458942 w 1730450"/>
                <a:gd name="connsiteY106" fmla="*/ 653577 h 1818931"/>
                <a:gd name="connsiteX107" fmla="*/ 443359 w 1730450"/>
                <a:gd name="connsiteY107" fmla="*/ 700630 h 1818931"/>
                <a:gd name="connsiteX108" fmla="*/ 437796 w 1730450"/>
                <a:gd name="connsiteY108" fmla="*/ 702849 h 1818931"/>
                <a:gd name="connsiteX109" fmla="*/ 359406 w 1730450"/>
                <a:gd name="connsiteY109" fmla="*/ 713517 h 1818931"/>
                <a:gd name="connsiteX110" fmla="*/ 242534 w 1730450"/>
                <a:gd name="connsiteY110" fmla="*/ 667988 h 1818931"/>
                <a:gd name="connsiteX111" fmla="*/ 224817 w 1730450"/>
                <a:gd name="connsiteY111" fmla="*/ 665892 h 1818931"/>
                <a:gd name="connsiteX112" fmla="*/ 85752 w 1730450"/>
                <a:gd name="connsiteY112" fmla="*/ 817721 h 1818931"/>
                <a:gd name="connsiteX113" fmla="*/ 235390 w 1730450"/>
                <a:gd name="connsiteY113" fmla="*/ 1156240 h 1818931"/>
                <a:gd name="connsiteX114" fmla="*/ 252821 w 1730450"/>
                <a:gd name="connsiteY114" fmla="*/ 1160526 h 1818931"/>
                <a:gd name="connsiteX115" fmla="*/ 364168 w 1730450"/>
                <a:gd name="connsiteY115" fmla="*/ 1152144 h 1818931"/>
                <a:gd name="connsiteX116" fmla="*/ 489231 w 1730450"/>
                <a:gd name="connsiteY116" fmla="*/ 1095565 h 1818931"/>
                <a:gd name="connsiteX117" fmla="*/ 534856 w 1730450"/>
                <a:gd name="connsiteY117" fmla="*/ 1096518 h 1818931"/>
                <a:gd name="connsiteX118" fmla="*/ 538857 w 1730450"/>
                <a:gd name="connsiteY118" fmla="*/ 1143190 h 1818931"/>
                <a:gd name="connsiteX119" fmla="*/ 518949 w 1730450"/>
                <a:gd name="connsiteY119" fmla="*/ 1163574 h 1818931"/>
                <a:gd name="connsiteX120" fmla="*/ 449417 w 1730450"/>
                <a:gd name="connsiteY120" fmla="*/ 1201674 h 1818931"/>
                <a:gd name="connsiteX121" fmla="*/ 441702 w 1730450"/>
                <a:gd name="connsiteY121" fmla="*/ 1214723 h 1818931"/>
                <a:gd name="connsiteX122" fmla="*/ 487707 w 1730450"/>
                <a:gd name="connsiteY122" fmla="*/ 1288351 h 1818931"/>
                <a:gd name="connsiteX123" fmla="*/ 569717 w 1730450"/>
                <a:gd name="connsiteY123" fmla="*/ 1305496 h 1818931"/>
                <a:gd name="connsiteX124" fmla="*/ 613914 w 1730450"/>
                <a:gd name="connsiteY124" fmla="*/ 1330928 h 1818931"/>
                <a:gd name="connsiteX125" fmla="*/ 583624 w 1730450"/>
                <a:gd name="connsiteY125" fmla="*/ 1373886 h 1818931"/>
                <a:gd name="connsiteX126" fmla="*/ 402649 w 1730450"/>
                <a:gd name="connsiteY126" fmla="*/ 1294161 h 1818931"/>
                <a:gd name="connsiteX127" fmla="*/ 370264 w 1730450"/>
                <a:gd name="connsiteY127" fmla="*/ 1224343 h 1818931"/>
                <a:gd name="connsiteX128" fmla="*/ 266632 w 1730450"/>
                <a:gd name="connsiteY128" fmla="*/ 1230916 h 1818931"/>
                <a:gd name="connsiteX129" fmla="*/ 250630 w 1730450"/>
                <a:gd name="connsiteY129" fmla="*/ 1240441 h 1818931"/>
                <a:gd name="connsiteX130" fmla="*/ 323544 w 1730450"/>
                <a:gd name="connsiteY130" fmla="*/ 1499797 h 1818931"/>
                <a:gd name="connsiteX131" fmla="*/ 411698 w 1730450"/>
                <a:gd name="connsiteY131" fmla="*/ 1524095 h 1818931"/>
                <a:gd name="connsiteX132" fmla="*/ 450560 w 1730450"/>
                <a:gd name="connsiteY132" fmla="*/ 1562195 h 1818931"/>
                <a:gd name="connsiteX133" fmla="*/ 646156 w 1730450"/>
                <a:gd name="connsiteY133" fmla="*/ 1746085 h 1818931"/>
                <a:gd name="connsiteX134" fmla="*/ 830131 w 1730450"/>
                <a:gd name="connsiteY134" fmla="*/ 1554956 h 1818931"/>
                <a:gd name="connsiteX135" fmla="*/ 830131 w 1730450"/>
                <a:gd name="connsiteY135" fmla="*/ 932021 h 181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730450" h="1818931">
                  <a:moveTo>
                    <a:pt x="186336" y="1212056"/>
                  </a:moveTo>
                  <a:cubicBezTo>
                    <a:pt x="-66552" y="1081183"/>
                    <a:pt x="-57313" y="726948"/>
                    <a:pt x="183669" y="607504"/>
                  </a:cubicBezTo>
                  <a:cubicBezTo>
                    <a:pt x="175764" y="581025"/>
                    <a:pt x="165667" y="555402"/>
                    <a:pt x="160524" y="528828"/>
                  </a:cubicBezTo>
                  <a:cubicBezTo>
                    <a:pt x="139492" y="410022"/>
                    <a:pt x="203634" y="292522"/>
                    <a:pt x="314924" y="245935"/>
                  </a:cubicBezTo>
                  <a:cubicBezTo>
                    <a:pt x="333745" y="238820"/>
                    <a:pt x="353071" y="233114"/>
                    <a:pt x="372741" y="228885"/>
                  </a:cubicBezTo>
                  <a:cubicBezTo>
                    <a:pt x="379475" y="228362"/>
                    <a:pt x="384761" y="222875"/>
                    <a:pt x="385028" y="216122"/>
                  </a:cubicBezTo>
                  <a:cubicBezTo>
                    <a:pt x="397201" y="139903"/>
                    <a:pt x="443302" y="73333"/>
                    <a:pt x="510377" y="35147"/>
                  </a:cubicBezTo>
                  <a:cubicBezTo>
                    <a:pt x="612342" y="-24642"/>
                    <a:pt x="741910" y="-7401"/>
                    <a:pt x="824702" y="76962"/>
                  </a:cubicBezTo>
                  <a:cubicBezTo>
                    <a:pt x="832312" y="84496"/>
                    <a:pt x="839523" y="92411"/>
                    <a:pt x="846324" y="100679"/>
                  </a:cubicBezTo>
                  <a:cubicBezTo>
                    <a:pt x="852991" y="108966"/>
                    <a:pt x="858611" y="118110"/>
                    <a:pt x="865374" y="128301"/>
                  </a:cubicBezTo>
                  <a:cubicBezTo>
                    <a:pt x="868231" y="124301"/>
                    <a:pt x="870708" y="120872"/>
                    <a:pt x="873089" y="117348"/>
                  </a:cubicBezTo>
                  <a:cubicBezTo>
                    <a:pt x="943107" y="8953"/>
                    <a:pt x="1082610" y="-30766"/>
                    <a:pt x="1199225" y="24479"/>
                  </a:cubicBezTo>
                  <a:cubicBezTo>
                    <a:pt x="1279711" y="62007"/>
                    <a:pt x="1328574" y="126397"/>
                    <a:pt x="1345243" y="214026"/>
                  </a:cubicBezTo>
                  <a:cubicBezTo>
                    <a:pt x="1345577" y="222370"/>
                    <a:pt x="1352235" y="229066"/>
                    <a:pt x="1360578" y="229457"/>
                  </a:cubicBezTo>
                  <a:cubicBezTo>
                    <a:pt x="1491814" y="252384"/>
                    <a:pt x="1584092" y="371351"/>
                    <a:pt x="1573652" y="504158"/>
                  </a:cubicBezTo>
                  <a:cubicBezTo>
                    <a:pt x="1571233" y="539791"/>
                    <a:pt x="1561156" y="574490"/>
                    <a:pt x="1544125" y="605885"/>
                  </a:cubicBezTo>
                  <a:cubicBezTo>
                    <a:pt x="1662807" y="672560"/>
                    <a:pt x="1730243" y="772191"/>
                    <a:pt x="1730243" y="909066"/>
                  </a:cubicBezTo>
                  <a:cubicBezTo>
                    <a:pt x="1730243" y="1045940"/>
                    <a:pt x="1663568" y="1145286"/>
                    <a:pt x="1546983" y="1210913"/>
                  </a:cubicBezTo>
                  <a:cubicBezTo>
                    <a:pt x="1555822" y="1235916"/>
                    <a:pt x="1563394" y="1261348"/>
                    <a:pt x="1569652" y="1287113"/>
                  </a:cubicBezTo>
                  <a:cubicBezTo>
                    <a:pt x="1594922" y="1421920"/>
                    <a:pt x="1510387" y="1552965"/>
                    <a:pt x="1377152" y="1585531"/>
                  </a:cubicBezTo>
                  <a:cubicBezTo>
                    <a:pt x="1367627" y="1587913"/>
                    <a:pt x="1354863" y="1587913"/>
                    <a:pt x="1348577" y="1594104"/>
                  </a:cubicBezTo>
                  <a:cubicBezTo>
                    <a:pt x="1342290" y="1600295"/>
                    <a:pt x="1343909" y="1612677"/>
                    <a:pt x="1341242" y="1622202"/>
                  </a:cubicBezTo>
                  <a:cubicBezTo>
                    <a:pt x="1314477" y="1719167"/>
                    <a:pt x="1252660" y="1782889"/>
                    <a:pt x="1156076" y="1808988"/>
                  </a:cubicBezTo>
                  <a:cubicBezTo>
                    <a:pt x="1082629" y="1829990"/>
                    <a:pt x="1003610" y="1816236"/>
                    <a:pt x="941574" y="1771650"/>
                  </a:cubicBezTo>
                  <a:cubicBezTo>
                    <a:pt x="910846" y="1750238"/>
                    <a:pt x="885090" y="1722463"/>
                    <a:pt x="866040" y="1690211"/>
                  </a:cubicBezTo>
                  <a:cubicBezTo>
                    <a:pt x="864173" y="1692107"/>
                    <a:pt x="862421" y="1694107"/>
                    <a:pt x="860801" y="1696212"/>
                  </a:cubicBezTo>
                  <a:cubicBezTo>
                    <a:pt x="800794" y="1785556"/>
                    <a:pt x="717165" y="1826038"/>
                    <a:pt x="610008" y="1816322"/>
                  </a:cubicBezTo>
                  <a:cubicBezTo>
                    <a:pt x="570060" y="1812236"/>
                    <a:pt x="531789" y="1798120"/>
                    <a:pt x="498756" y="1775269"/>
                  </a:cubicBezTo>
                  <a:cubicBezTo>
                    <a:pt x="437339" y="1735893"/>
                    <a:pt x="395724" y="1672094"/>
                    <a:pt x="384456" y="1600009"/>
                  </a:cubicBezTo>
                  <a:cubicBezTo>
                    <a:pt x="383504" y="1594770"/>
                    <a:pt x="382266" y="1591342"/>
                    <a:pt x="375693" y="1590484"/>
                  </a:cubicBezTo>
                  <a:cubicBezTo>
                    <a:pt x="234037" y="1568196"/>
                    <a:pt x="137263" y="1435293"/>
                    <a:pt x="159552" y="1293628"/>
                  </a:cubicBezTo>
                  <a:cubicBezTo>
                    <a:pt x="163753" y="1266968"/>
                    <a:pt x="172077" y="1241107"/>
                    <a:pt x="184241" y="1217009"/>
                  </a:cubicBezTo>
                  <a:cubicBezTo>
                    <a:pt x="184907" y="1215104"/>
                    <a:pt x="185479" y="1214056"/>
                    <a:pt x="186336" y="1212056"/>
                  </a:cubicBezTo>
                  <a:close/>
                  <a:moveTo>
                    <a:pt x="1277139" y="1593056"/>
                  </a:moveTo>
                  <a:lnTo>
                    <a:pt x="1266662" y="1590865"/>
                  </a:lnTo>
                  <a:cubicBezTo>
                    <a:pt x="1240935" y="1585884"/>
                    <a:pt x="1215503" y="1579531"/>
                    <a:pt x="1190462" y="1571815"/>
                  </a:cubicBezTo>
                  <a:cubicBezTo>
                    <a:pt x="1129597" y="1550003"/>
                    <a:pt x="1085687" y="1509903"/>
                    <a:pt x="1064922" y="1446942"/>
                  </a:cubicBezTo>
                  <a:cubicBezTo>
                    <a:pt x="1057969" y="1425416"/>
                    <a:pt x="1066827" y="1405699"/>
                    <a:pt x="1085973" y="1399317"/>
                  </a:cubicBezTo>
                  <a:cubicBezTo>
                    <a:pt x="1105118" y="1392936"/>
                    <a:pt x="1124073" y="1402842"/>
                    <a:pt x="1131121" y="1424559"/>
                  </a:cubicBezTo>
                  <a:cubicBezTo>
                    <a:pt x="1140618" y="1453429"/>
                    <a:pt x="1160467" y="1477756"/>
                    <a:pt x="1186842" y="1492853"/>
                  </a:cubicBezTo>
                  <a:cubicBezTo>
                    <a:pt x="1227743" y="1515570"/>
                    <a:pt x="1274244" y="1526238"/>
                    <a:pt x="1320954" y="1523619"/>
                  </a:cubicBezTo>
                  <a:cubicBezTo>
                    <a:pt x="1459257" y="1520190"/>
                    <a:pt x="1547649" y="1368933"/>
                    <a:pt x="1482879" y="1246536"/>
                  </a:cubicBezTo>
                  <a:cubicBezTo>
                    <a:pt x="1480812" y="1239574"/>
                    <a:pt x="1473488" y="1235611"/>
                    <a:pt x="1466535" y="1237688"/>
                  </a:cubicBezTo>
                  <a:cubicBezTo>
                    <a:pt x="1466163" y="1237792"/>
                    <a:pt x="1465801" y="1237916"/>
                    <a:pt x="1465449" y="1238059"/>
                  </a:cubicBezTo>
                  <a:cubicBezTo>
                    <a:pt x="1418281" y="1249232"/>
                    <a:pt x="1369465" y="1251651"/>
                    <a:pt x="1321431" y="1245203"/>
                  </a:cubicBezTo>
                  <a:cubicBezTo>
                    <a:pt x="1273729" y="1239898"/>
                    <a:pt x="1229000" y="1219438"/>
                    <a:pt x="1193796" y="1186815"/>
                  </a:cubicBezTo>
                  <a:cubicBezTo>
                    <a:pt x="1187176" y="1180166"/>
                    <a:pt x="1182642" y="1171718"/>
                    <a:pt x="1180746" y="1162526"/>
                  </a:cubicBezTo>
                  <a:cubicBezTo>
                    <a:pt x="1178060" y="1148486"/>
                    <a:pt x="1185347" y="1134427"/>
                    <a:pt x="1198367" y="1128522"/>
                  </a:cubicBezTo>
                  <a:cubicBezTo>
                    <a:pt x="1211779" y="1120702"/>
                    <a:pt x="1228800" y="1123102"/>
                    <a:pt x="1239516" y="1134332"/>
                  </a:cubicBezTo>
                  <a:cubicBezTo>
                    <a:pt x="1265919" y="1158240"/>
                    <a:pt x="1299314" y="1173032"/>
                    <a:pt x="1334766" y="1176528"/>
                  </a:cubicBezTo>
                  <a:cubicBezTo>
                    <a:pt x="1381057" y="1182205"/>
                    <a:pt x="1428034" y="1178014"/>
                    <a:pt x="1472592" y="1164241"/>
                  </a:cubicBezTo>
                  <a:cubicBezTo>
                    <a:pt x="1613543" y="1120416"/>
                    <a:pt x="1692286" y="970616"/>
                    <a:pt x="1648462" y="829665"/>
                  </a:cubicBezTo>
                  <a:cubicBezTo>
                    <a:pt x="1626612" y="759409"/>
                    <a:pt x="1576777" y="701268"/>
                    <a:pt x="1510692" y="668941"/>
                  </a:cubicBezTo>
                  <a:cubicBezTo>
                    <a:pt x="1505396" y="665102"/>
                    <a:pt x="1497995" y="666245"/>
                    <a:pt x="1494119" y="671512"/>
                  </a:cubicBezTo>
                  <a:cubicBezTo>
                    <a:pt x="1464382" y="703364"/>
                    <a:pt x="1427901" y="728167"/>
                    <a:pt x="1387343" y="744093"/>
                  </a:cubicBezTo>
                  <a:cubicBezTo>
                    <a:pt x="1344491" y="761009"/>
                    <a:pt x="1297466" y="764333"/>
                    <a:pt x="1252660" y="753618"/>
                  </a:cubicBezTo>
                  <a:cubicBezTo>
                    <a:pt x="1233734" y="750389"/>
                    <a:pt x="1221009" y="732425"/>
                    <a:pt x="1224237" y="713499"/>
                  </a:cubicBezTo>
                  <a:cubicBezTo>
                    <a:pt x="1224647" y="711127"/>
                    <a:pt x="1225295" y="708803"/>
                    <a:pt x="1226181" y="706564"/>
                  </a:cubicBezTo>
                  <a:cubicBezTo>
                    <a:pt x="1232343" y="690772"/>
                    <a:pt x="1248850" y="681580"/>
                    <a:pt x="1265519" y="684657"/>
                  </a:cubicBezTo>
                  <a:cubicBezTo>
                    <a:pt x="1283435" y="687829"/>
                    <a:pt x="1301638" y="689076"/>
                    <a:pt x="1319811" y="688372"/>
                  </a:cubicBezTo>
                  <a:cubicBezTo>
                    <a:pt x="1374390" y="683133"/>
                    <a:pt x="1416966" y="654177"/>
                    <a:pt x="1452114" y="614267"/>
                  </a:cubicBezTo>
                  <a:cubicBezTo>
                    <a:pt x="1505454" y="553498"/>
                    <a:pt x="1519646" y="483965"/>
                    <a:pt x="1487166" y="409480"/>
                  </a:cubicBezTo>
                  <a:cubicBezTo>
                    <a:pt x="1455542" y="336994"/>
                    <a:pt x="1397059" y="299561"/>
                    <a:pt x="1318192" y="295180"/>
                  </a:cubicBezTo>
                  <a:cubicBezTo>
                    <a:pt x="1291808" y="293656"/>
                    <a:pt x="1279330" y="281844"/>
                    <a:pt x="1278568" y="255556"/>
                  </a:cubicBezTo>
                  <a:cubicBezTo>
                    <a:pt x="1276606" y="151047"/>
                    <a:pt x="1190300" y="67913"/>
                    <a:pt x="1085792" y="69875"/>
                  </a:cubicBezTo>
                  <a:cubicBezTo>
                    <a:pt x="989075" y="71685"/>
                    <a:pt x="909284" y="146142"/>
                    <a:pt x="900807" y="242506"/>
                  </a:cubicBezTo>
                  <a:cubicBezTo>
                    <a:pt x="897663" y="280606"/>
                    <a:pt x="899473" y="319373"/>
                    <a:pt x="899664" y="357759"/>
                  </a:cubicBezTo>
                  <a:cubicBezTo>
                    <a:pt x="900645" y="362150"/>
                    <a:pt x="903597" y="365836"/>
                    <a:pt x="907665" y="367760"/>
                  </a:cubicBezTo>
                  <a:cubicBezTo>
                    <a:pt x="950327" y="387229"/>
                    <a:pt x="995714" y="400078"/>
                    <a:pt x="1042253" y="405860"/>
                  </a:cubicBezTo>
                  <a:cubicBezTo>
                    <a:pt x="1076733" y="409575"/>
                    <a:pt x="1110642" y="409289"/>
                    <a:pt x="1141694" y="389763"/>
                  </a:cubicBezTo>
                  <a:cubicBezTo>
                    <a:pt x="1157972" y="379476"/>
                    <a:pt x="1179508" y="384343"/>
                    <a:pt x="1189795" y="400621"/>
                  </a:cubicBezTo>
                  <a:cubicBezTo>
                    <a:pt x="1200082" y="416899"/>
                    <a:pt x="1195215" y="438435"/>
                    <a:pt x="1178937" y="448723"/>
                  </a:cubicBezTo>
                  <a:cubicBezTo>
                    <a:pt x="1155648" y="463248"/>
                    <a:pt x="1129302" y="472182"/>
                    <a:pt x="1101975" y="474821"/>
                  </a:cubicBezTo>
                  <a:cubicBezTo>
                    <a:pt x="1055331" y="479603"/>
                    <a:pt x="1008191" y="475107"/>
                    <a:pt x="963291" y="461581"/>
                  </a:cubicBezTo>
                  <a:cubicBezTo>
                    <a:pt x="942145" y="455676"/>
                    <a:pt x="921476" y="448627"/>
                    <a:pt x="899187" y="441579"/>
                  </a:cubicBezTo>
                  <a:lnTo>
                    <a:pt x="899187" y="1054608"/>
                  </a:lnTo>
                  <a:cubicBezTo>
                    <a:pt x="899187" y="1221800"/>
                    <a:pt x="899187" y="1389002"/>
                    <a:pt x="899187" y="1556194"/>
                  </a:cubicBezTo>
                  <a:cubicBezTo>
                    <a:pt x="897530" y="1660760"/>
                    <a:pt x="980950" y="1746875"/>
                    <a:pt x="1085515" y="1748532"/>
                  </a:cubicBezTo>
                  <a:cubicBezTo>
                    <a:pt x="1107128" y="1748876"/>
                    <a:pt x="1128645" y="1745513"/>
                    <a:pt x="1149123" y="1738598"/>
                  </a:cubicBezTo>
                  <a:cubicBezTo>
                    <a:pt x="1219227" y="1714976"/>
                    <a:pt x="1260090" y="1664875"/>
                    <a:pt x="1277139" y="1592866"/>
                  </a:cubicBezTo>
                  <a:close/>
                  <a:moveTo>
                    <a:pt x="830607" y="919829"/>
                  </a:moveTo>
                  <a:lnTo>
                    <a:pt x="817177" y="927163"/>
                  </a:lnTo>
                  <a:cubicBezTo>
                    <a:pt x="735672" y="971531"/>
                    <a:pt x="633640" y="941422"/>
                    <a:pt x="589272" y="859917"/>
                  </a:cubicBezTo>
                  <a:cubicBezTo>
                    <a:pt x="584576" y="851297"/>
                    <a:pt x="580652" y="842276"/>
                    <a:pt x="577528" y="832961"/>
                  </a:cubicBezTo>
                  <a:cubicBezTo>
                    <a:pt x="574861" y="823950"/>
                    <a:pt x="574861" y="814349"/>
                    <a:pt x="577528" y="805339"/>
                  </a:cubicBezTo>
                  <a:cubicBezTo>
                    <a:pt x="582319" y="791499"/>
                    <a:pt x="595892" y="782669"/>
                    <a:pt x="610484" y="783907"/>
                  </a:cubicBezTo>
                  <a:cubicBezTo>
                    <a:pt x="626258" y="784555"/>
                    <a:pt x="639726" y="795471"/>
                    <a:pt x="643632" y="810768"/>
                  </a:cubicBezTo>
                  <a:cubicBezTo>
                    <a:pt x="660672" y="861984"/>
                    <a:pt x="716002" y="889682"/>
                    <a:pt x="767218" y="872642"/>
                  </a:cubicBezTo>
                  <a:cubicBezTo>
                    <a:pt x="774333" y="870270"/>
                    <a:pt x="781163" y="867089"/>
                    <a:pt x="787554" y="863155"/>
                  </a:cubicBezTo>
                  <a:cubicBezTo>
                    <a:pt x="815005" y="849163"/>
                    <a:pt x="831950" y="820617"/>
                    <a:pt x="831083" y="789813"/>
                  </a:cubicBezTo>
                  <a:cubicBezTo>
                    <a:pt x="830226" y="616077"/>
                    <a:pt x="831083" y="442341"/>
                    <a:pt x="830607" y="268605"/>
                  </a:cubicBezTo>
                  <a:cubicBezTo>
                    <a:pt x="830674" y="259480"/>
                    <a:pt x="830255" y="250355"/>
                    <a:pt x="829369" y="241268"/>
                  </a:cubicBezTo>
                  <a:cubicBezTo>
                    <a:pt x="818730" y="137074"/>
                    <a:pt x="725632" y="61236"/>
                    <a:pt x="621438" y="71875"/>
                  </a:cubicBezTo>
                  <a:cubicBezTo>
                    <a:pt x="531732" y="81038"/>
                    <a:pt x="460875" y="152104"/>
                    <a:pt x="451989" y="241840"/>
                  </a:cubicBezTo>
                  <a:cubicBezTo>
                    <a:pt x="451150" y="247088"/>
                    <a:pt x="451636" y="252460"/>
                    <a:pt x="453417" y="257460"/>
                  </a:cubicBezTo>
                  <a:cubicBezTo>
                    <a:pt x="482754" y="318040"/>
                    <a:pt x="540571" y="362807"/>
                    <a:pt x="620867" y="352710"/>
                  </a:cubicBezTo>
                  <a:cubicBezTo>
                    <a:pt x="643441" y="349853"/>
                    <a:pt x="661348" y="361378"/>
                    <a:pt x="664206" y="381285"/>
                  </a:cubicBezTo>
                  <a:cubicBezTo>
                    <a:pt x="667063" y="401193"/>
                    <a:pt x="654681" y="419385"/>
                    <a:pt x="630868" y="421957"/>
                  </a:cubicBezTo>
                  <a:cubicBezTo>
                    <a:pt x="576252" y="429863"/>
                    <a:pt x="520654" y="417204"/>
                    <a:pt x="474849" y="386429"/>
                  </a:cubicBezTo>
                  <a:cubicBezTo>
                    <a:pt x="443235" y="365522"/>
                    <a:pt x="417098" y="337337"/>
                    <a:pt x="398649" y="304228"/>
                  </a:cubicBezTo>
                  <a:cubicBezTo>
                    <a:pt x="396172" y="298170"/>
                    <a:pt x="389419" y="295084"/>
                    <a:pt x="383218" y="297180"/>
                  </a:cubicBezTo>
                  <a:cubicBezTo>
                    <a:pt x="279662" y="315753"/>
                    <a:pt x="210758" y="414756"/>
                    <a:pt x="229332" y="518312"/>
                  </a:cubicBezTo>
                  <a:cubicBezTo>
                    <a:pt x="230742" y="526151"/>
                    <a:pt x="232637" y="533895"/>
                    <a:pt x="235009" y="541496"/>
                  </a:cubicBezTo>
                  <a:cubicBezTo>
                    <a:pt x="240429" y="563851"/>
                    <a:pt x="251897" y="584282"/>
                    <a:pt x="268156" y="600551"/>
                  </a:cubicBezTo>
                  <a:cubicBezTo>
                    <a:pt x="287711" y="617086"/>
                    <a:pt x="310380" y="629516"/>
                    <a:pt x="334831" y="637127"/>
                  </a:cubicBezTo>
                  <a:cubicBezTo>
                    <a:pt x="359558" y="646785"/>
                    <a:pt x="386952" y="647090"/>
                    <a:pt x="411888" y="637984"/>
                  </a:cubicBezTo>
                  <a:cubicBezTo>
                    <a:pt x="429186" y="629297"/>
                    <a:pt x="450255" y="636270"/>
                    <a:pt x="458942" y="653577"/>
                  </a:cubicBezTo>
                  <a:cubicBezTo>
                    <a:pt x="467638" y="670874"/>
                    <a:pt x="460656" y="691943"/>
                    <a:pt x="443359" y="700630"/>
                  </a:cubicBezTo>
                  <a:cubicBezTo>
                    <a:pt x="441568" y="701525"/>
                    <a:pt x="439711" y="702268"/>
                    <a:pt x="437796" y="702849"/>
                  </a:cubicBezTo>
                  <a:cubicBezTo>
                    <a:pt x="412984" y="712974"/>
                    <a:pt x="386018" y="716642"/>
                    <a:pt x="359406" y="713517"/>
                  </a:cubicBezTo>
                  <a:cubicBezTo>
                    <a:pt x="317295" y="708174"/>
                    <a:pt x="277157" y="692534"/>
                    <a:pt x="242534" y="667988"/>
                  </a:cubicBezTo>
                  <a:cubicBezTo>
                    <a:pt x="237657" y="663625"/>
                    <a:pt x="230570" y="662787"/>
                    <a:pt x="224817" y="665892"/>
                  </a:cubicBezTo>
                  <a:cubicBezTo>
                    <a:pt x="159723" y="695458"/>
                    <a:pt x="109508" y="750293"/>
                    <a:pt x="85752" y="817721"/>
                  </a:cubicBezTo>
                  <a:cubicBezTo>
                    <a:pt x="36479" y="952443"/>
                    <a:pt x="102592" y="1102004"/>
                    <a:pt x="235390" y="1156240"/>
                  </a:cubicBezTo>
                  <a:cubicBezTo>
                    <a:pt x="240810" y="1158945"/>
                    <a:pt x="246763" y="1160411"/>
                    <a:pt x="252821" y="1160526"/>
                  </a:cubicBezTo>
                  <a:cubicBezTo>
                    <a:pt x="289968" y="1158335"/>
                    <a:pt x="327402" y="1157764"/>
                    <a:pt x="364168" y="1152144"/>
                  </a:cubicBezTo>
                  <a:cubicBezTo>
                    <a:pt x="410555" y="1145191"/>
                    <a:pt x="455799" y="1133094"/>
                    <a:pt x="489231" y="1095565"/>
                  </a:cubicBezTo>
                  <a:cubicBezTo>
                    <a:pt x="500661" y="1082611"/>
                    <a:pt x="522474" y="1084707"/>
                    <a:pt x="534856" y="1096518"/>
                  </a:cubicBezTo>
                  <a:cubicBezTo>
                    <a:pt x="548086" y="1108681"/>
                    <a:pt x="549820" y="1128950"/>
                    <a:pt x="538857" y="1143190"/>
                  </a:cubicBezTo>
                  <a:cubicBezTo>
                    <a:pt x="532942" y="1150648"/>
                    <a:pt x="526265" y="1157478"/>
                    <a:pt x="518949" y="1163574"/>
                  </a:cubicBezTo>
                  <a:cubicBezTo>
                    <a:pt x="498556" y="1180795"/>
                    <a:pt x="474915" y="1193759"/>
                    <a:pt x="449417" y="1201674"/>
                  </a:cubicBezTo>
                  <a:cubicBezTo>
                    <a:pt x="442654" y="1203865"/>
                    <a:pt x="438749" y="1206722"/>
                    <a:pt x="441702" y="1214723"/>
                  </a:cubicBezTo>
                  <a:cubicBezTo>
                    <a:pt x="452179" y="1242345"/>
                    <a:pt x="464657" y="1268825"/>
                    <a:pt x="487707" y="1288351"/>
                  </a:cubicBezTo>
                  <a:cubicBezTo>
                    <a:pt x="510758" y="1307877"/>
                    <a:pt x="539904" y="1311211"/>
                    <a:pt x="569717" y="1305496"/>
                  </a:cubicBezTo>
                  <a:cubicBezTo>
                    <a:pt x="592101" y="1301210"/>
                    <a:pt x="609818" y="1311592"/>
                    <a:pt x="613914" y="1330928"/>
                  </a:cubicBezTo>
                  <a:cubicBezTo>
                    <a:pt x="618009" y="1350264"/>
                    <a:pt x="606293" y="1369028"/>
                    <a:pt x="583624" y="1373886"/>
                  </a:cubicBezTo>
                  <a:cubicBezTo>
                    <a:pt x="512139" y="1392155"/>
                    <a:pt x="437415" y="1359236"/>
                    <a:pt x="402649" y="1294161"/>
                  </a:cubicBezTo>
                  <a:cubicBezTo>
                    <a:pt x="389981" y="1271873"/>
                    <a:pt x="380932" y="1247584"/>
                    <a:pt x="370264" y="1224343"/>
                  </a:cubicBezTo>
                  <a:cubicBezTo>
                    <a:pt x="336260" y="1226534"/>
                    <a:pt x="301494" y="1229296"/>
                    <a:pt x="266632" y="1230916"/>
                  </a:cubicBezTo>
                  <a:cubicBezTo>
                    <a:pt x="259850" y="1230506"/>
                    <a:pt x="253507" y="1234287"/>
                    <a:pt x="250630" y="1240441"/>
                  </a:cubicBezTo>
                  <a:cubicBezTo>
                    <a:pt x="199147" y="1332195"/>
                    <a:pt x="231790" y="1448314"/>
                    <a:pt x="323544" y="1499797"/>
                  </a:cubicBezTo>
                  <a:cubicBezTo>
                    <a:pt x="350519" y="1514932"/>
                    <a:pt x="380780" y="1523276"/>
                    <a:pt x="411698" y="1524095"/>
                  </a:cubicBezTo>
                  <a:cubicBezTo>
                    <a:pt x="437415" y="1524095"/>
                    <a:pt x="449798" y="1536287"/>
                    <a:pt x="450560" y="1562195"/>
                  </a:cubicBezTo>
                  <a:cubicBezTo>
                    <a:pt x="453789" y="1666989"/>
                    <a:pt x="541362" y="1749323"/>
                    <a:pt x="646156" y="1746085"/>
                  </a:cubicBezTo>
                  <a:cubicBezTo>
                    <a:pt x="749207" y="1742913"/>
                    <a:pt x="830883" y="1658055"/>
                    <a:pt x="830131" y="1554956"/>
                  </a:cubicBezTo>
                  <a:cubicBezTo>
                    <a:pt x="830131" y="1347311"/>
                    <a:pt x="830131" y="1139666"/>
                    <a:pt x="830131" y="932021"/>
                  </a:cubicBezTo>
                  <a:close/>
                </a:path>
              </a:pathLst>
            </a:custGeom>
            <a:grpFill/>
            <a:ln w="9525" cap="flat">
              <a:noFill/>
              <a:prstDash val="solid"/>
              <a:miter/>
            </a:ln>
          </p:spPr>
          <p:txBody>
            <a:bodyPr rtlCol="0" anchor="ctr"/>
            <a:lstStyle/>
            <a:p>
              <a:endParaRPr lang="en-IN" dirty="0"/>
            </a:p>
          </p:txBody>
        </p:sp>
        <p:sp>
          <p:nvSpPr>
            <p:cNvPr id="171" name="Freeform: Shape 170">
              <a:extLst>
                <a:ext uri="{FF2B5EF4-FFF2-40B4-BE49-F238E27FC236}">
                  <a16:creationId xmlns:a16="http://schemas.microsoft.com/office/drawing/2014/main" id="{374B50B6-6E3E-47BF-8423-3F161D60811A}"/>
                </a:ext>
              </a:extLst>
            </p:cNvPr>
            <p:cNvSpPr/>
            <p:nvPr/>
          </p:nvSpPr>
          <p:spPr>
            <a:xfrm>
              <a:off x="6268675" y="3424141"/>
              <a:ext cx="234253" cy="193049"/>
            </a:xfrm>
            <a:custGeom>
              <a:avLst/>
              <a:gdLst>
                <a:gd name="connsiteX0" fmla="*/ 160683 w 234253"/>
                <a:gd name="connsiteY0" fmla="*/ -314 h 193049"/>
                <a:gd name="connsiteX1" fmla="*/ 207260 w 234253"/>
                <a:gd name="connsiteY1" fmla="*/ 9211 h 193049"/>
                <a:gd name="connsiteX2" fmla="*/ 233187 w 234253"/>
                <a:gd name="connsiteY2" fmla="*/ 50349 h 193049"/>
                <a:gd name="connsiteX3" fmla="*/ 232311 w 234253"/>
                <a:gd name="connsiteY3" fmla="*/ 53502 h 193049"/>
                <a:gd name="connsiteX4" fmla="*/ 188496 w 234253"/>
                <a:gd name="connsiteY4" fmla="*/ 76552 h 193049"/>
                <a:gd name="connsiteX5" fmla="*/ 158397 w 234253"/>
                <a:gd name="connsiteY5" fmla="*/ 70742 h 193049"/>
                <a:gd name="connsiteX6" fmla="*/ 84102 w 234253"/>
                <a:gd name="connsiteY6" fmla="*/ 113605 h 193049"/>
                <a:gd name="connsiteX7" fmla="*/ 68576 w 234253"/>
                <a:gd name="connsiteY7" fmla="*/ 164659 h 193049"/>
                <a:gd name="connsiteX8" fmla="*/ 41049 w 234253"/>
                <a:gd name="connsiteY8" fmla="*/ 191900 h 193049"/>
                <a:gd name="connsiteX9" fmla="*/ 4854 w 234253"/>
                <a:gd name="connsiteY9" fmla="*/ 176089 h 193049"/>
                <a:gd name="connsiteX10" fmla="*/ -194 w 234253"/>
                <a:gd name="connsiteY10" fmla="*/ 157039 h 193049"/>
                <a:gd name="connsiteX11" fmla="*/ 68576 w 234253"/>
                <a:gd name="connsiteY11" fmla="*/ 25594 h 193049"/>
                <a:gd name="connsiteX12" fmla="*/ 160683 w 234253"/>
                <a:gd name="connsiteY12" fmla="*/ -314 h 19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253" h="193049">
                  <a:moveTo>
                    <a:pt x="160683" y="-314"/>
                  </a:moveTo>
                  <a:cubicBezTo>
                    <a:pt x="170208" y="1495"/>
                    <a:pt x="189258" y="4162"/>
                    <a:pt x="207260" y="9211"/>
                  </a:cubicBezTo>
                  <a:cubicBezTo>
                    <a:pt x="225777" y="13411"/>
                    <a:pt x="237388" y="31832"/>
                    <a:pt x="233187" y="50349"/>
                  </a:cubicBezTo>
                  <a:cubicBezTo>
                    <a:pt x="232939" y="51416"/>
                    <a:pt x="232654" y="52464"/>
                    <a:pt x="232311" y="53502"/>
                  </a:cubicBezTo>
                  <a:cubicBezTo>
                    <a:pt x="226424" y="71838"/>
                    <a:pt x="206946" y="82096"/>
                    <a:pt x="188496" y="76552"/>
                  </a:cubicBezTo>
                  <a:cubicBezTo>
                    <a:pt x="178609" y="73914"/>
                    <a:pt x="168551" y="71971"/>
                    <a:pt x="158397" y="70742"/>
                  </a:cubicBezTo>
                  <a:cubicBezTo>
                    <a:pt x="122583" y="67980"/>
                    <a:pt x="99056" y="80839"/>
                    <a:pt x="84102" y="113605"/>
                  </a:cubicBezTo>
                  <a:cubicBezTo>
                    <a:pt x="77568" y="130178"/>
                    <a:pt x="72376" y="147257"/>
                    <a:pt x="68576" y="164659"/>
                  </a:cubicBezTo>
                  <a:cubicBezTo>
                    <a:pt x="65823" y="178508"/>
                    <a:pt x="54927" y="189290"/>
                    <a:pt x="41049" y="191900"/>
                  </a:cubicBezTo>
                  <a:cubicBezTo>
                    <a:pt x="26818" y="195148"/>
                    <a:pt x="12140" y="188728"/>
                    <a:pt x="4854" y="176089"/>
                  </a:cubicBezTo>
                  <a:cubicBezTo>
                    <a:pt x="1377" y="170355"/>
                    <a:pt x="-375" y="163744"/>
                    <a:pt x="-194" y="157039"/>
                  </a:cubicBezTo>
                  <a:cubicBezTo>
                    <a:pt x="5997" y="104651"/>
                    <a:pt x="24666" y="58264"/>
                    <a:pt x="68576" y="25594"/>
                  </a:cubicBezTo>
                  <a:cubicBezTo>
                    <a:pt x="92579" y="6734"/>
                    <a:pt x="121154" y="-314"/>
                    <a:pt x="160683" y="-314"/>
                  </a:cubicBezTo>
                  <a:close/>
                </a:path>
              </a:pathLst>
            </a:custGeom>
            <a:grpFill/>
            <a:ln w="9525" cap="flat">
              <a:noFill/>
              <a:prstDash val="solid"/>
              <a:miter/>
            </a:ln>
          </p:spPr>
          <p:txBody>
            <a:bodyPr rtlCol="0" anchor="ctr"/>
            <a:lstStyle/>
            <a:p>
              <a:endParaRPr lang="en-IN" dirty="0"/>
            </a:p>
          </p:txBody>
        </p:sp>
        <p:sp>
          <p:nvSpPr>
            <p:cNvPr id="172" name="Freeform: Shape 171">
              <a:extLst>
                <a:ext uri="{FF2B5EF4-FFF2-40B4-BE49-F238E27FC236}">
                  <a16:creationId xmlns:a16="http://schemas.microsoft.com/office/drawing/2014/main" id="{560B1F8D-FB73-48AB-8ACD-7B7680B2D314}"/>
                </a:ext>
              </a:extLst>
            </p:cNvPr>
            <p:cNvSpPr/>
            <p:nvPr/>
          </p:nvSpPr>
          <p:spPr>
            <a:xfrm>
              <a:off x="5462492" y="3348413"/>
              <a:ext cx="135163" cy="207144"/>
            </a:xfrm>
            <a:custGeom>
              <a:avLst/>
              <a:gdLst>
                <a:gd name="connsiteX0" fmla="*/ -207 w 135163"/>
                <a:gd name="connsiteY0" fmla="*/ 83415 h 207144"/>
                <a:gd name="connsiteX1" fmla="*/ 13795 w 135163"/>
                <a:gd name="connsiteY1" fmla="*/ 24931 h 207144"/>
                <a:gd name="connsiteX2" fmla="*/ 55419 w 135163"/>
                <a:gd name="connsiteY2" fmla="*/ 843 h 207144"/>
                <a:gd name="connsiteX3" fmla="*/ 59134 w 135163"/>
                <a:gd name="connsiteY3" fmla="*/ 2071 h 207144"/>
                <a:gd name="connsiteX4" fmla="*/ 79708 w 135163"/>
                <a:gd name="connsiteY4" fmla="*/ 47620 h 207144"/>
                <a:gd name="connsiteX5" fmla="*/ 79136 w 135163"/>
                <a:gd name="connsiteY5" fmla="*/ 49029 h 207144"/>
                <a:gd name="connsiteX6" fmla="*/ 73897 w 135163"/>
                <a:gd name="connsiteY6" fmla="*/ 68841 h 207144"/>
                <a:gd name="connsiteX7" fmla="*/ 110378 w 135163"/>
                <a:gd name="connsiteY7" fmla="*/ 138183 h 207144"/>
                <a:gd name="connsiteX8" fmla="*/ 134953 w 135163"/>
                <a:gd name="connsiteY8" fmla="*/ 172950 h 207144"/>
                <a:gd name="connsiteX9" fmla="*/ 99501 w 135163"/>
                <a:gd name="connsiteY9" fmla="*/ 206821 h 207144"/>
                <a:gd name="connsiteX10" fmla="*/ 87994 w 135163"/>
                <a:gd name="connsiteY10" fmla="*/ 204573 h 207144"/>
                <a:gd name="connsiteX11" fmla="*/ -207 w 135163"/>
                <a:gd name="connsiteY11" fmla="*/ 83415 h 20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163" h="207144">
                  <a:moveTo>
                    <a:pt x="-207" y="83415"/>
                  </a:moveTo>
                  <a:cubicBezTo>
                    <a:pt x="4365" y="63888"/>
                    <a:pt x="7603" y="43981"/>
                    <a:pt x="13795" y="24931"/>
                  </a:cubicBezTo>
                  <a:cubicBezTo>
                    <a:pt x="18633" y="6786"/>
                    <a:pt x="37274" y="-3996"/>
                    <a:pt x="55419" y="843"/>
                  </a:cubicBezTo>
                  <a:cubicBezTo>
                    <a:pt x="56676" y="1185"/>
                    <a:pt x="57924" y="1595"/>
                    <a:pt x="59134" y="2071"/>
                  </a:cubicBezTo>
                  <a:cubicBezTo>
                    <a:pt x="77393" y="8967"/>
                    <a:pt x="86604" y="29360"/>
                    <a:pt x="79708" y="47620"/>
                  </a:cubicBezTo>
                  <a:cubicBezTo>
                    <a:pt x="79527" y="48096"/>
                    <a:pt x="79336" y="48563"/>
                    <a:pt x="79136" y="49029"/>
                  </a:cubicBezTo>
                  <a:cubicBezTo>
                    <a:pt x="76926" y="55497"/>
                    <a:pt x="75174" y="62126"/>
                    <a:pt x="73897" y="68841"/>
                  </a:cubicBezTo>
                  <a:cubicBezTo>
                    <a:pt x="67325" y="103798"/>
                    <a:pt x="77993" y="123801"/>
                    <a:pt x="110378" y="138183"/>
                  </a:cubicBezTo>
                  <a:cubicBezTo>
                    <a:pt x="125256" y="143193"/>
                    <a:pt x="135191" y="157252"/>
                    <a:pt x="134953" y="172950"/>
                  </a:cubicBezTo>
                  <a:cubicBezTo>
                    <a:pt x="134515" y="192095"/>
                    <a:pt x="118636" y="207259"/>
                    <a:pt x="99501" y="206821"/>
                  </a:cubicBezTo>
                  <a:cubicBezTo>
                    <a:pt x="95567" y="206725"/>
                    <a:pt x="91671" y="205973"/>
                    <a:pt x="87994" y="204573"/>
                  </a:cubicBezTo>
                  <a:cubicBezTo>
                    <a:pt x="35483" y="187513"/>
                    <a:pt x="-102" y="138631"/>
                    <a:pt x="-207" y="83415"/>
                  </a:cubicBezTo>
                  <a:close/>
                </a:path>
              </a:pathLst>
            </a:custGeom>
            <a:grpFill/>
            <a:ln w="9525" cap="flat">
              <a:noFill/>
              <a:prstDash val="solid"/>
              <a:miter/>
            </a:ln>
          </p:spPr>
          <p:txBody>
            <a:bodyPr rtlCol="0" anchor="ctr"/>
            <a:lstStyle/>
            <a:p>
              <a:endParaRPr lang="en-IN" dirty="0"/>
            </a:p>
          </p:txBody>
        </p:sp>
      </p:grpSp>
      <p:grpSp>
        <p:nvGrpSpPr>
          <p:cNvPr id="180" name="Group 179">
            <a:extLst>
              <a:ext uri="{FF2B5EF4-FFF2-40B4-BE49-F238E27FC236}">
                <a16:creationId xmlns:a16="http://schemas.microsoft.com/office/drawing/2014/main" id="{7390ED37-C8E5-4753-BD89-8B0A9EC62CF6}"/>
              </a:ext>
            </a:extLst>
          </p:cNvPr>
          <p:cNvGrpSpPr/>
          <p:nvPr/>
        </p:nvGrpSpPr>
        <p:grpSpPr>
          <a:xfrm>
            <a:off x="11130401" y="1404236"/>
            <a:ext cx="184018" cy="306522"/>
            <a:chOff x="5538603" y="2499093"/>
            <a:chExt cx="1115840" cy="1858676"/>
          </a:xfrm>
          <a:solidFill>
            <a:schemeClr val="accent1"/>
          </a:solidFill>
        </p:grpSpPr>
        <p:sp>
          <p:nvSpPr>
            <p:cNvPr id="177" name="Freeform: Shape 176">
              <a:extLst>
                <a:ext uri="{FF2B5EF4-FFF2-40B4-BE49-F238E27FC236}">
                  <a16:creationId xmlns:a16="http://schemas.microsoft.com/office/drawing/2014/main" id="{8C2A0B5B-F04E-42D7-B201-3990F89D7B7E}"/>
                </a:ext>
              </a:extLst>
            </p:cNvPr>
            <p:cNvSpPr/>
            <p:nvPr/>
          </p:nvSpPr>
          <p:spPr>
            <a:xfrm>
              <a:off x="5538603" y="2928743"/>
              <a:ext cx="1111306" cy="1429026"/>
            </a:xfrm>
            <a:custGeom>
              <a:avLst/>
              <a:gdLst>
                <a:gd name="connsiteX0" fmla="*/ 225498 w 1111306"/>
                <a:gd name="connsiteY0" fmla="*/ 745407 h 1429026"/>
                <a:gd name="connsiteX1" fmla="*/ 225498 w 1111306"/>
                <a:gd name="connsiteY1" fmla="*/ 524998 h 1429026"/>
                <a:gd name="connsiteX2" fmla="*/ 226450 w 1111306"/>
                <a:gd name="connsiteY2" fmla="*/ 131616 h 1429026"/>
                <a:gd name="connsiteX3" fmla="*/ 357133 w 1111306"/>
                <a:gd name="connsiteY3" fmla="*/ -305 h 1429026"/>
                <a:gd name="connsiteX4" fmla="*/ 489816 w 1111306"/>
                <a:gd name="connsiteY4" fmla="*/ 123520 h 1429026"/>
                <a:gd name="connsiteX5" fmla="*/ 490388 w 1111306"/>
                <a:gd name="connsiteY5" fmla="*/ 164858 h 1429026"/>
                <a:gd name="connsiteX6" fmla="*/ 490388 w 1111306"/>
                <a:gd name="connsiteY6" fmla="*/ 351167 h 1429026"/>
                <a:gd name="connsiteX7" fmla="*/ 493436 w 1111306"/>
                <a:gd name="connsiteY7" fmla="*/ 416604 h 1429026"/>
                <a:gd name="connsiteX8" fmla="*/ 677554 w 1111306"/>
                <a:gd name="connsiteY8" fmla="*/ 465562 h 1429026"/>
                <a:gd name="connsiteX9" fmla="*/ 827097 w 1111306"/>
                <a:gd name="connsiteY9" fmla="*/ 448132 h 1429026"/>
                <a:gd name="connsiteX10" fmla="*/ 905868 w 1111306"/>
                <a:gd name="connsiteY10" fmla="*/ 573385 h 1429026"/>
                <a:gd name="connsiteX11" fmla="*/ 939206 w 1111306"/>
                <a:gd name="connsiteY11" fmla="*/ 565575 h 1429026"/>
                <a:gd name="connsiteX12" fmla="*/ 1106656 w 1111306"/>
                <a:gd name="connsiteY12" fmla="*/ 681685 h 1429026"/>
                <a:gd name="connsiteX13" fmla="*/ 1098369 w 1111306"/>
                <a:gd name="connsiteY13" fmla="*/ 1060113 h 1429026"/>
                <a:gd name="connsiteX14" fmla="*/ 420760 w 1111306"/>
                <a:gd name="connsiteY14" fmla="*/ 1347292 h 1429026"/>
                <a:gd name="connsiteX15" fmla="*/ 199399 w 1111306"/>
                <a:gd name="connsiteY15" fmla="*/ 1150791 h 1429026"/>
                <a:gd name="connsiteX16" fmla="*/ 52714 w 1111306"/>
                <a:gd name="connsiteY16" fmla="*/ 995248 h 1429026"/>
                <a:gd name="connsiteX17" fmla="*/ 18234 w 1111306"/>
                <a:gd name="connsiteY17" fmla="*/ 806748 h 1429026"/>
                <a:gd name="connsiteX18" fmla="*/ 196637 w 1111306"/>
                <a:gd name="connsiteY18" fmla="*/ 739501 h 1429026"/>
                <a:gd name="connsiteX19" fmla="*/ 283696 w 1111306"/>
                <a:gd name="connsiteY19" fmla="*/ 462133 h 1429026"/>
                <a:gd name="connsiteX20" fmla="*/ 283696 w 1111306"/>
                <a:gd name="connsiteY20" fmla="*/ 462133 h 1429026"/>
                <a:gd name="connsiteX21" fmla="*/ 283696 w 1111306"/>
                <a:gd name="connsiteY21" fmla="*/ 765791 h 1429026"/>
                <a:gd name="connsiteX22" fmla="*/ 282457 w 1111306"/>
                <a:gd name="connsiteY22" fmla="*/ 813987 h 1429026"/>
                <a:gd name="connsiteX23" fmla="*/ 233499 w 1111306"/>
                <a:gd name="connsiteY23" fmla="*/ 835704 h 1429026"/>
                <a:gd name="connsiteX24" fmla="*/ 213020 w 1111306"/>
                <a:gd name="connsiteY24" fmla="*/ 817320 h 1429026"/>
                <a:gd name="connsiteX25" fmla="*/ 82908 w 1111306"/>
                <a:gd name="connsiteY25" fmla="*/ 817320 h 1429026"/>
                <a:gd name="connsiteX26" fmla="*/ 89100 w 1111306"/>
                <a:gd name="connsiteY26" fmla="*/ 947813 h 1429026"/>
                <a:gd name="connsiteX27" fmla="*/ 348751 w 1111306"/>
                <a:gd name="connsiteY27" fmla="*/ 1214513 h 1429026"/>
                <a:gd name="connsiteX28" fmla="*/ 450002 w 1111306"/>
                <a:gd name="connsiteY28" fmla="*/ 1297381 h 1429026"/>
                <a:gd name="connsiteX29" fmla="*/ 1041123 w 1111306"/>
                <a:gd name="connsiteY29" fmla="*/ 1046683 h 1429026"/>
                <a:gd name="connsiteX30" fmla="*/ 1050649 w 1111306"/>
                <a:gd name="connsiteY30" fmla="*/ 695686 h 1429026"/>
                <a:gd name="connsiteX31" fmla="*/ 1046934 w 1111306"/>
                <a:gd name="connsiteY31" fmla="*/ 675493 h 1429026"/>
                <a:gd name="connsiteX32" fmla="*/ 983878 w 1111306"/>
                <a:gd name="connsiteY32" fmla="*/ 620534 h 1429026"/>
                <a:gd name="connsiteX33" fmla="*/ 907678 w 1111306"/>
                <a:gd name="connsiteY33" fmla="*/ 666635 h 1429026"/>
                <a:gd name="connsiteX34" fmla="*/ 902821 w 1111306"/>
                <a:gd name="connsiteY34" fmla="*/ 686447 h 1429026"/>
                <a:gd name="connsiteX35" fmla="*/ 871864 w 1111306"/>
                <a:gd name="connsiteY35" fmla="*/ 717879 h 1429026"/>
                <a:gd name="connsiteX36" fmla="*/ 846528 w 1111306"/>
                <a:gd name="connsiteY36" fmla="*/ 675493 h 1429026"/>
                <a:gd name="connsiteX37" fmla="*/ 844718 w 1111306"/>
                <a:gd name="connsiteY37" fmla="*/ 592912 h 1429026"/>
                <a:gd name="connsiteX38" fmla="*/ 836146 w 1111306"/>
                <a:gd name="connsiteY38" fmla="*/ 539095 h 1429026"/>
                <a:gd name="connsiteX39" fmla="*/ 772233 w 1111306"/>
                <a:gd name="connsiteY39" fmla="*/ 495661 h 1429026"/>
                <a:gd name="connsiteX40" fmla="*/ 704605 w 1111306"/>
                <a:gd name="connsiteY40" fmla="*/ 534333 h 1429026"/>
                <a:gd name="connsiteX41" fmla="*/ 667363 w 1111306"/>
                <a:gd name="connsiteY41" fmla="*/ 591959 h 1429026"/>
                <a:gd name="connsiteX42" fmla="*/ 637264 w 1111306"/>
                <a:gd name="connsiteY42" fmla="*/ 525951 h 1429026"/>
                <a:gd name="connsiteX43" fmla="*/ 566302 w 1111306"/>
                <a:gd name="connsiteY43" fmla="*/ 461181 h 1429026"/>
                <a:gd name="connsiteX44" fmla="*/ 493722 w 1111306"/>
                <a:gd name="connsiteY44" fmla="*/ 514711 h 1429026"/>
                <a:gd name="connsiteX45" fmla="*/ 487340 w 1111306"/>
                <a:gd name="connsiteY45" fmla="*/ 541095 h 1429026"/>
                <a:gd name="connsiteX46" fmla="*/ 455146 w 1111306"/>
                <a:gd name="connsiteY46" fmla="*/ 560145 h 1429026"/>
                <a:gd name="connsiteX47" fmla="*/ 434667 w 1111306"/>
                <a:gd name="connsiteY47" fmla="*/ 536809 h 1429026"/>
                <a:gd name="connsiteX48" fmla="*/ 432190 w 1111306"/>
                <a:gd name="connsiteY48" fmla="*/ 489184 h 1429026"/>
                <a:gd name="connsiteX49" fmla="*/ 432190 w 1111306"/>
                <a:gd name="connsiteY49" fmla="*/ 178574 h 1429026"/>
                <a:gd name="connsiteX50" fmla="*/ 430285 w 1111306"/>
                <a:gd name="connsiteY50" fmla="*/ 123520 h 1429026"/>
                <a:gd name="connsiteX51" fmla="*/ 354085 w 1111306"/>
                <a:gd name="connsiteY51" fmla="*/ 58845 h 1429026"/>
                <a:gd name="connsiteX52" fmla="*/ 285315 w 1111306"/>
                <a:gd name="connsiteY52" fmla="*/ 124377 h 1429026"/>
                <a:gd name="connsiteX53" fmla="*/ 284076 w 1111306"/>
                <a:gd name="connsiteY53" fmla="*/ 172573 h 1429026"/>
                <a:gd name="connsiteX54" fmla="*/ 283696 w 1111306"/>
                <a:gd name="connsiteY54" fmla="*/ 462038 h 142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11306" h="1429026">
                  <a:moveTo>
                    <a:pt x="225498" y="745407"/>
                  </a:moveTo>
                  <a:cubicBezTo>
                    <a:pt x="225498" y="667111"/>
                    <a:pt x="225498" y="596055"/>
                    <a:pt x="225498" y="524998"/>
                  </a:cubicBezTo>
                  <a:cubicBezTo>
                    <a:pt x="225498" y="393839"/>
                    <a:pt x="224069" y="262775"/>
                    <a:pt x="226450" y="131616"/>
                  </a:cubicBezTo>
                  <a:cubicBezTo>
                    <a:pt x="227879" y="54273"/>
                    <a:pt x="284457" y="171"/>
                    <a:pt x="357133" y="-305"/>
                  </a:cubicBezTo>
                  <a:cubicBezTo>
                    <a:pt x="426571" y="-782"/>
                    <a:pt x="482768" y="51415"/>
                    <a:pt x="489816" y="123520"/>
                  </a:cubicBezTo>
                  <a:cubicBezTo>
                    <a:pt x="490721" y="137283"/>
                    <a:pt x="490912" y="151075"/>
                    <a:pt x="490388" y="164858"/>
                  </a:cubicBezTo>
                  <a:cubicBezTo>
                    <a:pt x="490388" y="226961"/>
                    <a:pt x="490388" y="288683"/>
                    <a:pt x="490388" y="351167"/>
                  </a:cubicBezTo>
                  <a:cubicBezTo>
                    <a:pt x="490388" y="371455"/>
                    <a:pt x="492198" y="391744"/>
                    <a:pt x="493436" y="416604"/>
                  </a:cubicBezTo>
                  <a:cubicBezTo>
                    <a:pt x="567540" y="391172"/>
                    <a:pt x="628881" y="402221"/>
                    <a:pt x="677554" y="465562"/>
                  </a:cubicBezTo>
                  <a:cubicBezTo>
                    <a:pt x="725179" y="439369"/>
                    <a:pt x="773852" y="420604"/>
                    <a:pt x="827097" y="448132"/>
                  </a:cubicBezTo>
                  <a:cubicBezTo>
                    <a:pt x="876627" y="473849"/>
                    <a:pt x="897677" y="518045"/>
                    <a:pt x="905868" y="573385"/>
                  </a:cubicBezTo>
                  <a:cubicBezTo>
                    <a:pt x="918727" y="570337"/>
                    <a:pt x="928919" y="567766"/>
                    <a:pt x="939206" y="565575"/>
                  </a:cubicBezTo>
                  <a:cubicBezTo>
                    <a:pt x="1025979" y="547096"/>
                    <a:pt x="1103322" y="594150"/>
                    <a:pt x="1106656" y="681685"/>
                  </a:cubicBezTo>
                  <a:cubicBezTo>
                    <a:pt x="1111513" y="807700"/>
                    <a:pt x="1116181" y="936002"/>
                    <a:pt x="1098369" y="1060113"/>
                  </a:cubicBezTo>
                  <a:cubicBezTo>
                    <a:pt x="1052268" y="1380153"/>
                    <a:pt x="674125" y="1535410"/>
                    <a:pt x="420760" y="1347292"/>
                  </a:cubicBezTo>
                  <a:cubicBezTo>
                    <a:pt x="341798" y="1288618"/>
                    <a:pt x="270932" y="1218800"/>
                    <a:pt x="199399" y="1150791"/>
                  </a:cubicBezTo>
                  <a:cubicBezTo>
                    <a:pt x="147869" y="1101737"/>
                    <a:pt x="101292" y="1047445"/>
                    <a:pt x="52714" y="995248"/>
                  </a:cubicBezTo>
                  <a:cubicBezTo>
                    <a:pt x="-2817" y="935621"/>
                    <a:pt x="-15294" y="866660"/>
                    <a:pt x="18234" y="806748"/>
                  </a:cubicBezTo>
                  <a:cubicBezTo>
                    <a:pt x="51762" y="746836"/>
                    <a:pt x="115484" y="721975"/>
                    <a:pt x="196637" y="739501"/>
                  </a:cubicBezTo>
                  <a:close/>
                  <a:moveTo>
                    <a:pt x="283696" y="462133"/>
                  </a:moveTo>
                  <a:lnTo>
                    <a:pt x="283696" y="462133"/>
                  </a:lnTo>
                  <a:lnTo>
                    <a:pt x="283696" y="765791"/>
                  </a:lnTo>
                  <a:cubicBezTo>
                    <a:pt x="284524" y="781869"/>
                    <a:pt x="284114" y="797975"/>
                    <a:pt x="282457" y="813987"/>
                  </a:cubicBezTo>
                  <a:cubicBezTo>
                    <a:pt x="277504" y="843705"/>
                    <a:pt x="258264" y="852087"/>
                    <a:pt x="233499" y="835704"/>
                  </a:cubicBezTo>
                  <a:cubicBezTo>
                    <a:pt x="225926" y="830455"/>
                    <a:pt x="219049" y="824283"/>
                    <a:pt x="213020" y="817320"/>
                  </a:cubicBezTo>
                  <a:cubicBezTo>
                    <a:pt x="179397" y="780364"/>
                    <a:pt x="115865" y="782269"/>
                    <a:pt x="82908" y="817320"/>
                  </a:cubicBezTo>
                  <a:cubicBezTo>
                    <a:pt x="49952" y="852373"/>
                    <a:pt x="50333" y="906856"/>
                    <a:pt x="89100" y="947813"/>
                  </a:cubicBezTo>
                  <a:cubicBezTo>
                    <a:pt x="174444" y="1038043"/>
                    <a:pt x="260997" y="1126950"/>
                    <a:pt x="348751" y="1214513"/>
                  </a:cubicBezTo>
                  <a:cubicBezTo>
                    <a:pt x="380022" y="1245041"/>
                    <a:pt x="413902" y="1272768"/>
                    <a:pt x="450002" y="1297381"/>
                  </a:cubicBezTo>
                  <a:cubicBezTo>
                    <a:pt x="684222" y="1460068"/>
                    <a:pt x="1000071" y="1329289"/>
                    <a:pt x="1041123" y="1046683"/>
                  </a:cubicBezTo>
                  <a:cubicBezTo>
                    <a:pt x="1057792" y="931620"/>
                    <a:pt x="1048363" y="812844"/>
                    <a:pt x="1050649" y="695686"/>
                  </a:cubicBezTo>
                  <a:cubicBezTo>
                    <a:pt x="1050496" y="688800"/>
                    <a:pt x="1049239" y="681980"/>
                    <a:pt x="1046934" y="675493"/>
                  </a:cubicBezTo>
                  <a:cubicBezTo>
                    <a:pt x="1037409" y="644061"/>
                    <a:pt x="1018359" y="623773"/>
                    <a:pt x="983878" y="620534"/>
                  </a:cubicBezTo>
                  <a:cubicBezTo>
                    <a:pt x="948255" y="617105"/>
                    <a:pt x="922442" y="632441"/>
                    <a:pt x="907678" y="666635"/>
                  </a:cubicBezTo>
                  <a:cubicBezTo>
                    <a:pt x="905011" y="672826"/>
                    <a:pt x="906726" y="681685"/>
                    <a:pt x="902821" y="686447"/>
                  </a:cubicBezTo>
                  <a:cubicBezTo>
                    <a:pt x="893114" y="697506"/>
                    <a:pt x="882770" y="708002"/>
                    <a:pt x="871864" y="717879"/>
                  </a:cubicBezTo>
                  <a:cubicBezTo>
                    <a:pt x="863006" y="703783"/>
                    <a:pt x="848814" y="690543"/>
                    <a:pt x="846528" y="675493"/>
                  </a:cubicBezTo>
                  <a:cubicBezTo>
                    <a:pt x="842241" y="648537"/>
                    <a:pt x="846528" y="620439"/>
                    <a:pt x="844718" y="592912"/>
                  </a:cubicBezTo>
                  <a:cubicBezTo>
                    <a:pt x="844185" y="574681"/>
                    <a:pt x="841298" y="556593"/>
                    <a:pt x="836146" y="539095"/>
                  </a:cubicBezTo>
                  <a:cubicBezTo>
                    <a:pt x="826621" y="509187"/>
                    <a:pt x="802141" y="496423"/>
                    <a:pt x="772233" y="495661"/>
                  </a:cubicBezTo>
                  <a:cubicBezTo>
                    <a:pt x="743829" y="493166"/>
                    <a:pt x="716864" y="508587"/>
                    <a:pt x="704605" y="534333"/>
                  </a:cubicBezTo>
                  <a:cubicBezTo>
                    <a:pt x="693937" y="555097"/>
                    <a:pt x="701652" y="594150"/>
                    <a:pt x="667363" y="591959"/>
                  </a:cubicBezTo>
                  <a:cubicBezTo>
                    <a:pt x="627167" y="589483"/>
                    <a:pt x="642788" y="550525"/>
                    <a:pt x="637264" y="525951"/>
                  </a:cubicBezTo>
                  <a:cubicBezTo>
                    <a:pt x="628881" y="488613"/>
                    <a:pt x="599925" y="462324"/>
                    <a:pt x="566302" y="461181"/>
                  </a:cubicBezTo>
                  <a:cubicBezTo>
                    <a:pt x="535727" y="460133"/>
                    <a:pt x="507342" y="480231"/>
                    <a:pt x="493722" y="514711"/>
                  </a:cubicBezTo>
                  <a:cubicBezTo>
                    <a:pt x="490388" y="523189"/>
                    <a:pt x="492674" y="535381"/>
                    <a:pt x="487340" y="541095"/>
                  </a:cubicBezTo>
                  <a:cubicBezTo>
                    <a:pt x="479053" y="550878"/>
                    <a:pt x="467709" y="557583"/>
                    <a:pt x="455146" y="560145"/>
                  </a:cubicBezTo>
                  <a:cubicBezTo>
                    <a:pt x="448668" y="560622"/>
                    <a:pt x="437048" y="546239"/>
                    <a:pt x="434667" y="536809"/>
                  </a:cubicBezTo>
                  <a:cubicBezTo>
                    <a:pt x="431952" y="521093"/>
                    <a:pt x="431123" y="505101"/>
                    <a:pt x="432190" y="489184"/>
                  </a:cubicBezTo>
                  <a:cubicBezTo>
                    <a:pt x="432190" y="385648"/>
                    <a:pt x="432190" y="282111"/>
                    <a:pt x="432190" y="178574"/>
                  </a:cubicBezTo>
                  <a:cubicBezTo>
                    <a:pt x="433038" y="160200"/>
                    <a:pt x="432400" y="141788"/>
                    <a:pt x="430285" y="123520"/>
                  </a:cubicBezTo>
                  <a:cubicBezTo>
                    <a:pt x="423141" y="81800"/>
                    <a:pt x="392185" y="56845"/>
                    <a:pt x="354085" y="58845"/>
                  </a:cubicBezTo>
                  <a:cubicBezTo>
                    <a:pt x="318185" y="60845"/>
                    <a:pt x="289048" y="88611"/>
                    <a:pt x="285315" y="124377"/>
                  </a:cubicBezTo>
                  <a:cubicBezTo>
                    <a:pt x="283657" y="140388"/>
                    <a:pt x="283248" y="156505"/>
                    <a:pt x="284076" y="172573"/>
                  </a:cubicBezTo>
                  <a:cubicBezTo>
                    <a:pt x="283819" y="268709"/>
                    <a:pt x="283696" y="365197"/>
                    <a:pt x="283696" y="462038"/>
                  </a:cubicBezTo>
                  <a:close/>
                </a:path>
              </a:pathLst>
            </a:custGeom>
            <a:grpFill/>
            <a:ln w="9525" cap="flat">
              <a:noFill/>
              <a:prstDash val="solid"/>
              <a:miter/>
            </a:ln>
          </p:spPr>
          <p:txBody>
            <a:bodyPr rtlCol="0" anchor="ctr"/>
            <a:lstStyle/>
            <a:p>
              <a:endParaRPr lang="en-IN" dirty="0"/>
            </a:p>
          </p:txBody>
        </p:sp>
        <p:sp>
          <p:nvSpPr>
            <p:cNvPr id="178" name="Freeform: Shape 177">
              <a:extLst>
                <a:ext uri="{FF2B5EF4-FFF2-40B4-BE49-F238E27FC236}">
                  <a16:creationId xmlns:a16="http://schemas.microsoft.com/office/drawing/2014/main" id="{6FDAD9E1-F1F8-4D49-A2D3-C4B1113D67CB}"/>
                </a:ext>
              </a:extLst>
            </p:cNvPr>
            <p:cNvSpPr/>
            <p:nvPr/>
          </p:nvSpPr>
          <p:spPr>
            <a:xfrm>
              <a:off x="5669337" y="2499093"/>
              <a:ext cx="950883" cy="807816"/>
            </a:xfrm>
            <a:custGeom>
              <a:avLst/>
              <a:gdLst>
                <a:gd name="connsiteX0" fmla="*/ 745512 w 950883"/>
                <a:gd name="connsiteY0" fmla="*/ 325426 h 807816"/>
                <a:gd name="connsiteX1" fmla="*/ 818188 w 950883"/>
                <a:gd name="connsiteY1" fmla="*/ 357716 h 807816"/>
                <a:gd name="connsiteX2" fmla="*/ 839524 w 950883"/>
                <a:gd name="connsiteY2" fmla="*/ 394197 h 807816"/>
                <a:gd name="connsiteX3" fmla="*/ 795518 w 950883"/>
                <a:gd name="connsiteY3" fmla="*/ 409627 h 807816"/>
                <a:gd name="connsiteX4" fmla="*/ 709126 w 950883"/>
                <a:gd name="connsiteY4" fmla="*/ 390577 h 807816"/>
                <a:gd name="connsiteX5" fmla="*/ 529961 w 950883"/>
                <a:gd name="connsiteY5" fmla="*/ 555931 h 807816"/>
                <a:gd name="connsiteX6" fmla="*/ 669693 w 950883"/>
                <a:gd name="connsiteY6" fmla="*/ 745384 h 807816"/>
                <a:gd name="connsiteX7" fmla="*/ 882100 w 950883"/>
                <a:gd name="connsiteY7" fmla="*/ 623845 h 807816"/>
                <a:gd name="connsiteX8" fmla="*/ 896198 w 950883"/>
                <a:gd name="connsiteY8" fmla="*/ 563456 h 807816"/>
                <a:gd name="connsiteX9" fmla="*/ 919534 w 950883"/>
                <a:gd name="connsiteY9" fmla="*/ 543549 h 807816"/>
                <a:gd name="connsiteX10" fmla="*/ 948109 w 950883"/>
                <a:gd name="connsiteY10" fmla="*/ 567266 h 807816"/>
                <a:gd name="connsiteX11" fmla="*/ 948109 w 950883"/>
                <a:gd name="connsiteY11" fmla="*/ 600889 h 807816"/>
                <a:gd name="connsiteX12" fmla="*/ 729986 w 950883"/>
                <a:gd name="connsiteY12" fmla="*/ 807010 h 807816"/>
                <a:gd name="connsiteX13" fmla="*/ 480050 w 950883"/>
                <a:gd name="connsiteY13" fmla="*/ 632322 h 807816"/>
                <a:gd name="connsiteX14" fmla="*/ 599303 w 950883"/>
                <a:gd name="connsiteY14" fmla="*/ 358097 h 807816"/>
                <a:gd name="connsiteX15" fmla="*/ 669598 w 950883"/>
                <a:gd name="connsiteY15" fmla="*/ 327998 h 807816"/>
                <a:gd name="connsiteX16" fmla="*/ 597684 w 950883"/>
                <a:gd name="connsiteY16" fmla="*/ 102637 h 807816"/>
                <a:gd name="connsiteX17" fmla="*/ 358511 w 950883"/>
                <a:gd name="connsiteY17" fmla="*/ 90254 h 807816"/>
                <a:gd name="connsiteX18" fmla="*/ 265928 w 950883"/>
                <a:gd name="connsiteY18" fmla="*/ 332284 h 807816"/>
                <a:gd name="connsiteX19" fmla="*/ 320887 w 950883"/>
                <a:gd name="connsiteY19" fmla="*/ 354954 h 807816"/>
                <a:gd name="connsiteX20" fmla="*/ 439855 w 950883"/>
                <a:gd name="connsiteY20" fmla="*/ 638037 h 807816"/>
                <a:gd name="connsiteX21" fmla="*/ 414804 w 950883"/>
                <a:gd name="connsiteY21" fmla="*/ 678137 h 807816"/>
                <a:gd name="connsiteX22" fmla="*/ 383943 w 950883"/>
                <a:gd name="connsiteY22" fmla="*/ 680137 h 807816"/>
                <a:gd name="connsiteX23" fmla="*/ 372323 w 950883"/>
                <a:gd name="connsiteY23" fmla="*/ 658039 h 807816"/>
                <a:gd name="connsiteX24" fmla="*/ 386324 w 950883"/>
                <a:gd name="connsiteY24" fmla="*/ 612224 h 807816"/>
                <a:gd name="connsiteX25" fmla="*/ 323459 w 950883"/>
                <a:gd name="connsiteY25" fmla="*/ 422962 h 807816"/>
                <a:gd name="connsiteX26" fmla="*/ 129625 w 950883"/>
                <a:gd name="connsiteY26" fmla="*/ 423915 h 807816"/>
                <a:gd name="connsiteX27" fmla="*/ 68284 w 950883"/>
                <a:gd name="connsiteY27" fmla="*/ 613653 h 807816"/>
                <a:gd name="connsiteX28" fmla="*/ 72475 w 950883"/>
                <a:gd name="connsiteY28" fmla="*/ 626797 h 807816"/>
                <a:gd name="connsiteX29" fmla="*/ 62950 w 950883"/>
                <a:gd name="connsiteY29" fmla="*/ 683471 h 807816"/>
                <a:gd name="connsiteX30" fmla="*/ 16278 w 950883"/>
                <a:gd name="connsiteY30" fmla="*/ 643085 h 807816"/>
                <a:gd name="connsiteX31" fmla="*/ 122101 w 950883"/>
                <a:gd name="connsiteY31" fmla="*/ 360478 h 807816"/>
                <a:gd name="connsiteX32" fmla="*/ 191538 w 950883"/>
                <a:gd name="connsiteY32" fmla="*/ 329713 h 807816"/>
                <a:gd name="connsiteX33" fmla="*/ 202873 w 950883"/>
                <a:gd name="connsiteY33" fmla="*/ 225985 h 807816"/>
                <a:gd name="connsiteX34" fmla="*/ 512588 w 950883"/>
                <a:gd name="connsiteY34" fmla="*/ 3262 h 807816"/>
                <a:gd name="connsiteX35" fmla="*/ 736273 w 950883"/>
                <a:gd name="connsiteY35" fmla="*/ 232367 h 807816"/>
                <a:gd name="connsiteX36" fmla="*/ 745512 w 950883"/>
                <a:gd name="connsiteY36" fmla="*/ 325426 h 80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50883" h="807816">
                  <a:moveTo>
                    <a:pt x="745512" y="325426"/>
                  </a:moveTo>
                  <a:cubicBezTo>
                    <a:pt x="772753" y="337047"/>
                    <a:pt x="797328" y="344476"/>
                    <a:pt x="818188" y="357716"/>
                  </a:cubicBezTo>
                  <a:cubicBezTo>
                    <a:pt x="829237" y="364669"/>
                    <a:pt x="841810" y="383719"/>
                    <a:pt x="839524" y="394197"/>
                  </a:cubicBezTo>
                  <a:cubicBezTo>
                    <a:pt x="834761" y="415533"/>
                    <a:pt x="816664" y="416581"/>
                    <a:pt x="795518" y="409627"/>
                  </a:cubicBezTo>
                  <a:cubicBezTo>
                    <a:pt x="767829" y="399016"/>
                    <a:pt x="738711" y="392597"/>
                    <a:pt x="709126" y="390577"/>
                  </a:cubicBezTo>
                  <a:cubicBezTo>
                    <a:pt x="614448" y="389053"/>
                    <a:pt x="538819" y="460681"/>
                    <a:pt x="529961" y="555931"/>
                  </a:cubicBezTo>
                  <a:cubicBezTo>
                    <a:pt x="521960" y="639561"/>
                    <a:pt x="587111" y="727381"/>
                    <a:pt x="669693" y="745384"/>
                  </a:cubicBezTo>
                  <a:cubicBezTo>
                    <a:pt x="761400" y="766767"/>
                    <a:pt x="854068" y="713741"/>
                    <a:pt x="882100" y="623845"/>
                  </a:cubicBezTo>
                  <a:cubicBezTo>
                    <a:pt x="888292" y="604128"/>
                    <a:pt x="889149" y="582697"/>
                    <a:pt x="896198" y="563456"/>
                  </a:cubicBezTo>
                  <a:cubicBezTo>
                    <a:pt x="899436" y="554598"/>
                    <a:pt x="913628" y="542025"/>
                    <a:pt x="919534" y="543549"/>
                  </a:cubicBezTo>
                  <a:cubicBezTo>
                    <a:pt x="931669" y="547635"/>
                    <a:pt x="941851" y="556093"/>
                    <a:pt x="948109" y="567266"/>
                  </a:cubicBezTo>
                  <a:cubicBezTo>
                    <a:pt x="952776" y="576124"/>
                    <a:pt x="949918" y="589745"/>
                    <a:pt x="948109" y="600889"/>
                  </a:cubicBezTo>
                  <a:cubicBezTo>
                    <a:pt x="932488" y="711856"/>
                    <a:pt x="838476" y="800438"/>
                    <a:pt x="729986" y="807010"/>
                  </a:cubicBezTo>
                  <a:cubicBezTo>
                    <a:pt x="611591" y="814154"/>
                    <a:pt x="510911" y="743860"/>
                    <a:pt x="480050" y="632322"/>
                  </a:cubicBezTo>
                  <a:cubicBezTo>
                    <a:pt x="449170" y="524166"/>
                    <a:pt x="499129" y="409265"/>
                    <a:pt x="599303" y="358097"/>
                  </a:cubicBezTo>
                  <a:cubicBezTo>
                    <a:pt x="621496" y="346381"/>
                    <a:pt x="645595" y="338190"/>
                    <a:pt x="669598" y="327998"/>
                  </a:cubicBezTo>
                  <a:cubicBezTo>
                    <a:pt x="693124" y="236368"/>
                    <a:pt x="667693" y="155881"/>
                    <a:pt x="597684" y="102637"/>
                  </a:cubicBezTo>
                  <a:cubicBezTo>
                    <a:pt x="528228" y="49354"/>
                    <a:pt x="433101" y="44429"/>
                    <a:pt x="358511" y="90254"/>
                  </a:cubicBezTo>
                  <a:cubicBezTo>
                    <a:pt x="277834" y="139784"/>
                    <a:pt x="246783" y="219604"/>
                    <a:pt x="265928" y="332284"/>
                  </a:cubicBezTo>
                  <a:cubicBezTo>
                    <a:pt x="283264" y="339428"/>
                    <a:pt x="302504" y="346286"/>
                    <a:pt x="320887" y="354954"/>
                  </a:cubicBezTo>
                  <a:cubicBezTo>
                    <a:pt x="429949" y="406103"/>
                    <a:pt x="482050" y="529738"/>
                    <a:pt x="439855" y="638037"/>
                  </a:cubicBezTo>
                  <a:cubicBezTo>
                    <a:pt x="434473" y="653048"/>
                    <a:pt x="425929" y="666717"/>
                    <a:pt x="414804" y="678137"/>
                  </a:cubicBezTo>
                  <a:cubicBezTo>
                    <a:pt x="408803" y="683852"/>
                    <a:pt x="393182" y="683471"/>
                    <a:pt x="383943" y="680137"/>
                  </a:cubicBezTo>
                  <a:cubicBezTo>
                    <a:pt x="376599" y="675194"/>
                    <a:pt x="372227" y="666888"/>
                    <a:pt x="372323" y="658039"/>
                  </a:cubicBezTo>
                  <a:cubicBezTo>
                    <a:pt x="375942" y="642466"/>
                    <a:pt x="380619" y="627159"/>
                    <a:pt x="386324" y="612224"/>
                  </a:cubicBezTo>
                  <a:cubicBezTo>
                    <a:pt x="408899" y="542177"/>
                    <a:pt x="383457" y="465587"/>
                    <a:pt x="323459" y="422962"/>
                  </a:cubicBezTo>
                  <a:cubicBezTo>
                    <a:pt x="265395" y="381462"/>
                    <a:pt x="187280" y="381852"/>
                    <a:pt x="129625" y="423915"/>
                  </a:cubicBezTo>
                  <a:cubicBezTo>
                    <a:pt x="70285" y="466111"/>
                    <a:pt x="46282" y="540596"/>
                    <a:pt x="68284" y="613653"/>
                  </a:cubicBezTo>
                  <a:cubicBezTo>
                    <a:pt x="69618" y="618034"/>
                    <a:pt x="70761" y="622606"/>
                    <a:pt x="72475" y="626797"/>
                  </a:cubicBezTo>
                  <a:cubicBezTo>
                    <a:pt x="82000" y="648038"/>
                    <a:pt x="96288" y="673565"/>
                    <a:pt x="62950" y="683471"/>
                  </a:cubicBezTo>
                  <a:cubicBezTo>
                    <a:pt x="33709" y="692234"/>
                    <a:pt x="24850" y="663754"/>
                    <a:pt x="16278" y="643085"/>
                  </a:cubicBezTo>
                  <a:cubicBezTo>
                    <a:pt x="-27632" y="538310"/>
                    <a:pt x="18850" y="414485"/>
                    <a:pt x="122101" y="360478"/>
                  </a:cubicBezTo>
                  <a:cubicBezTo>
                    <a:pt x="144199" y="348953"/>
                    <a:pt x="167725" y="340190"/>
                    <a:pt x="191538" y="329713"/>
                  </a:cubicBezTo>
                  <a:cubicBezTo>
                    <a:pt x="195348" y="293994"/>
                    <a:pt x="197062" y="259609"/>
                    <a:pt x="202873" y="225985"/>
                  </a:cubicBezTo>
                  <a:cubicBezTo>
                    <a:pt x="226895" y="78958"/>
                    <a:pt x="365560" y="-20760"/>
                    <a:pt x="512588" y="3262"/>
                  </a:cubicBezTo>
                  <a:cubicBezTo>
                    <a:pt x="629316" y="22341"/>
                    <a:pt x="719994" y="115219"/>
                    <a:pt x="736273" y="232367"/>
                  </a:cubicBezTo>
                  <a:cubicBezTo>
                    <a:pt x="740083" y="261895"/>
                    <a:pt x="742083" y="291708"/>
                    <a:pt x="745512" y="325426"/>
                  </a:cubicBezTo>
                  <a:close/>
                </a:path>
              </a:pathLst>
            </a:custGeom>
            <a:grpFill/>
            <a:ln w="9525" cap="flat">
              <a:noFill/>
              <a:prstDash val="solid"/>
              <a:miter/>
            </a:ln>
          </p:spPr>
          <p:txBody>
            <a:bodyPr rtlCol="0" anchor="ctr"/>
            <a:lstStyle/>
            <a:p>
              <a:endParaRPr lang="en-IN" dirty="0"/>
            </a:p>
          </p:txBody>
        </p:sp>
        <p:sp>
          <p:nvSpPr>
            <p:cNvPr id="179" name="Freeform: Shape 178">
              <a:extLst>
                <a:ext uri="{FF2B5EF4-FFF2-40B4-BE49-F238E27FC236}">
                  <a16:creationId xmlns:a16="http://schemas.microsoft.com/office/drawing/2014/main" id="{BB3A3BB9-7F77-4387-B9BA-F3634E9CC335}"/>
                </a:ext>
              </a:extLst>
            </p:cNvPr>
            <p:cNvSpPr/>
            <p:nvPr/>
          </p:nvSpPr>
          <p:spPr>
            <a:xfrm>
              <a:off x="6236990" y="2872977"/>
              <a:ext cx="417453" cy="306562"/>
            </a:xfrm>
            <a:custGeom>
              <a:avLst/>
              <a:gdLst>
                <a:gd name="connsiteX0" fmla="*/ 138520 w 417453"/>
                <a:gd name="connsiteY0" fmla="*/ 242055 h 306562"/>
                <a:gd name="connsiteX1" fmla="*/ 342546 w 417453"/>
                <a:gd name="connsiteY1" fmla="*/ 34505 h 306562"/>
                <a:gd name="connsiteX2" fmla="*/ 408554 w 417453"/>
                <a:gd name="connsiteY2" fmla="*/ 11550 h 306562"/>
                <a:gd name="connsiteX3" fmla="*/ 385027 w 417453"/>
                <a:gd name="connsiteY3" fmla="*/ 73844 h 306562"/>
                <a:gd name="connsiteX4" fmla="*/ 189860 w 417453"/>
                <a:gd name="connsiteY4" fmla="*/ 269297 h 306562"/>
                <a:gd name="connsiteX5" fmla="*/ 145378 w 417453"/>
                <a:gd name="connsiteY5" fmla="*/ 306254 h 306562"/>
                <a:gd name="connsiteX6" fmla="*/ 4218 w 417453"/>
                <a:gd name="connsiteY6" fmla="*/ 174523 h 306562"/>
                <a:gd name="connsiteX7" fmla="*/ 408 w 417453"/>
                <a:gd name="connsiteY7" fmla="*/ 131946 h 306562"/>
                <a:gd name="connsiteX8" fmla="*/ 42699 w 417453"/>
                <a:gd name="connsiteY8" fmla="*/ 136137 h 306562"/>
                <a:gd name="connsiteX9" fmla="*/ 138520 w 417453"/>
                <a:gd name="connsiteY9" fmla="*/ 242055 h 30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7453" h="306562">
                  <a:moveTo>
                    <a:pt x="138520" y="242055"/>
                  </a:moveTo>
                  <a:cubicBezTo>
                    <a:pt x="213482" y="165855"/>
                    <a:pt x="277109" y="99180"/>
                    <a:pt x="342546" y="34505"/>
                  </a:cubicBezTo>
                  <a:cubicBezTo>
                    <a:pt x="359976" y="17170"/>
                    <a:pt x="379693" y="-19025"/>
                    <a:pt x="408554" y="11550"/>
                  </a:cubicBezTo>
                  <a:cubicBezTo>
                    <a:pt x="432176" y="36696"/>
                    <a:pt x="401791" y="56794"/>
                    <a:pt x="385027" y="73844"/>
                  </a:cubicBezTo>
                  <a:cubicBezTo>
                    <a:pt x="320448" y="139633"/>
                    <a:pt x="255392" y="204784"/>
                    <a:pt x="189860" y="269297"/>
                  </a:cubicBezTo>
                  <a:cubicBezTo>
                    <a:pt x="177001" y="281965"/>
                    <a:pt x="162047" y="292538"/>
                    <a:pt x="145378" y="306254"/>
                  </a:cubicBezTo>
                  <a:cubicBezTo>
                    <a:pt x="86895" y="272630"/>
                    <a:pt x="48795" y="219671"/>
                    <a:pt x="4218" y="174523"/>
                  </a:cubicBezTo>
                  <a:cubicBezTo>
                    <a:pt x="-3498" y="166712"/>
                    <a:pt x="1360" y="146519"/>
                    <a:pt x="408" y="131946"/>
                  </a:cubicBezTo>
                  <a:cubicBezTo>
                    <a:pt x="14791" y="132994"/>
                    <a:pt x="34698" y="128422"/>
                    <a:pt x="42699" y="136137"/>
                  </a:cubicBezTo>
                  <a:cubicBezTo>
                    <a:pt x="74036" y="166331"/>
                    <a:pt x="101658" y="200526"/>
                    <a:pt x="138520" y="242055"/>
                  </a:cubicBezTo>
                  <a:close/>
                </a:path>
              </a:pathLst>
            </a:custGeom>
            <a:grpFill/>
            <a:ln w="9525" cap="flat">
              <a:noFill/>
              <a:prstDash val="solid"/>
              <a:miter/>
            </a:ln>
          </p:spPr>
          <p:txBody>
            <a:bodyPr rtlCol="0" anchor="ctr"/>
            <a:lstStyle/>
            <a:p>
              <a:endParaRPr lang="en-IN" dirty="0"/>
            </a:p>
          </p:txBody>
        </p:sp>
      </p:grpSp>
      <p:sp>
        <p:nvSpPr>
          <p:cNvPr id="50" name="Rounded Rectangle 40">
            <a:extLst>
              <a:ext uri="{FF2B5EF4-FFF2-40B4-BE49-F238E27FC236}">
                <a16:creationId xmlns:a16="http://schemas.microsoft.com/office/drawing/2014/main" id="{3856843E-2982-88C4-EAA2-315C4278C072}"/>
              </a:ext>
            </a:extLst>
          </p:cNvPr>
          <p:cNvSpPr/>
          <p:nvPr/>
        </p:nvSpPr>
        <p:spPr>
          <a:xfrm>
            <a:off x="1973095" y="4114800"/>
            <a:ext cx="10176100" cy="2219415"/>
          </a:xfrm>
          <a:custGeom>
            <a:avLst/>
            <a:gdLst>
              <a:gd name="connsiteX0" fmla="*/ 0 w 10840664"/>
              <a:gd name="connsiteY0" fmla="*/ 0 h 4531730"/>
              <a:gd name="connsiteX1" fmla="*/ 10840664 w 10840664"/>
              <a:gd name="connsiteY1" fmla="*/ 0 h 4531730"/>
              <a:gd name="connsiteX2" fmla="*/ 10840664 w 10840664"/>
              <a:gd name="connsiteY2" fmla="*/ 4531730 h 4531730"/>
              <a:gd name="connsiteX3" fmla="*/ 0 w 10840664"/>
              <a:gd name="connsiteY3" fmla="*/ 4531730 h 4531730"/>
              <a:gd name="connsiteX4" fmla="*/ 0 w 10840664"/>
              <a:gd name="connsiteY4" fmla="*/ 0 h 4531730"/>
              <a:gd name="connsiteX0" fmla="*/ 10840664 w 10932104"/>
              <a:gd name="connsiteY0" fmla="*/ 4531730 h 4623170"/>
              <a:gd name="connsiteX1" fmla="*/ 0 w 10932104"/>
              <a:gd name="connsiteY1" fmla="*/ 4531730 h 4623170"/>
              <a:gd name="connsiteX2" fmla="*/ 0 w 10932104"/>
              <a:gd name="connsiteY2" fmla="*/ 0 h 4623170"/>
              <a:gd name="connsiteX3" fmla="*/ 10840664 w 10932104"/>
              <a:gd name="connsiteY3" fmla="*/ 0 h 4623170"/>
              <a:gd name="connsiteX4" fmla="*/ 10932104 w 10932104"/>
              <a:gd name="connsiteY4" fmla="*/ 4623170 h 4623170"/>
              <a:gd name="connsiteX0" fmla="*/ 10840664 w 10840664"/>
              <a:gd name="connsiteY0" fmla="*/ 4531730 h 4531730"/>
              <a:gd name="connsiteX1" fmla="*/ 0 w 10840664"/>
              <a:gd name="connsiteY1" fmla="*/ 4531730 h 4531730"/>
              <a:gd name="connsiteX2" fmla="*/ 0 w 10840664"/>
              <a:gd name="connsiteY2" fmla="*/ 0 h 4531730"/>
              <a:gd name="connsiteX3" fmla="*/ 10840664 w 10840664"/>
              <a:gd name="connsiteY3" fmla="*/ 0 h 4531730"/>
            </a:gdLst>
            <a:ahLst/>
            <a:cxnLst>
              <a:cxn ang="0">
                <a:pos x="connsiteX0" y="connsiteY0"/>
              </a:cxn>
              <a:cxn ang="0">
                <a:pos x="connsiteX1" y="connsiteY1"/>
              </a:cxn>
              <a:cxn ang="0">
                <a:pos x="connsiteX2" y="connsiteY2"/>
              </a:cxn>
              <a:cxn ang="0">
                <a:pos x="connsiteX3" y="connsiteY3"/>
              </a:cxn>
            </a:cxnLst>
            <a:rect l="l" t="t" r="r" b="b"/>
            <a:pathLst>
              <a:path w="10840664" h="4531730">
                <a:moveTo>
                  <a:pt x="10840664" y="4531730"/>
                </a:moveTo>
                <a:lnTo>
                  <a:pt x="0" y="4531730"/>
                </a:lnTo>
                <a:lnTo>
                  <a:pt x="0" y="0"/>
                </a:lnTo>
                <a:lnTo>
                  <a:pt x="10840664" y="0"/>
                </a:lnTo>
              </a:path>
            </a:pathLst>
          </a:custGeom>
          <a:solidFill>
            <a:srgbClr val="00648F">
              <a:alpha val="4651"/>
            </a:srgbClr>
          </a:solidFill>
          <a:ln>
            <a:noFill/>
          </a:ln>
        </p:spPr>
        <p:style>
          <a:lnRef idx="1">
            <a:schemeClr val="accent1"/>
          </a:lnRef>
          <a:fillRef idx="0">
            <a:schemeClr val="accent1"/>
          </a:fillRef>
          <a:effectRef idx="0">
            <a:schemeClr val="accent1"/>
          </a:effectRef>
          <a:fontRef idx="minor">
            <a:schemeClr val="tx1"/>
          </a:fontRef>
        </p:style>
        <p:txBody>
          <a:bodyPr rtlCol="0" anchor="ctr" anchorCtr="0"/>
          <a:lstStyle/>
          <a:p>
            <a:endParaRPr lang="en-CA" sz="1400" b="1" dirty="0"/>
          </a:p>
        </p:txBody>
      </p:sp>
    </p:spTree>
    <p:extLst>
      <p:ext uri="{BB962C8B-B14F-4D97-AF65-F5344CB8AC3E}">
        <p14:creationId xmlns:p14="http://schemas.microsoft.com/office/powerpoint/2010/main" val="580320840"/>
      </p:ext>
    </p:extLst>
  </p:cSld>
  <p:clrMapOvr>
    <a:masterClrMapping/>
  </p:clrMapOvr>
  <p:transition spd="slow">
    <p:strips/>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199CB4A-61A3-4BB0-8B41-2BA1C84E4BB5}"/>
              </a:ext>
            </a:extLst>
          </p:cNvPr>
          <p:cNvPicPr>
            <a:picLocks noChangeAspect="1"/>
          </p:cNvPicPr>
          <p:nvPr/>
        </p:nvPicPr>
        <p:blipFill rotWithShape="1">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477520" y="1416258"/>
            <a:ext cx="5495521" cy="4730334"/>
          </a:xfrm>
          <a:prstGeom prst="rect">
            <a:avLst/>
          </a:prstGeom>
          <a:ln>
            <a:noFill/>
          </a:ln>
        </p:spPr>
      </p:pic>
      <p:pic>
        <p:nvPicPr>
          <p:cNvPr id="20" name="Picture 19">
            <a:extLst>
              <a:ext uri="{FF2B5EF4-FFF2-40B4-BE49-F238E27FC236}">
                <a16:creationId xmlns:a16="http://schemas.microsoft.com/office/drawing/2014/main" id="{D01353D0-E71D-46B0-82B6-FBD0F00D95B3}"/>
              </a:ext>
            </a:extLst>
          </p:cNvPr>
          <p:cNvPicPr>
            <a:picLocks noChangeAspect="1"/>
          </p:cNvPicPr>
          <p:nvPr/>
        </p:nvPicPr>
        <p:blipFill rotWithShape="1">
          <a:blip r:embed="rId3"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6218959" y="1416258"/>
            <a:ext cx="5495521" cy="4730334"/>
          </a:xfrm>
          <a:prstGeom prst="rect">
            <a:avLst/>
          </a:prstGeom>
          <a:ln>
            <a:noFill/>
          </a:ln>
        </p:spPr>
      </p:pic>
      <p:sp>
        <p:nvSpPr>
          <p:cNvPr id="23" name="Rectangle 22">
            <a:extLst>
              <a:ext uri="{FF2B5EF4-FFF2-40B4-BE49-F238E27FC236}">
                <a16:creationId xmlns:a16="http://schemas.microsoft.com/office/drawing/2014/main" id="{34EB8E2C-778E-413C-B583-0CE1138CA701}"/>
              </a:ext>
            </a:extLst>
          </p:cNvPr>
          <p:cNvSpPr/>
          <p:nvPr/>
        </p:nvSpPr>
        <p:spPr>
          <a:xfrm>
            <a:off x="477520" y="1416258"/>
            <a:ext cx="5495521" cy="473033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latin typeface="Arial" charset="0"/>
              <a:cs typeface="Arial" charset="0"/>
            </a:endParaRPr>
          </a:p>
          <a:p>
            <a:pPr algn="ctr"/>
            <a:endParaRPr lang="en-CA" sz="1600" dirty="0">
              <a:latin typeface="Arial" charset="0"/>
              <a:cs typeface="Arial" charset="0"/>
            </a:endParaRPr>
          </a:p>
        </p:txBody>
      </p:sp>
      <p:sp>
        <p:nvSpPr>
          <p:cNvPr id="21" name="Rectangle 20">
            <a:extLst>
              <a:ext uri="{FF2B5EF4-FFF2-40B4-BE49-F238E27FC236}">
                <a16:creationId xmlns:a16="http://schemas.microsoft.com/office/drawing/2014/main" id="{CA9AF75C-DF44-4DC1-97B8-D2320D070720}"/>
              </a:ext>
            </a:extLst>
          </p:cNvPr>
          <p:cNvSpPr/>
          <p:nvPr/>
        </p:nvSpPr>
        <p:spPr>
          <a:xfrm>
            <a:off x="6218959" y="1416258"/>
            <a:ext cx="5495521" cy="473033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latin typeface="Arial" charset="0"/>
              <a:cs typeface="Arial" charset="0"/>
            </a:endParaRPr>
          </a:p>
          <a:p>
            <a:pPr algn="ctr"/>
            <a:endParaRPr lang="en-CA" sz="1600" dirty="0">
              <a:latin typeface="Arial" charset="0"/>
              <a:cs typeface="Arial" charset="0"/>
            </a:endParaRPr>
          </a:p>
        </p:txBody>
      </p:sp>
      <p:sp>
        <p:nvSpPr>
          <p:cNvPr id="9" name="TextBox 8">
            <a:extLst>
              <a:ext uri="{FF2B5EF4-FFF2-40B4-BE49-F238E27FC236}">
                <a16:creationId xmlns:a16="http://schemas.microsoft.com/office/drawing/2014/main" id="{2DF2E65E-5CC3-45EB-A6E8-A6659C585E42}"/>
              </a:ext>
            </a:extLst>
          </p:cNvPr>
          <p:cNvSpPr txBox="1"/>
          <p:nvPr/>
        </p:nvSpPr>
        <p:spPr>
          <a:xfrm>
            <a:off x="477520" y="383458"/>
            <a:ext cx="10596880" cy="553998"/>
          </a:xfrm>
          <a:prstGeom prst="rect">
            <a:avLst/>
          </a:prstGeom>
          <a:noFill/>
        </p:spPr>
        <p:txBody>
          <a:bodyPr wrap="square" lIns="0" tIns="0" rIns="0" bIns="0">
            <a:spAutoFit/>
          </a:bodyPr>
          <a:lstStyle/>
          <a:p>
            <a:pPr marL="0" lvl="1"/>
            <a:r>
              <a:rPr lang="en-CA" sz="3600" b="1" spc="-100" dirty="0">
                <a:solidFill>
                  <a:schemeClr val="accent1"/>
                </a:solidFill>
                <a:latin typeface="Arial" panose="020B0604020202020204" pitchFamily="34" charset="0"/>
              </a:rPr>
              <a:t>In conclusion …</a:t>
            </a:r>
          </a:p>
        </p:txBody>
      </p:sp>
      <p:sp>
        <p:nvSpPr>
          <p:cNvPr id="24" name="Rectangle 23">
            <a:extLst>
              <a:ext uri="{FF2B5EF4-FFF2-40B4-BE49-F238E27FC236}">
                <a16:creationId xmlns:a16="http://schemas.microsoft.com/office/drawing/2014/main" id="{991B4C75-44AF-4955-9C16-F0FC2320A089}"/>
              </a:ext>
            </a:extLst>
          </p:cNvPr>
          <p:cNvSpPr/>
          <p:nvPr/>
        </p:nvSpPr>
        <p:spPr>
          <a:xfrm>
            <a:off x="808791" y="1934767"/>
            <a:ext cx="4832979" cy="36933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GB" sz="2400" b="1" dirty="0">
                <a:solidFill>
                  <a:schemeClr val="bg1"/>
                </a:solidFill>
                <a:effectLst/>
                <a:ea typeface="Calibri" panose="020F0502020204030204" pitchFamily="34" charset="0"/>
                <a:cs typeface="Times New Roman" panose="02020603050405020304" pitchFamily="18" charset="0"/>
              </a:rPr>
              <a:t>User experience focuses on</a:t>
            </a:r>
            <a:br>
              <a:rPr lang="en-GB" sz="2400" b="1" dirty="0">
                <a:solidFill>
                  <a:schemeClr val="bg1"/>
                </a:solidFill>
                <a:effectLst/>
                <a:ea typeface="Calibri" panose="020F0502020204030204" pitchFamily="34" charset="0"/>
                <a:cs typeface="Times New Roman" panose="02020603050405020304" pitchFamily="18" charset="0"/>
              </a:rPr>
            </a:br>
            <a:r>
              <a:rPr lang="en-GB" sz="2400" b="1" dirty="0">
                <a:solidFill>
                  <a:schemeClr val="bg1"/>
                </a:solidFill>
                <a:effectLst/>
                <a:ea typeface="Calibri" panose="020F0502020204030204" pitchFamily="34" charset="0"/>
                <a:cs typeface="Times New Roman" panose="02020603050405020304" pitchFamily="18" charset="0"/>
              </a:rPr>
              <a:t>the </a:t>
            </a:r>
            <a:r>
              <a:rPr lang="en-GB" sz="2400" b="1" dirty="0">
                <a:solidFill>
                  <a:schemeClr val="tx2">
                    <a:lumMod val="40000"/>
                    <a:lumOff val="60000"/>
                  </a:schemeClr>
                </a:solidFill>
                <a:effectLst/>
                <a:ea typeface="Calibri" panose="020F0502020204030204" pitchFamily="34" charset="0"/>
                <a:cs typeface="Times New Roman" panose="02020603050405020304" pitchFamily="18" charset="0"/>
              </a:rPr>
              <a:t>individual’s interactions</a:t>
            </a:r>
            <a:br>
              <a:rPr lang="en-GB" sz="2400" b="1" dirty="0">
                <a:solidFill>
                  <a:schemeClr val="bg1"/>
                </a:solidFill>
                <a:effectLst/>
                <a:ea typeface="Calibri" panose="020F0502020204030204" pitchFamily="34" charset="0"/>
                <a:cs typeface="Times New Roman" panose="02020603050405020304" pitchFamily="18" charset="0"/>
              </a:rPr>
            </a:br>
            <a:r>
              <a:rPr lang="en-GB" sz="2400" b="1" dirty="0">
                <a:solidFill>
                  <a:schemeClr val="bg1"/>
                </a:solidFill>
                <a:effectLst/>
                <a:ea typeface="Calibri" panose="020F0502020204030204" pitchFamily="34" charset="0"/>
                <a:cs typeface="Times New Roman" panose="02020603050405020304" pitchFamily="18" charset="0"/>
              </a:rPr>
              <a:t>with a particular </a:t>
            </a:r>
          </a:p>
          <a:p>
            <a:pPr algn="ctr"/>
            <a:r>
              <a:rPr lang="en-GB" sz="2400" b="1" dirty="0">
                <a:solidFill>
                  <a:schemeClr val="bg1"/>
                </a:solidFill>
                <a:effectLst/>
                <a:ea typeface="Calibri" panose="020F0502020204030204" pitchFamily="34" charset="0"/>
                <a:cs typeface="Times New Roman" panose="02020603050405020304" pitchFamily="18" charset="0"/>
              </a:rPr>
              <a:t>product I service I channel. </a:t>
            </a:r>
          </a:p>
          <a:p>
            <a:pPr algn="ctr"/>
            <a:endParaRPr lang="en-GB" sz="2400" b="1" dirty="0">
              <a:solidFill>
                <a:schemeClr val="bg1"/>
              </a:solidFill>
              <a:effectLst/>
              <a:ea typeface="Calibri" panose="020F0502020204030204" pitchFamily="34" charset="0"/>
              <a:cs typeface="Times New Roman" panose="02020603050405020304" pitchFamily="18" charset="0"/>
            </a:endParaRPr>
          </a:p>
          <a:p>
            <a:pPr algn="ctr"/>
            <a:r>
              <a:rPr lang="en-GB" sz="2400" b="1" dirty="0">
                <a:solidFill>
                  <a:schemeClr val="bg1"/>
                </a:solidFill>
                <a:effectLst/>
                <a:ea typeface="Calibri" panose="020F0502020204030204" pitchFamily="34" charset="0"/>
                <a:cs typeface="Times New Roman" panose="02020603050405020304" pitchFamily="18" charset="0"/>
              </a:rPr>
              <a:t>The focus is on the human </a:t>
            </a:r>
          </a:p>
          <a:p>
            <a:pPr algn="ctr"/>
            <a:r>
              <a:rPr lang="en-GB" sz="2400" b="1" dirty="0">
                <a:solidFill>
                  <a:schemeClr val="bg1"/>
                </a:solidFill>
                <a:effectLst/>
                <a:ea typeface="Calibri" panose="020F0502020204030204" pitchFamily="34" charset="0"/>
                <a:cs typeface="Times New Roman" panose="02020603050405020304" pitchFamily="18" charset="0"/>
              </a:rPr>
              <a:t>User’s ability to </a:t>
            </a:r>
            <a:r>
              <a:rPr lang="en-GB" sz="2400" b="1" dirty="0">
                <a:solidFill>
                  <a:schemeClr val="tx2">
                    <a:lumMod val="40000"/>
                    <a:lumOff val="60000"/>
                  </a:schemeClr>
                </a:solidFill>
                <a:cs typeface="Times New Roman" panose="02020603050405020304" pitchFamily="18" charset="0"/>
              </a:rPr>
              <a:t>adapt to a </a:t>
            </a:r>
          </a:p>
          <a:p>
            <a:pPr algn="ctr"/>
            <a:r>
              <a:rPr lang="en-GB" sz="2400" b="1" dirty="0">
                <a:solidFill>
                  <a:schemeClr val="tx2">
                    <a:lumMod val="40000"/>
                    <a:lumOff val="60000"/>
                  </a:schemeClr>
                </a:solidFill>
                <a:cs typeface="Times New Roman" panose="02020603050405020304" pitchFamily="18" charset="0"/>
              </a:rPr>
              <a:t>machine I computer’s needs </a:t>
            </a:r>
            <a:r>
              <a:rPr lang="en-GB" sz="2400" b="1" dirty="0">
                <a:solidFill>
                  <a:schemeClr val="bg1"/>
                </a:solidFill>
                <a:effectLst/>
                <a:ea typeface="Calibri" panose="020F0502020204030204" pitchFamily="34" charset="0"/>
                <a:cs typeface="Times New Roman" panose="02020603050405020304" pitchFamily="18" charset="0"/>
              </a:rPr>
              <a:t>– </a:t>
            </a:r>
          </a:p>
          <a:p>
            <a:pPr algn="ctr"/>
            <a:r>
              <a:rPr lang="en-GB" sz="2400" b="1" dirty="0">
                <a:solidFill>
                  <a:schemeClr val="bg1"/>
                </a:solidFill>
                <a:effectLst/>
                <a:ea typeface="Calibri" panose="020F0502020204030204" pitchFamily="34" charset="0"/>
                <a:cs typeface="Times New Roman" panose="02020603050405020304" pitchFamily="18" charset="0"/>
              </a:rPr>
              <a:t>in other words, </a:t>
            </a:r>
            <a:r>
              <a:rPr lang="en-GB" sz="2400" b="1" i="1" dirty="0">
                <a:solidFill>
                  <a:schemeClr val="bg1"/>
                </a:solidFill>
                <a:effectLst/>
                <a:ea typeface="Calibri" panose="020F0502020204030204" pitchFamily="34" charset="0"/>
                <a:cs typeface="Times New Roman" panose="02020603050405020304" pitchFamily="18" charset="0"/>
              </a:rPr>
              <a:t>the human is </a:t>
            </a:r>
          </a:p>
          <a:p>
            <a:pPr algn="ctr"/>
            <a:r>
              <a:rPr lang="en-GB" sz="2400" b="1" i="1" dirty="0">
                <a:solidFill>
                  <a:schemeClr val="bg1"/>
                </a:solidFill>
                <a:effectLst/>
                <a:ea typeface="Calibri" panose="020F0502020204030204" pitchFamily="34" charset="0"/>
                <a:cs typeface="Times New Roman" panose="02020603050405020304" pitchFamily="18" charset="0"/>
              </a:rPr>
              <a:t>reduced to “user.” </a:t>
            </a:r>
          </a:p>
        </p:txBody>
      </p:sp>
      <p:sp>
        <p:nvSpPr>
          <p:cNvPr id="25" name="Rectangle 24">
            <a:extLst>
              <a:ext uri="{FF2B5EF4-FFF2-40B4-BE49-F238E27FC236}">
                <a16:creationId xmlns:a16="http://schemas.microsoft.com/office/drawing/2014/main" id="{969C407E-E0E9-4336-B475-FFD0D615077E}"/>
              </a:ext>
            </a:extLst>
          </p:cNvPr>
          <p:cNvSpPr/>
          <p:nvPr/>
        </p:nvSpPr>
        <p:spPr>
          <a:xfrm>
            <a:off x="6550230" y="2119432"/>
            <a:ext cx="4832979" cy="3323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GB" sz="2400" b="1" dirty="0">
                <a:solidFill>
                  <a:schemeClr val="bg1"/>
                </a:solidFill>
                <a:effectLst/>
                <a:ea typeface="Calibri" panose="020F0502020204030204" pitchFamily="34" charset="0"/>
                <a:cs typeface="Times New Roman" panose="02020603050405020304" pitchFamily="18" charset="0"/>
              </a:rPr>
              <a:t>Customer experience focuses </a:t>
            </a:r>
          </a:p>
          <a:p>
            <a:pPr algn="ctr"/>
            <a:r>
              <a:rPr lang="en-GB" sz="2400" b="1" dirty="0">
                <a:solidFill>
                  <a:schemeClr val="bg1"/>
                </a:solidFill>
                <a:effectLst/>
                <a:ea typeface="Calibri" panose="020F0502020204030204" pitchFamily="34" charset="0"/>
                <a:cs typeface="Times New Roman" panose="02020603050405020304" pitchFamily="18" charset="0"/>
              </a:rPr>
              <a:t>on the </a:t>
            </a:r>
            <a:r>
              <a:rPr lang="en-GB" sz="2400" b="1" dirty="0">
                <a:solidFill>
                  <a:schemeClr val="tx2">
                    <a:lumMod val="40000"/>
                    <a:lumOff val="60000"/>
                  </a:schemeClr>
                </a:solidFill>
                <a:cs typeface="Times New Roman" panose="02020603050405020304" pitchFamily="18" charset="0"/>
              </a:rPr>
              <a:t>individual’s interactions </a:t>
            </a:r>
          </a:p>
          <a:p>
            <a:pPr algn="ctr"/>
            <a:r>
              <a:rPr lang="en-GB" sz="2400" b="1" dirty="0">
                <a:solidFill>
                  <a:schemeClr val="bg1"/>
                </a:solidFill>
                <a:effectLst/>
                <a:ea typeface="Calibri" panose="020F0502020204030204" pitchFamily="34" charset="0"/>
                <a:cs typeface="Times New Roman" panose="02020603050405020304" pitchFamily="18" charset="0"/>
              </a:rPr>
              <a:t>with a particular brand and </a:t>
            </a:r>
            <a:r>
              <a:rPr lang="en-GB" sz="2400" b="1" dirty="0">
                <a:solidFill>
                  <a:schemeClr val="tx2">
                    <a:lumMod val="40000"/>
                    <a:lumOff val="60000"/>
                  </a:schemeClr>
                </a:solidFill>
                <a:cs typeface="Times New Roman" panose="02020603050405020304" pitchFamily="18" charset="0"/>
              </a:rPr>
              <a:t>on </a:t>
            </a:r>
          </a:p>
          <a:p>
            <a:pPr algn="ctr"/>
            <a:r>
              <a:rPr lang="en-GB" sz="2400" b="1" dirty="0">
                <a:solidFill>
                  <a:schemeClr val="tx2">
                    <a:lumMod val="40000"/>
                    <a:lumOff val="60000"/>
                  </a:schemeClr>
                </a:solidFill>
                <a:cs typeface="Times New Roman" panose="02020603050405020304" pitchFamily="18" charset="0"/>
              </a:rPr>
              <a:t>the aggregate experience. </a:t>
            </a:r>
          </a:p>
          <a:p>
            <a:pPr algn="ctr"/>
            <a:endParaRPr lang="en-GB" sz="2400" b="1" dirty="0">
              <a:solidFill>
                <a:schemeClr val="bg1"/>
              </a:solidFill>
              <a:effectLst/>
              <a:ea typeface="Calibri" panose="020F0502020204030204" pitchFamily="34" charset="0"/>
              <a:cs typeface="Times New Roman" panose="02020603050405020304" pitchFamily="18" charset="0"/>
            </a:endParaRPr>
          </a:p>
          <a:p>
            <a:pPr algn="ctr"/>
            <a:r>
              <a:rPr lang="en-GB" sz="2400" b="1" dirty="0">
                <a:solidFill>
                  <a:schemeClr val="bg1"/>
                </a:solidFill>
                <a:effectLst/>
                <a:ea typeface="Calibri" panose="020F0502020204030204" pitchFamily="34" charset="0"/>
                <a:cs typeface="Times New Roman" panose="02020603050405020304" pitchFamily="18" charset="0"/>
              </a:rPr>
              <a:t>The focus is on the human's </a:t>
            </a:r>
          </a:p>
          <a:p>
            <a:pPr algn="ctr"/>
            <a:r>
              <a:rPr lang="en-GB" sz="2400" b="1" dirty="0">
                <a:solidFill>
                  <a:schemeClr val="bg1"/>
                </a:solidFill>
                <a:effectLst/>
                <a:ea typeface="Calibri" panose="020F0502020204030204" pitchFamily="34" charset="0"/>
                <a:cs typeface="Times New Roman" panose="02020603050405020304" pitchFamily="18" charset="0"/>
              </a:rPr>
              <a:t>needs – in other words, </a:t>
            </a:r>
            <a:r>
              <a:rPr lang="en-GB" sz="2400" b="1" dirty="0">
                <a:solidFill>
                  <a:schemeClr val="tx2">
                    <a:lumMod val="40000"/>
                    <a:lumOff val="60000"/>
                  </a:schemeClr>
                </a:solidFill>
                <a:cs typeface="Times New Roman" panose="02020603050405020304" pitchFamily="18" charset="0"/>
              </a:rPr>
              <a:t>the </a:t>
            </a:r>
          </a:p>
          <a:p>
            <a:pPr algn="ctr"/>
            <a:r>
              <a:rPr lang="en-GB" sz="2400" b="1" dirty="0">
                <a:solidFill>
                  <a:schemeClr val="tx2">
                    <a:lumMod val="40000"/>
                    <a:lumOff val="60000"/>
                  </a:schemeClr>
                </a:solidFill>
                <a:cs typeface="Times New Roman" panose="02020603050405020304" pitchFamily="18" charset="0"/>
              </a:rPr>
              <a:t>human is no longer reduced to </a:t>
            </a:r>
          </a:p>
          <a:p>
            <a:pPr algn="ctr"/>
            <a:r>
              <a:rPr lang="en-GB" sz="2400" b="1" dirty="0">
                <a:solidFill>
                  <a:schemeClr val="tx2">
                    <a:lumMod val="40000"/>
                    <a:lumOff val="60000"/>
                  </a:schemeClr>
                </a:solidFill>
                <a:cs typeface="Times New Roman" panose="02020603050405020304" pitchFamily="18" charset="0"/>
              </a:rPr>
              <a:t>“user” </a:t>
            </a:r>
            <a:r>
              <a:rPr lang="en-GB" sz="2400" b="1" dirty="0">
                <a:solidFill>
                  <a:schemeClr val="bg1"/>
                </a:solidFill>
                <a:effectLst/>
                <a:ea typeface="Calibri" panose="020F0502020204030204" pitchFamily="34" charset="0"/>
                <a:cs typeface="Times New Roman" panose="02020603050405020304" pitchFamily="18" charset="0"/>
              </a:rPr>
              <a:t>but is considered in toto. </a:t>
            </a:r>
          </a:p>
        </p:txBody>
      </p:sp>
    </p:spTree>
    <p:extLst>
      <p:ext uri="{BB962C8B-B14F-4D97-AF65-F5344CB8AC3E}">
        <p14:creationId xmlns:p14="http://schemas.microsoft.com/office/powerpoint/2010/main" val="2580048814"/>
      </p:ext>
    </p:extLst>
  </p:cSld>
  <p:clrMapOvr>
    <a:masterClrMapping/>
  </p:clrMapOvr>
  <p:transition spd="slow">
    <p:strips/>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indoor, table, computer, keyboard&#10;&#10;Description automatically generated">
            <a:extLst>
              <a:ext uri="{FF2B5EF4-FFF2-40B4-BE49-F238E27FC236}">
                <a16:creationId xmlns:a16="http://schemas.microsoft.com/office/drawing/2014/main" id="{104C0670-8CEA-8A44-BB07-158EDE67B65F}"/>
              </a:ext>
            </a:extLst>
          </p:cNvPr>
          <p:cNvPicPr>
            <a:picLocks noChangeAspect="1"/>
          </p:cNvPicPr>
          <p:nvPr/>
        </p:nvPicPr>
        <p:blipFill rotWithShape="1">
          <a:blip r:embed="rId2" cstate="print">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2957"/>
            <a:ext cx="12192000" cy="6858000"/>
          </a:xfrm>
          <a:prstGeom prst="rect">
            <a:avLst/>
          </a:prstGeom>
        </p:spPr>
      </p:pic>
      <p:sp>
        <p:nvSpPr>
          <p:cNvPr id="25" name="Rectangle 24">
            <a:extLst>
              <a:ext uri="{FF2B5EF4-FFF2-40B4-BE49-F238E27FC236}">
                <a16:creationId xmlns:a16="http://schemas.microsoft.com/office/drawing/2014/main" id="{3680C652-DD54-F74B-A48D-E9BDC8B8B429}"/>
              </a:ext>
            </a:extLst>
          </p:cNvPr>
          <p:cNvSpPr/>
          <p:nvPr/>
        </p:nvSpPr>
        <p:spPr>
          <a:xfrm>
            <a:off x="585909" y="0"/>
            <a:ext cx="6313866" cy="6858000"/>
          </a:xfrm>
          <a:prstGeom prst="rect">
            <a:avLst/>
          </a:prstGeom>
          <a:solidFill>
            <a:srgbClr val="0086B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Arial" charset="0"/>
              <a:ea typeface="Arial" charset="0"/>
              <a:cs typeface="Arial" charset="0"/>
            </a:endParaRPr>
          </a:p>
        </p:txBody>
      </p:sp>
      <p:sp>
        <p:nvSpPr>
          <p:cNvPr id="12" name="TextBox 11">
            <a:extLst>
              <a:ext uri="{FF2B5EF4-FFF2-40B4-BE49-F238E27FC236}">
                <a16:creationId xmlns:a16="http://schemas.microsoft.com/office/drawing/2014/main" id="{AC9559E3-463F-BC44-8350-1B36A95718E0}"/>
              </a:ext>
            </a:extLst>
          </p:cNvPr>
          <p:cNvSpPr txBox="1"/>
          <p:nvPr/>
        </p:nvSpPr>
        <p:spPr>
          <a:xfrm>
            <a:off x="1044967" y="432091"/>
            <a:ext cx="5395749" cy="2062103"/>
          </a:xfrm>
          <a:prstGeom prst="rect">
            <a:avLst/>
          </a:prstGeom>
          <a:noFill/>
        </p:spPr>
        <p:txBody>
          <a:bodyPr wrap="square" rtlCol="0" anchor="t">
            <a:spAutoFit/>
          </a:bodyPr>
          <a:lstStyle/>
          <a:p>
            <a:pPr algn="ctr"/>
            <a:r>
              <a:rPr lang="en-CA" sz="4400" b="1" dirty="0">
                <a:solidFill>
                  <a:schemeClr val="bg1"/>
                </a:solidFill>
              </a:rPr>
              <a:t>Thank you! </a:t>
            </a:r>
            <a:endParaRPr lang="en-CA" sz="2800" b="1">
              <a:solidFill>
                <a:schemeClr val="bg1"/>
              </a:solidFill>
            </a:endParaRPr>
          </a:p>
          <a:p>
            <a:pPr algn="ctr"/>
            <a:endParaRPr lang="en-CA" sz="2800" b="1" dirty="0">
              <a:solidFill>
                <a:schemeClr val="bg1"/>
              </a:solidFill>
              <a:cs typeface="Arial"/>
            </a:endParaRPr>
          </a:p>
          <a:p>
            <a:pPr algn="ctr"/>
            <a:r>
              <a:rPr lang="en-CA" sz="2800" dirty="0">
                <a:solidFill>
                  <a:schemeClr val="bg1"/>
                </a:solidFill>
              </a:rPr>
              <a:t>For questions or comments</a:t>
            </a:r>
            <a:endParaRPr lang="en-CA" dirty="0">
              <a:solidFill>
                <a:schemeClr val="bg1"/>
              </a:solidFill>
            </a:endParaRPr>
          </a:p>
          <a:p>
            <a:pPr algn="ctr"/>
            <a:r>
              <a:rPr lang="en-CA" sz="2800" dirty="0">
                <a:solidFill>
                  <a:schemeClr val="bg1"/>
                </a:solidFill>
              </a:rPr>
              <a:t>Please contact: </a:t>
            </a:r>
            <a:endParaRPr lang="en-CA" sz="2150" dirty="0">
              <a:solidFill>
                <a:schemeClr val="bg1"/>
              </a:solidFill>
              <a:cs typeface="Arial"/>
            </a:endParaRPr>
          </a:p>
        </p:txBody>
      </p:sp>
      <p:sp>
        <p:nvSpPr>
          <p:cNvPr id="23" name="TextBox 22">
            <a:extLst>
              <a:ext uri="{FF2B5EF4-FFF2-40B4-BE49-F238E27FC236}">
                <a16:creationId xmlns:a16="http://schemas.microsoft.com/office/drawing/2014/main" id="{8DA0346F-1C31-BC47-8903-CEF6BE95E870}"/>
              </a:ext>
            </a:extLst>
          </p:cNvPr>
          <p:cNvSpPr txBox="1"/>
          <p:nvPr/>
        </p:nvSpPr>
        <p:spPr>
          <a:xfrm>
            <a:off x="692086" y="4810509"/>
            <a:ext cx="2880981" cy="954107"/>
          </a:xfrm>
          <a:prstGeom prst="rect">
            <a:avLst/>
          </a:prstGeom>
          <a:noFill/>
        </p:spPr>
        <p:txBody>
          <a:bodyPr wrap="square" rtlCol="0">
            <a:spAutoFit/>
          </a:bodyPr>
          <a:lstStyle/>
          <a:p>
            <a:pPr algn="ctr"/>
            <a:r>
              <a:rPr lang="en-CA" sz="1800" b="1" dirty="0">
                <a:solidFill>
                  <a:schemeClr val="bg1"/>
                </a:solidFill>
              </a:rPr>
              <a:t>Arnie Guha</a:t>
            </a:r>
          </a:p>
          <a:p>
            <a:pPr algn="ctr"/>
            <a:r>
              <a:rPr lang="en-CA" sz="1800" dirty="0">
                <a:solidFill>
                  <a:schemeClr val="bg1"/>
                </a:solidFill>
              </a:rPr>
              <a:t>Partner</a:t>
            </a:r>
          </a:p>
          <a:p>
            <a:pPr algn="ctr"/>
            <a:r>
              <a:rPr lang="en-CA" sz="1800" dirty="0">
                <a:solidFill>
                  <a:schemeClr val="bg1"/>
                </a:solidFill>
              </a:rPr>
              <a:t>arnieg@phase-5.com</a:t>
            </a:r>
          </a:p>
        </p:txBody>
      </p:sp>
      <p:grpSp>
        <p:nvGrpSpPr>
          <p:cNvPr id="9" name="Group 8">
            <a:extLst>
              <a:ext uri="{FF2B5EF4-FFF2-40B4-BE49-F238E27FC236}">
                <a16:creationId xmlns:a16="http://schemas.microsoft.com/office/drawing/2014/main" id="{2FADE2F2-28EE-4733-BE22-4CE1C0D42D79}"/>
              </a:ext>
            </a:extLst>
          </p:cNvPr>
          <p:cNvGrpSpPr/>
          <p:nvPr/>
        </p:nvGrpSpPr>
        <p:grpSpPr>
          <a:xfrm>
            <a:off x="822737" y="4810508"/>
            <a:ext cx="5927725" cy="1758845"/>
            <a:chOff x="696098" y="4467601"/>
            <a:chExt cx="5927725" cy="1758845"/>
          </a:xfrm>
        </p:grpSpPr>
        <p:sp>
          <p:nvSpPr>
            <p:cNvPr id="11" name="TextBox 10">
              <a:extLst>
                <a:ext uri="{FF2B5EF4-FFF2-40B4-BE49-F238E27FC236}">
                  <a16:creationId xmlns:a16="http://schemas.microsoft.com/office/drawing/2014/main" id="{18DEC527-0B4F-422B-8FE5-BCC966B6D602}"/>
                </a:ext>
              </a:extLst>
            </p:cNvPr>
            <p:cNvSpPr txBox="1"/>
            <p:nvPr/>
          </p:nvSpPr>
          <p:spPr>
            <a:xfrm>
              <a:off x="3742842" y="4467601"/>
              <a:ext cx="2880981" cy="954107"/>
            </a:xfrm>
            <a:prstGeom prst="rect">
              <a:avLst/>
            </a:prstGeom>
            <a:noFill/>
          </p:spPr>
          <p:txBody>
            <a:bodyPr wrap="square" rtlCol="0" anchor="t">
              <a:spAutoFit/>
            </a:bodyPr>
            <a:lstStyle/>
            <a:p>
              <a:pPr algn="ctr"/>
              <a:r>
                <a:rPr lang="en-CA" sz="1800" b="1" dirty="0">
                  <a:solidFill>
                    <a:schemeClr val="bg1"/>
                  </a:solidFill>
                </a:rPr>
                <a:t>Stephan </a:t>
              </a:r>
              <a:r>
                <a:rPr lang="en-CA" sz="1800" b="1" dirty="0" err="1">
                  <a:solidFill>
                    <a:schemeClr val="bg1"/>
                  </a:solidFill>
                </a:rPr>
                <a:t>Sigaud</a:t>
              </a:r>
              <a:endParaRPr lang="en-CA" sz="1800" b="1" dirty="0" err="1">
                <a:solidFill>
                  <a:schemeClr val="bg1"/>
                </a:solidFill>
                <a:cs typeface="Arial"/>
              </a:endParaRPr>
            </a:p>
            <a:p>
              <a:pPr algn="ctr"/>
              <a:r>
                <a:rPr lang="en-CA" sz="1800" dirty="0">
                  <a:solidFill>
                    <a:schemeClr val="bg1"/>
                  </a:solidFill>
                </a:rPr>
                <a:t>EVP Marketing</a:t>
              </a:r>
              <a:endParaRPr lang="en-CA" sz="1800" dirty="0">
                <a:solidFill>
                  <a:schemeClr val="bg1"/>
                </a:solidFill>
                <a:cs typeface="Arial"/>
              </a:endParaRPr>
            </a:p>
            <a:p>
              <a:pPr algn="ctr"/>
              <a:r>
                <a:rPr lang="en-CA" sz="1800" dirty="0">
                  <a:solidFill>
                    <a:schemeClr val="bg1"/>
                  </a:solidFill>
                </a:rPr>
                <a:t>stephans@phase-5.com</a:t>
              </a:r>
              <a:endParaRPr lang="en-CA" sz="1800" dirty="0">
                <a:solidFill>
                  <a:schemeClr val="bg1"/>
                </a:solidFill>
                <a:cs typeface="Arial"/>
              </a:endParaRPr>
            </a:p>
          </p:txBody>
        </p:sp>
        <p:pic>
          <p:nvPicPr>
            <p:cNvPr id="14" name="Picture 13" descr="A picture containing drawing&#10;&#10;Description automatically generated">
              <a:extLst>
                <a:ext uri="{FF2B5EF4-FFF2-40B4-BE49-F238E27FC236}">
                  <a16:creationId xmlns:a16="http://schemas.microsoft.com/office/drawing/2014/main" id="{6195C7B5-9CBB-46BE-A957-8F7C728EE5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6098" y="5916846"/>
              <a:ext cx="1548000" cy="309600"/>
            </a:xfrm>
            <a:prstGeom prst="rect">
              <a:avLst/>
            </a:prstGeom>
          </p:spPr>
        </p:pic>
      </p:grpSp>
      <p:pic>
        <p:nvPicPr>
          <p:cNvPr id="2" name="Picture 2" descr="A person smiling for the camera&#10;&#10;Description automatically generated">
            <a:extLst>
              <a:ext uri="{FF2B5EF4-FFF2-40B4-BE49-F238E27FC236}">
                <a16:creationId xmlns:a16="http://schemas.microsoft.com/office/drawing/2014/main" id="{0906EC3B-B36B-4826-BC94-CC32ACA0C6A2}"/>
              </a:ext>
            </a:extLst>
          </p:cNvPr>
          <p:cNvPicPr>
            <a:picLocks noChangeAspect="1"/>
          </p:cNvPicPr>
          <p:nvPr/>
        </p:nvPicPr>
        <p:blipFill>
          <a:blip r:embed="rId5"/>
          <a:stretch>
            <a:fillRect/>
          </a:stretch>
        </p:blipFill>
        <p:spPr>
          <a:xfrm>
            <a:off x="4313209" y="2667002"/>
            <a:ext cx="1897809" cy="1897810"/>
          </a:xfrm>
          <a:prstGeom prst="ellipse">
            <a:avLst/>
          </a:prstGeom>
          <a:ln>
            <a:noFill/>
          </a:ln>
          <a:effectLst>
            <a:softEdge rad="112500"/>
          </a:effectLst>
        </p:spPr>
      </p:pic>
      <p:pic>
        <p:nvPicPr>
          <p:cNvPr id="15" name="Picture 14">
            <a:extLst>
              <a:ext uri="{FF2B5EF4-FFF2-40B4-BE49-F238E27FC236}">
                <a16:creationId xmlns:a16="http://schemas.microsoft.com/office/drawing/2014/main" id="{31181D97-D792-AB7A-84B2-A454EC3C7900}"/>
              </a:ext>
            </a:extLst>
          </p:cNvPr>
          <p:cNvPicPr preferRelativeResize="0">
            <a:picLocks/>
          </p:cNvPicPr>
          <p:nvPr/>
        </p:nvPicPr>
        <p:blipFill rotWithShape="1">
          <a:blip r:embed="rId6" cstate="screen">
            <a:extLst>
              <a:ext uri="{28A0092B-C50C-407E-A947-70E740481C1C}">
                <a14:useLocalDpi xmlns:a14="http://schemas.microsoft.com/office/drawing/2010/main"/>
              </a:ext>
            </a:extLst>
          </a:blip>
          <a:srcRect/>
          <a:stretch/>
        </p:blipFill>
        <p:spPr>
          <a:xfrm>
            <a:off x="1459318" y="2747935"/>
            <a:ext cx="1897809" cy="1808832"/>
          </a:xfrm>
          <a:prstGeom prst="ellipse">
            <a:avLst/>
          </a:prstGeom>
          <a:ln>
            <a:noFill/>
          </a:ln>
          <a:effectLst>
            <a:softEdge rad="112500"/>
          </a:effectLst>
        </p:spPr>
      </p:pic>
    </p:spTree>
    <p:extLst>
      <p:ext uri="{BB962C8B-B14F-4D97-AF65-F5344CB8AC3E}">
        <p14:creationId xmlns:p14="http://schemas.microsoft.com/office/powerpoint/2010/main" val="6925703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A2C905-9448-76E2-CFDB-BF8BE077A592}"/>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latin typeface="Arial" charset="0"/>
              <a:ea typeface="Arial" charset="0"/>
              <a:cs typeface="Arial" charset="0"/>
            </a:endParaRPr>
          </a:p>
        </p:txBody>
      </p:sp>
      <p:sp>
        <p:nvSpPr>
          <p:cNvPr id="2" name="Title 1">
            <a:extLst>
              <a:ext uri="{FF2B5EF4-FFF2-40B4-BE49-F238E27FC236}">
                <a16:creationId xmlns:a16="http://schemas.microsoft.com/office/drawing/2014/main" id="{F992E218-86EA-B249-A7F4-6306D0F169E7}"/>
              </a:ext>
            </a:extLst>
          </p:cNvPr>
          <p:cNvSpPr>
            <a:spLocks noGrp="1"/>
          </p:cNvSpPr>
          <p:nvPr>
            <p:ph type="title"/>
          </p:nvPr>
        </p:nvSpPr>
        <p:spPr>
          <a:xfrm>
            <a:off x="477520" y="383458"/>
            <a:ext cx="10602523" cy="1113508"/>
          </a:xfrm>
        </p:spPr>
        <p:txBody>
          <a:bodyPr lIns="0" tIns="0" rIns="0" bIns="0"/>
          <a:lstStyle/>
          <a:p>
            <a:pPr defTabSz="1097280">
              <a:lnSpc>
                <a:spcPct val="100000"/>
              </a:lnSpc>
            </a:pPr>
            <a:r>
              <a:rPr lang="en-CA" sz="3600" dirty="0">
                <a:latin typeface="Arial" panose="020B0604020202020204" pitchFamily="34" charset="0"/>
                <a:ea typeface="+mn-ea"/>
                <a:cs typeface="+mn-cs"/>
              </a:rPr>
              <a:t>Who we are</a:t>
            </a:r>
          </a:p>
        </p:txBody>
      </p:sp>
      <p:pic>
        <p:nvPicPr>
          <p:cNvPr id="13" name="Picture 12">
            <a:extLst>
              <a:ext uri="{FF2B5EF4-FFF2-40B4-BE49-F238E27FC236}">
                <a16:creationId xmlns:a16="http://schemas.microsoft.com/office/drawing/2014/main" id="{6A684CB7-3321-97A2-E697-04B0C0DFAA34}"/>
              </a:ext>
            </a:extLst>
          </p:cNvPr>
          <p:cNvPicPr preferRelativeResize="0">
            <a:picLocks/>
          </p:cNvPicPr>
          <p:nvPr/>
        </p:nvPicPr>
        <p:blipFill rotWithShape="1">
          <a:blip r:embed="rId2" cstate="screen">
            <a:extLst>
              <a:ext uri="{28A0092B-C50C-407E-A947-70E740481C1C}">
                <a14:useLocalDpi xmlns:a14="http://schemas.microsoft.com/office/drawing/2010/main"/>
              </a:ext>
            </a:extLst>
          </a:blip>
          <a:srcRect/>
          <a:stretch/>
        </p:blipFill>
        <p:spPr>
          <a:xfrm>
            <a:off x="2892206" y="1881224"/>
            <a:ext cx="2421802" cy="2421802"/>
          </a:xfrm>
          <a:prstGeom prst="ellipse">
            <a:avLst/>
          </a:prstGeom>
        </p:spPr>
      </p:pic>
      <p:sp>
        <p:nvSpPr>
          <p:cNvPr id="18" name="TextBox 17">
            <a:extLst>
              <a:ext uri="{FF2B5EF4-FFF2-40B4-BE49-F238E27FC236}">
                <a16:creationId xmlns:a16="http://schemas.microsoft.com/office/drawing/2014/main" id="{FE99F056-92BE-4552-6C02-F11CE912EDDA}"/>
              </a:ext>
            </a:extLst>
          </p:cNvPr>
          <p:cNvSpPr txBox="1"/>
          <p:nvPr/>
        </p:nvSpPr>
        <p:spPr>
          <a:xfrm>
            <a:off x="2615504" y="4516813"/>
            <a:ext cx="2975206" cy="1004827"/>
          </a:xfrm>
          <a:prstGeom prst="rect">
            <a:avLst/>
          </a:prstGeom>
          <a:noFill/>
        </p:spPr>
        <p:txBody>
          <a:bodyPr wrap="square" lIns="0" tIns="0" rIns="0" bIns="0">
            <a:spAutoFit/>
          </a:bodyPr>
          <a:lstStyle/>
          <a:p>
            <a:pPr algn="ctr">
              <a:spcAft>
                <a:spcPts val="600"/>
              </a:spcAft>
            </a:pPr>
            <a:r>
              <a:rPr lang="en-US" sz="2000" dirty="0">
                <a:solidFill>
                  <a:schemeClr val="bg1"/>
                </a:solidFill>
              </a:rPr>
              <a:t>Partner, Head of Experience Design</a:t>
            </a:r>
          </a:p>
          <a:p>
            <a:pPr algn="ctr">
              <a:lnSpc>
                <a:spcPct val="110000"/>
              </a:lnSpc>
              <a:spcAft>
                <a:spcPts val="600"/>
              </a:spcAft>
            </a:pPr>
            <a:r>
              <a:rPr lang="en-US" sz="2000" b="1" dirty="0">
                <a:solidFill>
                  <a:schemeClr val="bg1"/>
                </a:solidFill>
                <a:latin typeface="+mn-lt"/>
              </a:rPr>
              <a:t>Phase 5</a:t>
            </a:r>
          </a:p>
        </p:txBody>
      </p:sp>
      <p:pic>
        <p:nvPicPr>
          <p:cNvPr id="2050" name="Picture 2" descr="Gareth Tuppenney">
            <a:extLst>
              <a:ext uri="{FF2B5EF4-FFF2-40B4-BE49-F238E27FC236}">
                <a16:creationId xmlns:a16="http://schemas.microsoft.com/office/drawing/2014/main" id="{DB67F6F6-2F5D-6A26-4D9C-3B0722D82145}"/>
              </a:ext>
            </a:extLst>
          </p:cNvPr>
          <p:cNvPicPr preferRelativeResize="0">
            <a:picLocks noChangeArrowheads="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bwMode="auto">
          <a:xfrm>
            <a:off x="5931650" y="1881224"/>
            <a:ext cx="2421802" cy="2421802"/>
          </a:xfrm>
          <a:prstGeom prst="ellipse">
            <a:avLst/>
          </a:prstGeom>
          <a:noFill/>
          <a:ln>
            <a:no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2DBE9C8-95B7-4B2C-4B2D-6A8B0385E960}"/>
              </a:ext>
            </a:extLst>
          </p:cNvPr>
          <p:cNvSpPr txBox="1"/>
          <p:nvPr/>
        </p:nvSpPr>
        <p:spPr>
          <a:xfrm>
            <a:off x="5654948" y="4516813"/>
            <a:ext cx="2975206" cy="1004827"/>
          </a:xfrm>
          <a:prstGeom prst="rect">
            <a:avLst/>
          </a:prstGeom>
          <a:noFill/>
        </p:spPr>
        <p:txBody>
          <a:bodyPr wrap="square" lIns="0" tIns="0" rIns="0" bIns="0">
            <a:spAutoFit/>
          </a:bodyPr>
          <a:lstStyle/>
          <a:p>
            <a:pPr algn="ctr">
              <a:spcAft>
                <a:spcPts val="600"/>
              </a:spcAft>
            </a:pPr>
            <a:r>
              <a:rPr lang="en-US" sz="2000" dirty="0">
                <a:solidFill>
                  <a:schemeClr val="bg1"/>
                </a:solidFill>
              </a:rPr>
              <a:t>Director of Digital Experience</a:t>
            </a:r>
          </a:p>
          <a:p>
            <a:pPr algn="ctr">
              <a:lnSpc>
                <a:spcPct val="110000"/>
              </a:lnSpc>
              <a:spcAft>
                <a:spcPts val="600"/>
              </a:spcAft>
            </a:pPr>
            <a:r>
              <a:rPr lang="en-US" sz="2000" b="1" dirty="0">
                <a:solidFill>
                  <a:schemeClr val="bg1"/>
                </a:solidFill>
              </a:rPr>
              <a:t>LSEG</a:t>
            </a:r>
            <a:endParaRPr lang="en-CA" sz="2000" b="1" dirty="0">
              <a:solidFill>
                <a:schemeClr val="bg1"/>
              </a:solidFill>
            </a:endParaRPr>
          </a:p>
        </p:txBody>
      </p:sp>
      <p:sp>
        <p:nvSpPr>
          <p:cNvPr id="15" name="Circle: Hollow 14">
            <a:extLst>
              <a:ext uri="{FF2B5EF4-FFF2-40B4-BE49-F238E27FC236}">
                <a16:creationId xmlns:a16="http://schemas.microsoft.com/office/drawing/2014/main" id="{73C34953-5331-4208-B39E-71529650C1D6}"/>
              </a:ext>
            </a:extLst>
          </p:cNvPr>
          <p:cNvSpPr/>
          <p:nvPr/>
        </p:nvSpPr>
        <p:spPr>
          <a:xfrm>
            <a:off x="2873376" y="1862394"/>
            <a:ext cx="2459462" cy="2459462"/>
          </a:xfrm>
          <a:prstGeom prst="donut">
            <a:avLst>
              <a:gd name="adj" fmla="val 2387"/>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Arial" charset="0"/>
              <a:ea typeface="Arial" charset="0"/>
              <a:cs typeface="Arial" charset="0"/>
            </a:endParaRPr>
          </a:p>
        </p:txBody>
      </p:sp>
      <p:sp>
        <p:nvSpPr>
          <p:cNvPr id="22" name="Circle: Hollow 21">
            <a:extLst>
              <a:ext uri="{FF2B5EF4-FFF2-40B4-BE49-F238E27FC236}">
                <a16:creationId xmlns:a16="http://schemas.microsoft.com/office/drawing/2014/main" id="{7F1EEFDD-C3EE-4306-8966-4647764921E6}"/>
              </a:ext>
            </a:extLst>
          </p:cNvPr>
          <p:cNvSpPr/>
          <p:nvPr/>
        </p:nvSpPr>
        <p:spPr>
          <a:xfrm>
            <a:off x="5912820" y="1862394"/>
            <a:ext cx="2459462" cy="2459462"/>
          </a:xfrm>
          <a:prstGeom prst="donut">
            <a:avLst>
              <a:gd name="adj" fmla="val 238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Arial" charset="0"/>
              <a:ea typeface="Arial" charset="0"/>
              <a:cs typeface="Arial" charset="0"/>
            </a:endParaRPr>
          </a:p>
        </p:txBody>
      </p:sp>
      <p:pic>
        <p:nvPicPr>
          <p:cNvPr id="11" name="Picture 10">
            <a:extLst>
              <a:ext uri="{FF2B5EF4-FFF2-40B4-BE49-F238E27FC236}">
                <a16:creationId xmlns:a16="http://schemas.microsoft.com/office/drawing/2014/main" id="{9B080E4D-7A0F-67B5-0836-BC0129C7457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323688" y="691708"/>
            <a:ext cx="868680" cy="1554480"/>
          </a:xfrm>
          <a:prstGeom prst="rect">
            <a:avLst/>
          </a:prstGeom>
        </p:spPr>
      </p:pic>
    </p:spTree>
    <p:extLst>
      <p:ext uri="{BB962C8B-B14F-4D97-AF65-F5344CB8AC3E}">
        <p14:creationId xmlns:p14="http://schemas.microsoft.com/office/powerpoint/2010/main" val="212300935"/>
      </p:ext>
    </p:extLst>
  </p:cSld>
  <p:clrMapOvr>
    <a:masterClrMapping/>
  </p:clrMapOvr>
  <p:transition spd="slow">
    <p:strips/>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EEE085A-19B3-D94E-8657-D5B4957EC69A}"/>
              </a:ext>
            </a:extLst>
          </p:cNvPr>
          <p:cNvSpPr txBox="1"/>
          <p:nvPr/>
        </p:nvSpPr>
        <p:spPr>
          <a:xfrm>
            <a:off x="477520" y="383458"/>
            <a:ext cx="5775987" cy="861774"/>
          </a:xfrm>
          <a:prstGeom prst="rect">
            <a:avLst/>
          </a:prstGeom>
          <a:noFill/>
        </p:spPr>
        <p:txBody>
          <a:bodyPr wrap="square" lIns="0" tIns="0" rIns="0" bIns="0">
            <a:spAutoFit/>
          </a:bodyPr>
          <a:lstStyle/>
          <a:p>
            <a:r>
              <a:rPr lang="en-US" sz="3600" b="1" spc="-100" dirty="0">
                <a:solidFill>
                  <a:schemeClr val="accent1"/>
                </a:solidFill>
                <a:latin typeface="Arial" panose="020B0604020202020204" pitchFamily="34" charset="0"/>
              </a:rPr>
              <a:t>Phase 5 – LSEG</a:t>
            </a:r>
          </a:p>
          <a:p>
            <a:r>
              <a:rPr lang="en-US" sz="2000" b="1" dirty="0">
                <a:latin typeface="Arial" panose="020B0604020202020204" pitchFamily="34" charset="0"/>
              </a:rPr>
              <a:t>Studies we are drawing upon </a:t>
            </a:r>
            <a:endParaRPr lang="en-US" sz="1800" b="1" dirty="0">
              <a:latin typeface="Arial" panose="020B0604020202020204" pitchFamily="34" charset="0"/>
            </a:endParaRPr>
          </a:p>
        </p:txBody>
      </p:sp>
      <p:cxnSp>
        <p:nvCxnSpPr>
          <p:cNvPr id="19" name="Straight Connector 18">
            <a:extLst>
              <a:ext uri="{FF2B5EF4-FFF2-40B4-BE49-F238E27FC236}">
                <a16:creationId xmlns:a16="http://schemas.microsoft.com/office/drawing/2014/main" id="{DEE22765-5317-4438-8518-8944A580229F}"/>
              </a:ext>
            </a:extLst>
          </p:cNvPr>
          <p:cNvCxnSpPr>
            <a:cxnSpLocks/>
          </p:cNvCxnSpPr>
          <p:nvPr/>
        </p:nvCxnSpPr>
        <p:spPr>
          <a:xfrm>
            <a:off x="472122" y="1564640"/>
            <a:ext cx="0" cy="474472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6EB3B8A-9B3C-440B-A32F-1E0AAD83CAC8}"/>
              </a:ext>
            </a:extLst>
          </p:cNvPr>
          <p:cNvCxnSpPr>
            <a:cxnSpLocks/>
          </p:cNvCxnSpPr>
          <p:nvPr/>
        </p:nvCxnSpPr>
        <p:spPr>
          <a:xfrm>
            <a:off x="0" y="1564640"/>
            <a:ext cx="762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63AF541-ADC0-4798-9E12-64A5555B1048}"/>
              </a:ext>
            </a:extLst>
          </p:cNvPr>
          <p:cNvCxnSpPr>
            <a:cxnSpLocks/>
          </p:cNvCxnSpPr>
          <p:nvPr/>
        </p:nvCxnSpPr>
        <p:spPr>
          <a:xfrm>
            <a:off x="0" y="6309360"/>
            <a:ext cx="7620000"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Slide Number Placeholder 27">
            <a:extLst>
              <a:ext uri="{FF2B5EF4-FFF2-40B4-BE49-F238E27FC236}">
                <a16:creationId xmlns:a16="http://schemas.microsoft.com/office/drawing/2014/main" id="{34E6BF39-1B28-4DF0-B409-2D784CE22029}"/>
              </a:ext>
            </a:extLst>
          </p:cNvPr>
          <p:cNvSpPr txBox="1">
            <a:spLocks/>
          </p:cNvSpPr>
          <p:nvPr/>
        </p:nvSpPr>
        <p:spPr>
          <a:xfrm>
            <a:off x="11055598" y="333375"/>
            <a:ext cx="768085" cy="365125"/>
          </a:xfrm>
          <a:prstGeom prst="rect">
            <a:avLst/>
          </a:prstGeom>
        </p:spPr>
        <p:txBody>
          <a:bodyPr vert="horz" lIns="91440" tIns="45720" rIns="91440" bIns="45720" rtlCol="0" anchor="ctr"/>
          <a:lstStyle>
            <a:defPPr>
              <a:defRPr lang="en-US"/>
            </a:defPPr>
            <a:lvl1pPr marL="0" algn="r" defTabSz="1097280" rtl="0" eaLnBrk="1" latinLnBrk="0" hangingPunct="1">
              <a:defRPr sz="1500" b="1" i="0" kern="1200">
                <a:solidFill>
                  <a:schemeClr val="accent5"/>
                </a:solidFill>
                <a:latin typeface="Arial Black" charset="0"/>
                <a:ea typeface="Arial Black" charset="0"/>
                <a:cs typeface="Arial Black"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37363B8F-B35B-C44F-AC9C-B608281A130D}" type="slidenum">
              <a:rPr lang="en-CA" smtClean="0"/>
              <a:pPr/>
              <a:t>3</a:t>
            </a:fld>
            <a:endParaRPr lang="en-CA" dirty="0"/>
          </a:p>
        </p:txBody>
      </p:sp>
      <p:sp>
        <p:nvSpPr>
          <p:cNvPr id="30" name="Rectangle 29">
            <a:extLst>
              <a:ext uri="{FF2B5EF4-FFF2-40B4-BE49-F238E27FC236}">
                <a16:creationId xmlns:a16="http://schemas.microsoft.com/office/drawing/2014/main" id="{C8C1B4C2-DE3B-4BEE-9531-42D0FC4F4631}"/>
              </a:ext>
            </a:extLst>
          </p:cNvPr>
          <p:cNvSpPr/>
          <p:nvPr/>
        </p:nvSpPr>
        <p:spPr>
          <a:xfrm>
            <a:off x="762000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latin typeface="Arial" charset="0"/>
              <a:ea typeface="Arial" charset="0"/>
              <a:cs typeface="Arial" charset="0"/>
            </a:endParaRPr>
          </a:p>
          <a:p>
            <a:pPr algn="ctr"/>
            <a:endParaRPr lang="en-CA" sz="1800" dirty="0">
              <a:latin typeface="Arial" charset="0"/>
              <a:ea typeface="Arial" charset="0"/>
              <a:cs typeface="Arial" charset="0"/>
            </a:endParaRPr>
          </a:p>
        </p:txBody>
      </p:sp>
      <p:sp>
        <p:nvSpPr>
          <p:cNvPr id="31" name="TextBox 30">
            <a:extLst>
              <a:ext uri="{FF2B5EF4-FFF2-40B4-BE49-F238E27FC236}">
                <a16:creationId xmlns:a16="http://schemas.microsoft.com/office/drawing/2014/main" id="{8E14948F-197A-4D64-AB80-EC9C84AF6AF5}"/>
              </a:ext>
            </a:extLst>
          </p:cNvPr>
          <p:cNvSpPr txBox="1"/>
          <p:nvPr/>
        </p:nvSpPr>
        <p:spPr>
          <a:xfrm>
            <a:off x="8003458" y="383458"/>
            <a:ext cx="3728113" cy="553998"/>
          </a:xfrm>
          <a:prstGeom prst="rect">
            <a:avLst/>
          </a:prstGeom>
          <a:noFill/>
        </p:spPr>
        <p:txBody>
          <a:bodyPr wrap="square" lIns="0" tIns="0" rIns="0" bIns="0">
            <a:spAutoFit/>
          </a:bodyPr>
          <a:lstStyle>
            <a:defPPr>
              <a:defRPr lang="en-US"/>
            </a:defPPr>
            <a:lvl1pPr>
              <a:defRPr sz="3600" b="1">
                <a:solidFill>
                  <a:schemeClr val="accent1"/>
                </a:solidFill>
                <a:latin typeface="Arial" panose="020B0604020202020204" pitchFamily="34" charset="0"/>
              </a:defRPr>
            </a:lvl1pPr>
          </a:lstStyle>
          <a:p>
            <a:r>
              <a:rPr lang="en-CA" dirty="0">
                <a:solidFill>
                  <a:schemeClr val="bg1"/>
                </a:solidFill>
              </a:rPr>
              <a:t>LSEG</a:t>
            </a:r>
          </a:p>
        </p:txBody>
      </p:sp>
      <p:grpSp>
        <p:nvGrpSpPr>
          <p:cNvPr id="40" name="Group 39">
            <a:extLst>
              <a:ext uri="{FF2B5EF4-FFF2-40B4-BE49-F238E27FC236}">
                <a16:creationId xmlns:a16="http://schemas.microsoft.com/office/drawing/2014/main" id="{888F0EAA-ED87-4BED-8B8E-20A378455FFB}"/>
              </a:ext>
            </a:extLst>
          </p:cNvPr>
          <p:cNvGrpSpPr/>
          <p:nvPr/>
        </p:nvGrpSpPr>
        <p:grpSpPr>
          <a:xfrm>
            <a:off x="420369" y="1885224"/>
            <a:ext cx="7006591" cy="307777"/>
            <a:chOff x="420369" y="2110281"/>
            <a:chExt cx="7006591" cy="307777"/>
          </a:xfrm>
        </p:grpSpPr>
        <p:sp>
          <p:nvSpPr>
            <p:cNvPr id="22" name="TextBox 21">
              <a:extLst>
                <a:ext uri="{FF2B5EF4-FFF2-40B4-BE49-F238E27FC236}">
                  <a16:creationId xmlns:a16="http://schemas.microsoft.com/office/drawing/2014/main" id="{6FBBCFC2-1383-544C-A3BB-5B3C5C58F577}"/>
                </a:ext>
              </a:extLst>
            </p:cNvPr>
            <p:cNvSpPr txBox="1"/>
            <p:nvPr/>
          </p:nvSpPr>
          <p:spPr>
            <a:xfrm>
              <a:off x="782320" y="2110281"/>
              <a:ext cx="6644640" cy="307777"/>
            </a:xfrm>
            <a:prstGeom prst="rect">
              <a:avLst/>
            </a:prstGeom>
            <a:noFill/>
          </p:spPr>
          <p:txBody>
            <a:bodyPr wrap="square" lIns="0" tIns="0" rIns="0" bIns="0" anchor="ctr">
              <a:spAutoFit/>
            </a:bodyPr>
            <a:lstStyle/>
            <a:p>
              <a:pPr>
                <a:spcAft>
                  <a:spcPts val="1200"/>
                </a:spcAft>
              </a:pPr>
              <a:r>
                <a:rPr lang="en-US" sz="2000" dirty="0">
                  <a:latin typeface="+mn-lt"/>
                </a:rPr>
                <a:t>Market Assessment | Competitive Landscape </a:t>
              </a:r>
            </a:p>
          </p:txBody>
        </p:sp>
        <p:sp>
          <p:nvSpPr>
            <p:cNvPr id="34" name="Oval 33">
              <a:extLst>
                <a:ext uri="{FF2B5EF4-FFF2-40B4-BE49-F238E27FC236}">
                  <a16:creationId xmlns:a16="http://schemas.microsoft.com/office/drawing/2014/main" id="{AFF61AB8-3D4B-4462-8C16-FBD3AB00BAE6}"/>
                </a:ext>
              </a:extLst>
            </p:cNvPr>
            <p:cNvSpPr/>
            <p:nvPr/>
          </p:nvSpPr>
          <p:spPr>
            <a:xfrm>
              <a:off x="420369" y="2212416"/>
              <a:ext cx="103506" cy="103506"/>
            </a:xfrm>
            <a:prstGeom prst="ellipse">
              <a:avLst/>
            </a:prstGeom>
            <a:ln w="38100">
              <a:solidFill>
                <a:schemeClr val="bg1"/>
              </a:solid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charset="0"/>
                <a:ea typeface="Arial" charset="0"/>
                <a:cs typeface="Arial" charset="0"/>
              </a:endParaRPr>
            </a:p>
          </p:txBody>
        </p:sp>
      </p:grpSp>
      <p:grpSp>
        <p:nvGrpSpPr>
          <p:cNvPr id="41" name="Group 40">
            <a:extLst>
              <a:ext uri="{FF2B5EF4-FFF2-40B4-BE49-F238E27FC236}">
                <a16:creationId xmlns:a16="http://schemas.microsoft.com/office/drawing/2014/main" id="{A75EDB43-1BC1-46DE-BF1A-36B33E86E8C7}"/>
              </a:ext>
            </a:extLst>
          </p:cNvPr>
          <p:cNvGrpSpPr/>
          <p:nvPr/>
        </p:nvGrpSpPr>
        <p:grpSpPr>
          <a:xfrm>
            <a:off x="420369" y="2834168"/>
            <a:ext cx="7006591" cy="307777"/>
            <a:chOff x="420369" y="2946697"/>
            <a:chExt cx="7006591" cy="307777"/>
          </a:xfrm>
        </p:grpSpPr>
        <p:sp>
          <p:nvSpPr>
            <p:cNvPr id="23" name="TextBox 22">
              <a:extLst>
                <a:ext uri="{FF2B5EF4-FFF2-40B4-BE49-F238E27FC236}">
                  <a16:creationId xmlns:a16="http://schemas.microsoft.com/office/drawing/2014/main" id="{C2CDFB8D-B64F-40AA-80AE-7DE07664F414}"/>
                </a:ext>
              </a:extLst>
            </p:cNvPr>
            <p:cNvSpPr txBox="1"/>
            <p:nvPr/>
          </p:nvSpPr>
          <p:spPr>
            <a:xfrm>
              <a:off x="782320" y="2946697"/>
              <a:ext cx="6644640" cy="307777"/>
            </a:xfrm>
            <a:prstGeom prst="rect">
              <a:avLst/>
            </a:prstGeom>
            <a:noFill/>
          </p:spPr>
          <p:txBody>
            <a:bodyPr wrap="square" lIns="0" tIns="0" rIns="0" bIns="0" anchor="ctr">
              <a:spAutoFit/>
            </a:bodyPr>
            <a:lstStyle/>
            <a:p>
              <a:pPr>
                <a:spcAft>
                  <a:spcPts val="1200"/>
                </a:spcAft>
              </a:pPr>
              <a:r>
                <a:rPr lang="en-US" sz="2000" dirty="0"/>
                <a:t>Product and Solution Innovation</a:t>
              </a:r>
            </a:p>
          </p:txBody>
        </p:sp>
        <p:sp>
          <p:nvSpPr>
            <p:cNvPr id="36" name="Oval 35">
              <a:extLst>
                <a:ext uri="{FF2B5EF4-FFF2-40B4-BE49-F238E27FC236}">
                  <a16:creationId xmlns:a16="http://schemas.microsoft.com/office/drawing/2014/main" id="{60998D18-5E4D-4233-92C3-93304A7FD2B9}"/>
                </a:ext>
              </a:extLst>
            </p:cNvPr>
            <p:cNvSpPr/>
            <p:nvPr/>
          </p:nvSpPr>
          <p:spPr>
            <a:xfrm>
              <a:off x="420369" y="3048832"/>
              <a:ext cx="103506" cy="103506"/>
            </a:xfrm>
            <a:prstGeom prst="ellipse">
              <a:avLst/>
            </a:prstGeom>
            <a:ln w="38100">
              <a:solidFill>
                <a:schemeClr val="bg1"/>
              </a:solid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charset="0"/>
                <a:ea typeface="Arial" charset="0"/>
                <a:cs typeface="Arial" charset="0"/>
              </a:endParaRPr>
            </a:p>
          </p:txBody>
        </p:sp>
      </p:grpSp>
      <p:grpSp>
        <p:nvGrpSpPr>
          <p:cNvPr id="42" name="Group 41">
            <a:extLst>
              <a:ext uri="{FF2B5EF4-FFF2-40B4-BE49-F238E27FC236}">
                <a16:creationId xmlns:a16="http://schemas.microsoft.com/office/drawing/2014/main" id="{79789B16-BCD2-40F7-8E53-D3396D6B2270}"/>
              </a:ext>
            </a:extLst>
          </p:cNvPr>
          <p:cNvGrpSpPr/>
          <p:nvPr/>
        </p:nvGrpSpPr>
        <p:grpSpPr>
          <a:xfrm>
            <a:off x="420369" y="3783112"/>
            <a:ext cx="7006591" cy="307777"/>
            <a:chOff x="420369" y="3783112"/>
            <a:chExt cx="7006591" cy="307777"/>
          </a:xfrm>
        </p:grpSpPr>
        <p:sp>
          <p:nvSpPr>
            <p:cNvPr id="24" name="TextBox 23">
              <a:extLst>
                <a:ext uri="{FF2B5EF4-FFF2-40B4-BE49-F238E27FC236}">
                  <a16:creationId xmlns:a16="http://schemas.microsoft.com/office/drawing/2014/main" id="{882B4FB6-DAB5-40BB-A0CA-D61BD0919B0A}"/>
                </a:ext>
              </a:extLst>
            </p:cNvPr>
            <p:cNvSpPr txBox="1"/>
            <p:nvPr/>
          </p:nvSpPr>
          <p:spPr>
            <a:xfrm>
              <a:off x="782320" y="3783112"/>
              <a:ext cx="6644640" cy="307777"/>
            </a:xfrm>
            <a:prstGeom prst="rect">
              <a:avLst/>
            </a:prstGeom>
            <a:noFill/>
          </p:spPr>
          <p:txBody>
            <a:bodyPr wrap="square" lIns="0" tIns="0" rIns="0" bIns="0" anchor="ctr">
              <a:spAutoFit/>
            </a:bodyPr>
            <a:lstStyle/>
            <a:p>
              <a:pPr>
                <a:spcAft>
                  <a:spcPts val="1200"/>
                </a:spcAft>
              </a:pPr>
              <a:r>
                <a:rPr lang="en-US" sz="2000" dirty="0"/>
                <a:t>User Experience – </a:t>
              </a:r>
              <a:r>
                <a:rPr lang="en-US" sz="2000" i="1" dirty="0"/>
                <a:t>ongoing research</a:t>
              </a:r>
              <a:endParaRPr lang="en-US" sz="2000" dirty="0"/>
            </a:p>
          </p:txBody>
        </p:sp>
        <p:sp>
          <p:nvSpPr>
            <p:cNvPr id="37" name="Oval 36">
              <a:extLst>
                <a:ext uri="{FF2B5EF4-FFF2-40B4-BE49-F238E27FC236}">
                  <a16:creationId xmlns:a16="http://schemas.microsoft.com/office/drawing/2014/main" id="{FA32C3EE-D5D7-424B-BC3D-6FD8AC3BEACD}"/>
                </a:ext>
              </a:extLst>
            </p:cNvPr>
            <p:cNvSpPr/>
            <p:nvPr/>
          </p:nvSpPr>
          <p:spPr>
            <a:xfrm>
              <a:off x="420369" y="3885248"/>
              <a:ext cx="103506" cy="103506"/>
            </a:xfrm>
            <a:prstGeom prst="ellipse">
              <a:avLst/>
            </a:prstGeom>
            <a:ln w="38100">
              <a:solidFill>
                <a:schemeClr val="bg1"/>
              </a:solid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charset="0"/>
                <a:ea typeface="Arial" charset="0"/>
                <a:cs typeface="Arial" charset="0"/>
              </a:endParaRPr>
            </a:p>
          </p:txBody>
        </p:sp>
      </p:grpSp>
      <p:grpSp>
        <p:nvGrpSpPr>
          <p:cNvPr id="43" name="Group 42">
            <a:extLst>
              <a:ext uri="{FF2B5EF4-FFF2-40B4-BE49-F238E27FC236}">
                <a16:creationId xmlns:a16="http://schemas.microsoft.com/office/drawing/2014/main" id="{D94AF26F-BD32-409A-A744-AA37C3769F5E}"/>
              </a:ext>
            </a:extLst>
          </p:cNvPr>
          <p:cNvGrpSpPr/>
          <p:nvPr/>
        </p:nvGrpSpPr>
        <p:grpSpPr>
          <a:xfrm>
            <a:off x="420369" y="4578168"/>
            <a:ext cx="7006591" cy="615553"/>
            <a:chOff x="420369" y="4465640"/>
            <a:chExt cx="7006591" cy="615553"/>
          </a:xfrm>
        </p:grpSpPr>
        <p:sp>
          <p:nvSpPr>
            <p:cNvPr id="25" name="TextBox 24">
              <a:extLst>
                <a:ext uri="{FF2B5EF4-FFF2-40B4-BE49-F238E27FC236}">
                  <a16:creationId xmlns:a16="http://schemas.microsoft.com/office/drawing/2014/main" id="{3A8BED84-4580-4197-BC08-1CD1DA0A6317}"/>
                </a:ext>
              </a:extLst>
            </p:cNvPr>
            <p:cNvSpPr txBox="1"/>
            <p:nvPr/>
          </p:nvSpPr>
          <p:spPr>
            <a:xfrm>
              <a:off x="782320" y="4465640"/>
              <a:ext cx="6644640" cy="615553"/>
            </a:xfrm>
            <a:prstGeom prst="rect">
              <a:avLst/>
            </a:prstGeom>
            <a:noFill/>
          </p:spPr>
          <p:txBody>
            <a:bodyPr wrap="square" lIns="0" tIns="0" rIns="0" bIns="0" anchor="ctr">
              <a:spAutoFit/>
            </a:bodyPr>
            <a:lstStyle/>
            <a:p>
              <a:pPr>
                <a:spcAft>
                  <a:spcPts val="1200"/>
                </a:spcAft>
              </a:pPr>
              <a:r>
                <a:rPr lang="en-US" sz="2000" dirty="0">
                  <a:latin typeface="+mn-lt"/>
                </a:rPr>
                <a:t>Customer Experience – s</a:t>
              </a:r>
              <a:r>
                <a:rPr lang="en-US" sz="2000" i="1" dirty="0">
                  <a:latin typeface="+mn-lt"/>
                </a:rPr>
                <a:t>pecial analyses to support tracking</a:t>
              </a:r>
              <a:endParaRPr lang="en-US" sz="2000" dirty="0">
                <a:latin typeface="+mn-lt"/>
              </a:endParaRPr>
            </a:p>
          </p:txBody>
        </p:sp>
        <p:sp>
          <p:nvSpPr>
            <p:cNvPr id="38" name="Oval 37">
              <a:extLst>
                <a:ext uri="{FF2B5EF4-FFF2-40B4-BE49-F238E27FC236}">
                  <a16:creationId xmlns:a16="http://schemas.microsoft.com/office/drawing/2014/main" id="{F738A466-435B-4121-92DD-E920F5B3ABE9}"/>
                </a:ext>
              </a:extLst>
            </p:cNvPr>
            <p:cNvSpPr/>
            <p:nvPr/>
          </p:nvSpPr>
          <p:spPr>
            <a:xfrm>
              <a:off x="420369" y="4721664"/>
              <a:ext cx="103506" cy="103506"/>
            </a:xfrm>
            <a:prstGeom prst="ellipse">
              <a:avLst/>
            </a:prstGeom>
            <a:ln w="38100">
              <a:solidFill>
                <a:schemeClr val="bg1"/>
              </a:solid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charset="0"/>
                <a:ea typeface="Arial" charset="0"/>
                <a:cs typeface="Arial" charset="0"/>
              </a:endParaRPr>
            </a:p>
          </p:txBody>
        </p:sp>
      </p:grpSp>
      <p:grpSp>
        <p:nvGrpSpPr>
          <p:cNvPr id="44" name="Group 43">
            <a:extLst>
              <a:ext uri="{FF2B5EF4-FFF2-40B4-BE49-F238E27FC236}">
                <a16:creationId xmlns:a16="http://schemas.microsoft.com/office/drawing/2014/main" id="{10ED06FB-4C72-4CC0-85F5-C27E205508D8}"/>
              </a:ext>
            </a:extLst>
          </p:cNvPr>
          <p:cNvGrpSpPr/>
          <p:nvPr/>
        </p:nvGrpSpPr>
        <p:grpSpPr>
          <a:xfrm>
            <a:off x="420369" y="5527112"/>
            <a:ext cx="7006591" cy="615553"/>
            <a:chOff x="420369" y="5302056"/>
            <a:chExt cx="7006591" cy="615553"/>
          </a:xfrm>
        </p:grpSpPr>
        <p:sp>
          <p:nvSpPr>
            <p:cNvPr id="26" name="TextBox 25">
              <a:extLst>
                <a:ext uri="{FF2B5EF4-FFF2-40B4-BE49-F238E27FC236}">
                  <a16:creationId xmlns:a16="http://schemas.microsoft.com/office/drawing/2014/main" id="{B733530D-C9DA-41D3-90FC-69A87CCFD88D}"/>
                </a:ext>
              </a:extLst>
            </p:cNvPr>
            <p:cNvSpPr txBox="1"/>
            <p:nvPr/>
          </p:nvSpPr>
          <p:spPr>
            <a:xfrm>
              <a:off x="782320" y="5302056"/>
              <a:ext cx="6644640" cy="615553"/>
            </a:xfrm>
            <a:prstGeom prst="rect">
              <a:avLst/>
            </a:prstGeom>
            <a:noFill/>
          </p:spPr>
          <p:txBody>
            <a:bodyPr wrap="square" lIns="0" tIns="0" rIns="0" bIns="0" anchor="ctr">
              <a:spAutoFit/>
            </a:bodyPr>
            <a:lstStyle/>
            <a:p>
              <a:pPr>
                <a:spcAft>
                  <a:spcPts val="1200"/>
                </a:spcAft>
              </a:pPr>
              <a:r>
                <a:rPr lang="en-US" sz="2000" dirty="0"/>
                <a:t>Employee experience – </a:t>
              </a:r>
              <a:r>
                <a:rPr lang="en-US" sz="2000" i="1" dirty="0"/>
                <a:t>foundational international study after COVID – 19  </a:t>
              </a:r>
              <a:endParaRPr lang="en-US" sz="2000" dirty="0">
                <a:latin typeface="+mn-lt"/>
              </a:endParaRPr>
            </a:p>
          </p:txBody>
        </p:sp>
        <p:sp>
          <p:nvSpPr>
            <p:cNvPr id="39" name="Oval 38">
              <a:extLst>
                <a:ext uri="{FF2B5EF4-FFF2-40B4-BE49-F238E27FC236}">
                  <a16:creationId xmlns:a16="http://schemas.microsoft.com/office/drawing/2014/main" id="{E2777871-F879-4D3F-99B8-B20EC37708D2}"/>
                </a:ext>
              </a:extLst>
            </p:cNvPr>
            <p:cNvSpPr/>
            <p:nvPr/>
          </p:nvSpPr>
          <p:spPr>
            <a:xfrm>
              <a:off x="420369" y="5558079"/>
              <a:ext cx="103506" cy="103506"/>
            </a:xfrm>
            <a:prstGeom prst="ellipse">
              <a:avLst/>
            </a:prstGeom>
            <a:ln w="38100">
              <a:solidFill>
                <a:schemeClr val="bg1"/>
              </a:solid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charset="0"/>
                <a:ea typeface="Arial" charset="0"/>
                <a:cs typeface="Arial" charset="0"/>
              </a:endParaRPr>
            </a:p>
          </p:txBody>
        </p:sp>
      </p:grpSp>
      <p:cxnSp>
        <p:nvCxnSpPr>
          <p:cNvPr id="45" name="Straight Connector 44">
            <a:extLst>
              <a:ext uri="{FF2B5EF4-FFF2-40B4-BE49-F238E27FC236}">
                <a16:creationId xmlns:a16="http://schemas.microsoft.com/office/drawing/2014/main" id="{528DC8F3-FD9B-4F3C-A2A8-FDF62AF384A2}"/>
              </a:ext>
            </a:extLst>
          </p:cNvPr>
          <p:cNvCxnSpPr/>
          <p:nvPr/>
        </p:nvCxnSpPr>
        <p:spPr>
          <a:xfrm>
            <a:off x="782320" y="2513584"/>
            <a:ext cx="659384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4F4468F-8CE5-4357-BA26-4F885F465881}"/>
              </a:ext>
            </a:extLst>
          </p:cNvPr>
          <p:cNvCxnSpPr/>
          <p:nvPr/>
        </p:nvCxnSpPr>
        <p:spPr>
          <a:xfrm>
            <a:off x="782320" y="3462528"/>
            <a:ext cx="659384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36595DD-A241-43C3-9FA4-599E6A2D78AC}"/>
              </a:ext>
            </a:extLst>
          </p:cNvPr>
          <p:cNvCxnSpPr/>
          <p:nvPr/>
        </p:nvCxnSpPr>
        <p:spPr>
          <a:xfrm>
            <a:off x="782320" y="4411472"/>
            <a:ext cx="659384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F440FE4-7739-439E-AB25-2C885F49DC09}"/>
              </a:ext>
            </a:extLst>
          </p:cNvPr>
          <p:cNvCxnSpPr/>
          <p:nvPr/>
        </p:nvCxnSpPr>
        <p:spPr>
          <a:xfrm>
            <a:off x="782320" y="5360416"/>
            <a:ext cx="6593840"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7B48656-CB84-4682-950A-6FABD77BFC8A}"/>
              </a:ext>
            </a:extLst>
          </p:cNvPr>
          <p:cNvSpPr txBox="1"/>
          <p:nvPr/>
        </p:nvSpPr>
        <p:spPr>
          <a:xfrm>
            <a:off x="8003459" y="1564640"/>
            <a:ext cx="3805084" cy="644658"/>
          </a:xfrm>
          <a:prstGeom prst="rect">
            <a:avLst/>
          </a:prstGeom>
          <a:solidFill>
            <a:srgbClr val="00A7F2">
              <a:alpha val="72157"/>
            </a:srgbClr>
          </a:solidFill>
        </p:spPr>
        <p:txBody>
          <a:bodyPr wrap="square" lIns="108000" tIns="72000" rIns="108000" bIns="72000" rtlCol="0" anchor="ctr">
            <a:noAutofit/>
          </a:bodyPr>
          <a:lstStyle/>
          <a:p>
            <a:pPr algn="ctr">
              <a:spcAft>
                <a:spcPts val="1200"/>
              </a:spcAft>
            </a:pPr>
            <a:r>
              <a:rPr lang="en-CA" sz="1600" dirty="0">
                <a:solidFill>
                  <a:schemeClr val="bg1"/>
                </a:solidFill>
              </a:rPr>
              <a:t>FTSE Russell</a:t>
            </a:r>
          </a:p>
        </p:txBody>
      </p:sp>
      <p:sp>
        <p:nvSpPr>
          <p:cNvPr id="50" name="TextBox 49">
            <a:extLst>
              <a:ext uri="{FF2B5EF4-FFF2-40B4-BE49-F238E27FC236}">
                <a16:creationId xmlns:a16="http://schemas.microsoft.com/office/drawing/2014/main" id="{0A18BE53-7110-4079-B981-21FF9E158970}"/>
              </a:ext>
            </a:extLst>
          </p:cNvPr>
          <p:cNvSpPr txBox="1"/>
          <p:nvPr/>
        </p:nvSpPr>
        <p:spPr>
          <a:xfrm>
            <a:off x="8003459" y="2384652"/>
            <a:ext cx="3805084" cy="644658"/>
          </a:xfrm>
          <a:prstGeom prst="rect">
            <a:avLst/>
          </a:prstGeom>
          <a:solidFill>
            <a:srgbClr val="00A7F2">
              <a:alpha val="72157"/>
            </a:srgbClr>
          </a:solidFill>
        </p:spPr>
        <p:txBody>
          <a:bodyPr wrap="square" lIns="108000" tIns="72000" rIns="108000" bIns="72000" rtlCol="0" anchor="ctr">
            <a:noAutofit/>
          </a:bodyPr>
          <a:lstStyle/>
          <a:p>
            <a:pPr algn="ctr">
              <a:spcAft>
                <a:spcPts val="1200"/>
              </a:spcAft>
            </a:pPr>
            <a:r>
              <a:rPr lang="en-CA" sz="1600" dirty="0">
                <a:solidFill>
                  <a:schemeClr val="bg1"/>
                </a:solidFill>
              </a:rPr>
              <a:t>LCH</a:t>
            </a:r>
          </a:p>
        </p:txBody>
      </p:sp>
      <p:sp>
        <p:nvSpPr>
          <p:cNvPr id="51" name="TextBox 50">
            <a:extLst>
              <a:ext uri="{FF2B5EF4-FFF2-40B4-BE49-F238E27FC236}">
                <a16:creationId xmlns:a16="http://schemas.microsoft.com/office/drawing/2014/main" id="{56A2052A-D874-4253-9880-55A5E93BC69F}"/>
              </a:ext>
            </a:extLst>
          </p:cNvPr>
          <p:cNvSpPr txBox="1"/>
          <p:nvPr/>
        </p:nvSpPr>
        <p:spPr>
          <a:xfrm>
            <a:off x="8003459" y="3204665"/>
            <a:ext cx="3805084" cy="644658"/>
          </a:xfrm>
          <a:prstGeom prst="rect">
            <a:avLst/>
          </a:prstGeom>
          <a:solidFill>
            <a:srgbClr val="00A7F2">
              <a:alpha val="72157"/>
            </a:srgbClr>
          </a:solidFill>
        </p:spPr>
        <p:txBody>
          <a:bodyPr wrap="square" lIns="108000" tIns="72000" rIns="108000" bIns="72000" rtlCol="0" anchor="ctr">
            <a:noAutofit/>
          </a:bodyPr>
          <a:lstStyle/>
          <a:p>
            <a:pPr algn="ctr">
              <a:spcAft>
                <a:spcPts val="1200"/>
              </a:spcAft>
            </a:pPr>
            <a:r>
              <a:rPr lang="en-CA" sz="1600" dirty="0">
                <a:solidFill>
                  <a:schemeClr val="bg1"/>
                </a:solidFill>
              </a:rPr>
              <a:t>London Stock Exchange</a:t>
            </a:r>
          </a:p>
        </p:txBody>
      </p:sp>
      <p:sp>
        <p:nvSpPr>
          <p:cNvPr id="52" name="TextBox 51">
            <a:extLst>
              <a:ext uri="{FF2B5EF4-FFF2-40B4-BE49-F238E27FC236}">
                <a16:creationId xmlns:a16="http://schemas.microsoft.com/office/drawing/2014/main" id="{34315D49-040B-481F-9FA6-CAE74C1FE836}"/>
              </a:ext>
            </a:extLst>
          </p:cNvPr>
          <p:cNvSpPr txBox="1"/>
          <p:nvPr/>
        </p:nvSpPr>
        <p:spPr>
          <a:xfrm>
            <a:off x="8003459" y="4024677"/>
            <a:ext cx="3805084" cy="644658"/>
          </a:xfrm>
          <a:prstGeom prst="rect">
            <a:avLst/>
          </a:prstGeom>
          <a:solidFill>
            <a:srgbClr val="00A7F2">
              <a:alpha val="72157"/>
            </a:srgbClr>
          </a:solidFill>
        </p:spPr>
        <p:txBody>
          <a:bodyPr wrap="square" lIns="108000" tIns="72000" rIns="108000" bIns="72000" rtlCol="0" anchor="ctr">
            <a:noAutofit/>
          </a:bodyPr>
          <a:lstStyle/>
          <a:p>
            <a:pPr algn="ctr">
              <a:spcAft>
                <a:spcPts val="1200"/>
              </a:spcAft>
            </a:pPr>
            <a:r>
              <a:rPr lang="en-CA" sz="1600" dirty="0">
                <a:solidFill>
                  <a:schemeClr val="bg1"/>
                </a:solidFill>
              </a:rPr>
              <a:t>Refinitiv</a:t>
            </a:r>
          </a:p>
        </p:txBody>
      </p:sp>
      <p:sp>
        <p:nvSpPr>
          <p:cNvPr id="53" name="TextBox 52">
            <a:extLst>
              <a:ext uri="{FF2B5EF4-FFF2-40B4-BE49-F238E27FC236}">
                <a16:creationId xmlns:a16="http://schemas.microsoft.com/office/drawing/2014/main" id="{673F28BB-7FD8-435F-8C00-56CC108AAFE1}"/>
              </a:ext>
            </a:extLst>
          </p:cNvPr>
          <p:cNvSpPr txBox="1"/>
          <p:nvPr/>
        </p:nvSpPr>
        <p:spPr>
          <a:xfrm>
            <a:off x="8003459" y="4844689"/>
            <a:ext cx="3805084" cy="644658"/>
          </a:xfrm>
          <a:prstGeom prst="rect">
            <a:avLst/>
          </a:prstGeom>
          <a:solidFill>
            <a:srgbClr val="FFFFFF">
              <a:alpha val="72157"/>
            </a:srgbClr>
          </a:solidFill>
        </p:spPr>
        <p:txBody>
          <a:bodyPr wrap="square" lIns="108000" tIns="72000" rIns="108000" bIns="72000" rtlCol="0" anchor="ctr">
            <a:noAutofit/>
          </a:bodyPr>
          <a:lstStyle/>
          <a:p>
            <a:pPr algn="ctr">
              <a:spcAft>
                <a:spcPts val="1200"/>
              </a:spcAft>
            </a:pPr>
            <a:r>
              <a:rPr lang="en-CA" sz="1600" b="1" dirty="0">
                <a:solidFill>
                  <a:schemeClr val="accent1"/>
                </a:solidFill>
                <a:latin typeface="arial" panose="020B0604020202020204" pitchFamily="34" charset="0"/>
              </a:rPr>
              <a:t>23,000 </a:t>
            </a:r>
            <a:r>
              <a:rPr lang="en-CA" sz="1600" dirty="0">
                <a:solidFill>
                  <a:schemeClr val="accent1"/>
                </a:solidFill>
                <a:latin typeface="arial" panose="020B0604020202020204" pitchFamily="34" charset="0"/>
              </a:rPr>
              <a:t>people operating</a:t>
            </a:r>
            <a:br>
              <a:rPr lang="en-CA" sz="1600" dirty="0">
                <a:solidFill>
                  <a:schemeClr val="accent1"/>
                </a:solidFill>
                <a:latin typeface="arial" panose="020B0604020202020204" pitchFamily="34" charset="0"/>
              </a:rPr>
            </a:br>
            <a:r>
              <a:rPr lang="en-CA" sz="1600" dirty="0">
                <a:solidFill>
                  <a:schemeClr val="accent1"/>
                </a:solidFill>
                <a:latin typeface="arial" panose="020B0604020202020204" pitchFamily="34" charset="0"/>
              </a:rPr>
              <a:t>in </a:t>
            </a:r>
            <a:r>
              <a:rPr lang="en-CA" sz="1600" b="1" dirty="0">
                <a:solidFill>
                  <a:schemeClr val="accent1"/>
                </a:solidFill>
                <a:latin typeface="arial" panose="020B0604020202020204" pitchFamily="34" charset="0"/>
              </a:rPr>
              <a:t>70 </a:t>
            </a:r>
            <a:r>
              <a:rPr lang="en-CA" sz="1600" dirty="0">
                <a:solidFill>
                  <a:schemeClr val="accent1"/>
                </a:solidFill>
                <a:latin typeface="arial" panose="020B0604020202020204" pitchFamily="34" charset="0"/>
              </a:rPr>
              <a:t>countries</a:t>
            </a:r>
            <a:r>
              <a:rPr lang="en-CA" sz="1600" dirty="0">
                <a:solidFill>
                  <a:schemeClr val="accent1"/>
                </a:solidFill>
              </a:rPr>
              <a:t> </a:t>
            </a:r>
          </a:p>
        </p:txBody>
      </p:sp>
      <p:sp>
        <p:nvSpPr>
          <p:cNvPr id="54" name="TextBox 53">
            <a:extLst>
              <a:ext uri="{FF2B5EF4-FFF2-40B4-BE49-F238E27FC236}">
                <a16:creationId xmlns:a16="http://schemas.microsoft.com/office/drawing/2014/main" id="{4DF9C22B-83A0-43BC-BDA6-4409BDAE2184}"/>
              </a:ext>
            </a:extLst>
          </p:cNvPr>
          <p:cNvSpPr txBox="1"/>
          <p:nvPr/>
        </p:nvSpPr>
        <p:spPr>
          <a:xfrm>
            <a:off x="8003459" y="5664702"/>
            <a:ext cx="3805084" cy="644658"/>
          </a:xfrm>
          <a:prstGeom prst="rect">
            <a:avLst/>
          </a:prstGeom>
          <a:solidFill>
            <a:srgbClr val="FFFFFF">
              <a:alpha val="72157"/>
            </a:srgbClr>
          </a:solidFill>
        </p:spPr>
        <p:txBody>
          <a:bodyPr wrap="square" lIns="108000" tIns="72000" rIns="108000" bIns="72000" rtlCol="0" anchor="ctr">
            <a:noAutofit/>
          </a:bodyPr>
          <a:lstStyle/>
          <a:p>
            <a:pPr algn="ctr">
              <a:spcAft>
                <a:spcPts val="1200"/>
              </a:spcAft>
            </a:pPr>
            <a:r>
              <a:rPr lang="en-CA" sz="1600" dirty="0">
                <a:solidFill>
                  <a:schemeClr val="accent1"/>
                </a:solidFill>
              </a:rPr>
              <a:t>Serve </a:t>
            </a:r>
            <a:r>
              <a:rPr lang="en-CA" sz="1600" b="1" dirty="0">
                <a:solidFill>
                  <a:schemeClr val="accent1"/>
                </a:solidFill>
                <a:latin typeface="arial" panose="020B0604020202020204" pitchFamily="34" charset="0"/>
              </a:rPr>
              <a:t>40,000 </a:t>
            </a:r>
            <a:r>
              <a:rPr lang="en-CA" sz="1600" dirty="0">
                <a:solidFill>
                  <a:schemeClr val="accent1"/>
                </a:solidFill>
              </a:rPr>
              <a:t>customers</a:t>
            </a:r>
            <a:br>
              <a:rPr lang="en-CA" sz="1600" dirty="0">
                <a:solidFill>
                  <a:schemeClr val="accent1"/>
                </a:solidFill>
              </a:rPr>
            </a:br>
            <a:r>
              <a:rPr lang="en-CA" sz="1600" dirty="0">
                <a:solidFill>
                  <a:schemeClr val="accent1"/>
                </a:solidFill>
              </a:rPr>
              <a:t>across over </a:t>
            </a:r>
            <a:r>
              <a:rPr lang="en-CA" sz="1600" b="1" dirty="0">
                <a:solidFill>
                  <a:schemeClr val="accent1"/>
                </a:solidFill>
                <a:latin typeface="arial" panose="020B0604020202020204" pitchFamily="34" charset="0"/>
              </a:rPr>
              <a:t>190 </a:t>
            </a:r>
            <a:r>
              <a:rPr lang="en-CA" sz="1600" dirty="0">
                <a:solidFill>
                  <a:schemeClr val="accent1"/>
                </a:solidFill>
              </a:rPr>
              <a:t>countries</a:t>
            </a:r>
          </a:p>
        </p:txBody>
      </p:sp>
    </p:spTree>
    <p:extLst>
      <p:ext uri="{BB962C8B-B14F-4D97-AF65-F5344CB8AC3E}">
        <p14:creationId xmlns:p14="http://schemas.microsoft.com/office/powerpoint/2010/main" val="2111152333"/>
      </p:ext>
    </p:extLst>
  </p:cSld>
  <p:clrMapOvr>
    <a:masterClrMapping/>
  </p:clrMapOvr>
  <p:transition spd="slow">
    <p:strips/>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oman in colorful lighting room">
            <a:extLst>
              <a:ext uri="{FF2B5EF4-FFF2-40B4-BE49-F238E27FC236}">
                <a16:creationId xmlns:a16="http://schemas.microsoft.com/office/drawing/2014/main" id="{DEEBD8AF-809E-ED06-37DA-9F9BFEFE6B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11E10798-D7A7-C7E7-90F6-96AA11D094CC}"/>
              </a:ext>
            </a:extLst>
          </p:cNvPr>
          <p:cNvSpPr/>
          <p:nvPr/>
        </p:nvSpPr>
        <p:spPr>
          <a:xfrm>
            <a:off x="-1" y="0"/>
            <a:ext cx="12192001" cy="6858000"/>
          </a:xfrm>
          <a:prstGeom prst="rect">
            <a:avLst/>
          </a:prstGeom>
          <a:solidFill>
            <a:srgbClr val="0086B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latin typeface="Arial" charset="0"/>
              <a:ea typeface="Arial" charset="0"/>
              <a:cs typeface="Arial" charset="0"/>
            </a:endParaRPr>
          </a:p>
        </p:txBody>
      </p:sp>
      <p:sp>
        <p:nvSpPr>
          <p:cNvPr id="14" name="TextBox 13">
            <a:extLst>
              <a:ext uri="{FF2B5EF4-FFF2-40B4-BE49-F238E27FC236}">
                <a16:creationId xmlns:a16="http://schemas.microsoft.com/office/drawing/2014/main" id="{A13F9D2C-449E-2096-39C5-7E8D1DFB521F}"/>
              </a:ext>
            </a:extLst>
          </p:cNvPr>
          <p:cNvSpPr txBox="1"/>
          <p:nvPr/>
        </p:nvSpPr>
        <p:spPr>
          <a:xfrm>
            <a:off x="719527" y="1857666"/>
            <a:ext cx="10643018" cy="2999475"/>
          </a:xfrm>
          <a:prstGeom prst="rect">
            <a:avLst/>
          </a:prstGeom>
          <a:noFill/>
        </p:spPr>
        <p:txBody>
          <a:bodyPr wrap="square" rtlCol="0">
            <a:spAutoFit/>
          </a:bodyPr>
          <a:lstStyle/>
          <a:p>
            <a:pPr algn="ctr">
              <a:lnSpc>
                <a:spcPts val="4580"/>
              </a:lnSpc>
              <a:spcAft>
                <a:spcPts val="600"/>
              </a:spcAft>
            </a:pPr>
            <a:r>
              <a:rPr lang="en-US" sz="3600" b="1" dirty="0">
                <a:solidFill>
                  <a:schemeClr val="bg1"/>
                </a:solidFill>
              </a:rPr>
              <a:t>With LSEG’s unique positioning across the whole financial markets value chain, and our leadership role in enabling sustainable economic growth, we now provide a compelling</a:t>
            </a:r>
            <a:br>
              <a:rPr lang="en-US" sz="3600" b="1" dirty="0">
                <a:solidFill>
                  <a:schemeClr val="bg1"/>
                </a:solidFill>
              </a:rPr>
            </a:br>
            <a:r>
              <a:rPr lang="en-US" sz="3600" b="1" dirty="0">
                <a:solidFill>
                  <a:schemeClr val="bg1"/>
                </a:solidFill>
              </a:rPr>
              <a:t>proposition for all our stakeholders.</a:t>
            </a:r>
          </a:p>
        </p:txBody>
      </p:sp>
      <p:sp>
        <p:nvSpPr>
          <p:cNvPr id="15" name="TextBox 14">
            <a:extLst>
              <a:ext uri="{FF2B5EF4-FFF2-40B4-BE49-F238E27FC236}">
                <a16:creationId xmlns:a16="http://schemas.microsoft.com/office/drawing/2014/main" id="{0E31A7A8-96ED-3DAA-ED59-C53341CB899F}"/>
              </a:ext>
            </a:extLst>
          </p:cNvPr>
          <p:cNvSpPr txBox="1"/>
          <p:nvPr/>
        </p:nvSpPr>
        <p:spPr>
          <a:xfrm>
            <a:off x="2548920" y="5119597"/>
            <a:ext cx="7997009" cy="307777"/>
          </a:xfrm>
          <a:prstGeom prst="rect">
            <a:avLst/>
          </a:prstGeom>
          <a:noFill/>
        </p:spPr>
        <p:txBody>
          <a:bodyPr wrap="square" lIns="0" tIns="0" rIns="0" bIns="0" rtlCol="0" anchor="ctr">
            <a:spAutoFit/>
          </a:bodyPr>
          <a:lstStyle/>
          <a:p>
            <a:pPr algn="r">
              <a:spcAft>
                <a:spcPts val="600"/>
              </a:spcAft>
            </a:pPr>
            <a:r>
              <a:rPr lang="en-US" sz="2000" b="1" dirty="0">
                <a:solidFill>
                  <a:schemeClr val="bg1"/>
                </a:solidFill>
                <a:latin typeface="+mj-lt"/>
              </a:rPr>
              <a:t>- David Schwimmer Chief Executive Officer*</a:t>
            </a:r>
            <a:endParaRPr lang="en-CA" sz="2000" b="1" dirty="0">
              <a:solidFill>
                <a:schemeClr val="bg1"/>
              </a:solidFill>
              <a:latin typeface="+mj-lt"/>
            </a:endParaRPr>
          </a:p>
        </p:txBody>
      </p:sp>
      <p:sp>
        <p:nvSpPr>
          <p:cNvPr id="16" name="TextBox 15">
            <a:extLst>
              <a:ext uri="{FF2B5EF4-FFF2-40B4-BE49-F238E27FC236}">
                <a16:creationId xmlns:a16="http://schemas.microsoft.com/office/drawing/2014/main" id="{95A9468E-98EB-0D60-407A-8053A704B93D}"/>
              </a:ext>
            </a:extLst>
          </p:cNvPr>
          <p:cNvSpPr txBox="1"/>
          <p:nvPr/>
        </p:nvSpPr>
        <p:spPr>
          <a:xfrm>
            <a:off x="589280" y="741680"/>
            <a:ext cx="2966720" cy="2646878"/>
          </a:xfrm>
          <a:prstGeom prst="rect">
            <a:avLst/>
          </a:prstGeom>
          <a:noFill/>
        </p:spPr>
        <p:txBody>
          <a:bodyPr wrap="square" rtlCol="0">
            <a:spAutoFit/>
          </a:bodyPr>
          <a:lstStyle/>
          <a:p>
            <a:r>
              <a:rPr lang="en-US" sz="16600" dirty="0">
                <a:solidFill>
                  <a:schemeClr val="bg1"/>
                </a:solidFill>
              </a:rPr>
              <a:t>“</a:t>
            </a:r>
          </a:p>
        </p:txBody>
      </p:sp>
      <p:sp>
        <p:nvSpPr>
          <p:cNvPr id="2" name="TextBox 1">
            <a:extLst>
              <a:ext uri="{FF2B5EF4-FFF2-40B4-BE49-F238E27FC236}">
                <a16:creationId xmlns:a16="http://schemas.microsoft.com/office/drawing/2014/main" id="{2792FECE-38ED-D959-A584-2800DA049245}"/>
              </a:ext>
            </a:extLst>
          </p:cNvPr>
          <p:cNvSpPr txBox="1"/>
          <p:nvPr/>
        </p:nvSpPr>
        <p:spPr>
          <a:xfrm>
            <a:off x="9287400" y="6187693"/>
            <a:ext cx="2517058" cy="230832"/>
          </a:xfrm>
          <a:prstGeom prst="rect">
            <a:avLst/>
          </a:prstGeom>
          <a:noFill/>
        </p:spPr>
        <p:txBody>
          <a:bodyPr wrap="square" rtlCol="0">
            <a:spAutoFit/>
          </a:bodyPr>
          <a:lstStyle/>
          <a:p>
            <a:r>
              <a:rPr lang="en-CA" sz="900" dirty="0">
                <a:solidFill>
                  <a:schemeClr val="bg1"/>
                </a:solidFill>
              </a:rPr>
              <a:t>* LSEG Annual Report 2021</a:t>
            </a:r>
          </a:p>
        </p:txBody>
      </p:sp>
    </p:spTree>
    <p:extLst>
      <p:ext uri="{BB962C8B-B14F-4D97-AF65-F5344CB8AC3E}">
        <p14:creationId xmlns:p14="http://schemas.microsoft.com/office/powerpoint/2010/main" val="1793942161"/>
      </p:ext>
    </p:extLst>
  </p:cSld>
  <p:clrMapOvr>
    <a:masterClrMapping/>
  </p:clrMapOvr>
  <p:transition spd="slow">
    <p:strips/>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DCD7E4A-B8F1-CEDC-ABD6-159676C30603}"/>
              </a:ext>
            </a:extLst>
          </p:cNvPr>
          <p:cNvSpPr/>
          <p:nvPr/>
        </p:nvSpPr>
        <p:spPr>
          <a:xfrm>
            <a:off x="472189" y="3607940"/>
            <a:ext cx="1821305" cy="544337"/>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solidFill>
                <a:schemeClr val="bg1"/>
              </a:solidFill>
              <a:latin typeface="Arial" charset="0"/>
              <a:cs typeface="Arial" charset="0"/>
            </a:endParaRPr>
          </a:p>
          <a:p>
            <a:pPr algn="ctr"/>
            <a:endParaRPr lang="en-CA" sz="1800" dirty="0">
              <a:solidFill>
                <a:schemeClr val="bg1"/>
              </a:solidFill>
              <a:latin typeface="Arial" charset="0"/>
              <a:cs typeface="Arial" charset="0"/>
            </a:endParaRPr>
          </a:p>
        </p:txBody>
      </p:sp>
      <p:sp>
        <p:nvSpPr>
          <p:cNvPr id="15" name="Rectangle 14">
            <a:extLst>
              <a:ext uri="{FF2B5EF4-FFF2-40B4-BE49-F238E27FC236}">
                <a16:creationId xmlns:a16="http://schemas.microsoft.com/office/drawing/2014/main" id="{9CF77C31-0288-D6BB-AF20-6AF83B2184F3}"/>
              </a:ext>
            </a:extLst>
          </p:cNvPr>
          <p:cNvSpPr/>
          <p:nvPr/>
        </p:nvSpPr>
        <p:spPr>
          <a:xfrm>
            <a:off x="9009089" y="0"/>
            <a:ext cx="31829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latin typeface="Arial" charset="0"/>
              <a:cs typeface="Arial" charset="0"/>
            </a:endParaRPr>
          </a:p>
          <a:p>
            <a:pPr algn="ctr"/>
            <a:endParaRPr lang="en-CA" sz="1800" dirty="0">
              <a:latin typeface="Arial" charset="0"/>
              <a:cs typeface="Arial" charset="0"/>
            </a:endParaRPr>
          </a:p>
        </p:txBody>
      </p:sp>
      <p:sp>
        <p:nvSpPr>
          <p:cNvPr id="11" name="TextBox 10">
            <a:extLst>
              <a:ext uri="{FF2B5EF4-FFF2-40B4-BE49-F238E27FC236}">
                <a16:creationId xmlns:a16="http://schemas.microsoft.com/office/drawing/2014/main" id="{0F981DE6-B9CC-8368-3D31-C98E14651A71}"/>
              </a:ext>
            </a:extLst>
          </p:cNvPr>
          <p:cNvSpPr txBox="1"/>
          <p:nvPr/>
        </p:nvSpPr>
        <p:spPr>
          <a:xfrm>
            <a:off x="477520" y="6569309"/>
            <a:ext cx="6452784" cy="138499"/>
          </a:xfrm>
          <a:prstGeom prst="rect">
            <a:avLst/>
          </a:prstGeom>
          <a:noFill/>
        </p:spPr>
        <p:txBody>
          <a:bodyPr wrap="square" lIns="0" tIns="0" rIns="0" bIns="0" rtlCol="0">
            <a:spAutoFit/>
          </a:bodyPr>
          <a:lstStyle/>
          <a:p>
            <a:r>
              <a:rPr lang="en-CA" sz="900" dirty="0"/>
              <a:t>** LSEG Annual Report 2021</a:t>
            </a:r>
          </a:p>
        </p:txBody>
      </p:sp>
      <p:sp>
        <p:nvSpPr>
          <p:cNvPr id="20" name="TextBox 19">
            <a:extLst>
              <a:ext uri="{FF2B5EF4-FFF2-40B4-BE49-F238E27FC236}">
                <a16:creationId xmlns:a16="http://schemas.microsoft.com/office/drawing/2014/main" id="{DEFC609A-65D0-4467-80BA-0ECAA9A1666D}"/>
              </a:ext>
            </a:extLst>
          </p:cNvPr>
          <p:cNvSpPr txBox="1"/>
          <p:nvPr/>
        </p:nvSpPr>
        <p:spPr>
          <a:xfrm>
            <a:off x="477520" y="383458"/>
            <a:ext cx="8321040" cy="861774"/>
          </a:xfrm>
          <a:prstGeom prst="rect">
            <a:avLst/>
          </a:prstGeom>
          <a:noFill/>
        </p:spPr>
        <p:txBody>
          <a:bodyPr wrap="square" lIns="0" tIns="0" rIns="0" bIns="0">
            <a:spAutoFit/>
          </a:bodyPr>
          <a:lstStyle/>
          <a:p>
            <a:r>
              <a:rPr lang="en-GB" sz="3600" b="1" spc="-100" dirty="0">
                <a:solidFill>
                  <a:schemeClr val="accent1"/>
                </a:solidFill>
                <a:latin typeface="Arial" panose="020B0604020202020204" pitchFamily="34" charset="0"/>
              </a:rPr>
              <a:t>Whose X are we talking about? </a:t>
            </a:r>
          </a:p>
          <a:p>
            <a:r>
              <a:rPr lang="en-GB" sz="2000" b="1" dirty="0">
                <a:latin typeface="Arial" panose="020B0604020202020204" pitchFamily="34" charset="0"/>
              </a:rPr>
              <a:t>(When we talk about X at LSEG)</a:t>
            </a:r>
          </a:p>
        </p:txBody>
      </p:sp>
      <p:sp>
        <p:nvSpPr>
          <p:cNvPr id="24" name="TextBox 23">
            <a:extLst>
              <a:ext uri="{FF2B5EF4-FFF2-40B4-BE49-F238E27FC236}">
                <a16:creationId xmlns:a16="http://schemas.microsoft.com/office/drawing/2014/main" id="{BCE1F012-C176-49CF-9890-84BB0DC0DC9F}"/>
              </a:ext>
            </a:extLst>
          </p:cNvPr>
          <p:cNvSpPr txBox="1"/>
          <p:nvPr/>
        </p:nvSpPr>
        <p:spPr>
          <a:xfrm>
            <a:off x="552471" y="1685798"/>
            <a:ext cx="7287385" cy="410369"/>
          </a:xfrm>
          <a:prstGeom prst="rect">
            <a:avLst/>
          </a:prstGeom>
          <a:noFill/>
        </p:spPr>
        <p:txBody>
          <a:bodyPr wrap="square" lIns="0" tIns="0" rIns="0" bIns="0">
            <a:spAutoFit/>
          </a:bodyPr>
          <a:lstStyle/>
          <a:p>
            <a:pPr>
              <a:lnSpc>
                <a:spcPts val="1280"/>
              </a:lnSpc>
              <a:spcAft>
                <a:spcPts val="600"/>
              </a:spcAft>
            </a:pPr>
            <a:r>
              <a:rPr lang="en-US" sz="1400" b="1" dirty="0"/>
              <a:t>All 30 of the world’s largest banks </a:t>
            </a:r>
            <a:r>
              <a:rPr lang="en-US" sz="1400" dirty="0"/>
              <a:t>by assets use LSEG data </a:t>
            </a:r>
          </a:p>
          <a:p>
            <a:pPr>
              <a:lnSpc>
                <a:spcPts val="1280"/>
              </a:lnSpc>
              <a:spcAft>
                <a:spcPts val="600"/>
              </a:spcAft>
            </a:pPr>
            <a:r>
              <a:rPr lang="en-US" sz="1400" b="1" dirty="0"/>
              <a:t>All 10 of the world’s largest asset managers </a:t>
            </a:r>
            <a:r>
              <a:rPr lang="en-US" sz="1400" dirty="0"/>
              <a:t>by AUM use LSEG data ** </a:t>
            </a:r>
            <a:endParaRPr lang="en-CA" sz="1400" dirty="0"/>
          </a:p>
        </p:txBody>
      </p:sp>
      <p:sp>
        <p:nvSpPr>
          <p:cNvPr id="33" name="TextBox 32">
            <a:extLst>
              <a:ext uri="{FF2B5EF4-FFF2-40B4-BE49-F238E27FC236}">
                <a16:creationId xmlns:a16="http://schemas.microsoft.com/office/drawing/2014/main" id="{5B83E3F1-7DD7-C915-4626-F2B5104F98CB}"/>
              </a:ext>
            </a:extLst>
          </p:cNvPr>
          <p:cNvSpPr txBox="1"/>
          <p:nvPr/>
        </p:nvSpPr>
        <p:spPr>
          <a:xfrm rot="16200000">
            <a:off x="8167273" y="4685827"/>
            <a:ext cx="2823587" cy="276999"/>
          </a:xfrm>
          <a:prstGeom prst="rect">
            <a:avLst/>
          </a:prstGeom>
          <a:noFill/>
        </p:spPr>
        <p:txBody>
          <a:bodyPr wrap="square" lIns="0" tIns="0" rIns="0" bIns="0" rtlCol="0">
            <a:spAutoFit/>
          </a:bodyPr>
          <a:lstStyle/>
          <a:p>
            <a:r>
              <a:rPr lang="en-CA" sz="1800" b="1" dirty="0">
                <a:solidFill>
                  <a:schemeClr val="bg1"/>
                </a:solidFill>
              </a:rPr>
              <a:t>Customer Journey</a:t>
            </a:r>
          </a:p>
        </p:txBody>
      </p:sp>
      <p:sp>
        <p:nvSpPr>
          <p:cNvPr id="25" name="Oval 24">
            <a:extLst>
              <a:ext uri="{FF2B5EF4-FFF2-40B4-BE49-F238E27FC236}">
                <a16:creationId xmlns:a16="http://schemas.microsoft.com/office/drawing/2014/main" id="{CE4C14BB-3EAD-77F8-3752-B0A3EBCE40A2}"/>
              </a:ext>
            </a:extLst>
          </p:cNvPr>
          <p:cNvSpPr>
            <a:spLocks/>
          </p:cNvSpPr>
          <p:nvPr/>
        </p:nvSpPr>
        <p:spPr>
          <a:xfrm>
            <a:off x="10310022" y="688208"/>
            <a:ext cx="1187348" cy="1187077"/>
          </a:xfrm>
          <a:prstGeom prst="ellipse">
            <a:avLst/>
          </a:prstGeom>
          <a:solidFill>
            <a:schemeClr val="bg1">
              <a:alpha val="10000"/>
            </a:schemeClr>
          </a:solidFill>
        </p:spPr>
        <p:txBody>
          <a:bodyPr wrap="square" lIns="0" tIns="0" rIns="0" bIns="0" rtlCol="0" anchor="ctr">
            <a:noAutofit/>
          </a:bodyPr>
          <a:lstStyle/>
          <a:p>
            <a:pPr algn="ctr"/>
            <a:r>
              <a:rPr lang="en-CA" sz="1200" b="1" dirty="0">
                <a:solidFill>
                  <a:schemeClr val="bg1"/>
                </a:solidFill>
              </a:rPr>
              <a:t>Interest </a:t>
            </a:r>
          </a:p>
          <a:p>
            <a:pPr algn="ctr"/>
            <a:r>
              <a:rPr lang="en-CA" sz="1200" b="1" dirty="0">
                <a:solidFill>
                  <a:schemeClr val="bg1"/>
                </a:solidFill>
              </a:rPr>
              <a:t>&amp;</a:t>
            </a:r>
          </a:p>
          <a:p>
            <a:pPr algn="ctr"/>
            <a:r>
              <a:rPr lang="en-CA" sz="1200" b="1" dirty="0">
                <a:solidFill>
                  <a:schemeClr val="bg1"/>
                </a:solidFill>
              </a:rPr>
              <a:t>Exposure</a:t>
            </a:r>
          </a:p>
        </p:txBody>
      </p:sp>
      <p:sp>
        <p:nvSpPr>
          <p:cNvPr id="39" name="Circle: Hollow 38">
            <a:extLst>
              <a:ext uri="{FF2B5EF4-FFF2-40B4-BE49-F238E27FC236}">
                <a16:creationId xmlns:a16="http://schemas.microsoft.com/office/drawing/2014/main" id="{ECEC72E0-5BD8-4571-9D41-8BEEBA38682F}"/>
              </a:ext>
            </a:extLst>
          </p:cNvPr>
          <p:cNvSpPr/>
          <p:nvPr/>
        </p:nvSpPr>
        <p:spPr>
          <a:xfrm>
            <a:off x="10273810" y="651863"/>
            <a:ext cx="1259770" cy="1259768"/>
          </a:xfrm>
          <a:prstGeom prst="donut">
            <a:avLst>
              <a:gd name="adj" fmla="val 2387"/>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latin typeface="Arial" charset="0"/>
              <a:ea typeface="Arial" charset="0"/>
              <a:cs typeface="Arial" charset="0"/>
            </a:endParaRPr>
          </a:p>
        </p:txBody>
      </p:sp>
      <p:sp>
        <p:nvSpPr>
          <p:cNvPr id="21" name="Oval 20">
            <a:extLst>
              <a:ext uri="{FF2B5EF4-FFF2-40B4-BE49-F238E27FC236}">
                <a16:creationId xmlns:a16="http://schemas.microsoft.com/office/drawing/2014/main" id="{9F2E7C67-9301-674E-9175-92E7C285C7C3}"/>
              </a:ext>
            </a:extLst>
          </p:cNvPr>
          <p:cNvSpPr>
            <a:spLocks/>
          </p:cNvSpPr>
          <p:nvPr/>
        </p:nvSpPr>
        <p:spPr>
          <a:xfrm>
            <a:off x="10310022" y="2105281"/>
            <a:ext cx="1187348" cy="1187077"/>
          </a:xfrm>
          <a:prstGeom prst="ellipse">
            <a:avLst/>
          </a:prstGeom>
          <a:solidFill>
            <a:schemeClr val="bg1">
              <a:alpha val="10000"/>
            </a:schemeClr>
          </a:solidFill>
        </p:spPr>
        <p:txBody>
          <a:bodyPr wrap="square" lIns="0" tIns="0" rIns="0" bIns="0" rtlCol="0" anchor="ctr">
            <a:noAutofit/>
          </a:bodyPr>
          <a:lstStyle/>
          <a:p>
            <a:pPr algn="ctr"/>
            <a:r>
              <a:rPr lang="en-CA" sz="1200" b="1" dirty="0">
                <a:solidFill>
                  <a:schemeClr val="bg1"/>
                </a:solidFill>
              </a:rPr>
              <a:t>Evaluate</a:t>
            </a:r>
          </a:p>
        </p:txBody>
      </p:sp>
      <p:sp>
        <p:nvSpPr>
          <p:cNvPr id="40" name="Circle: Hollow 39">
            <a:extLst>
              <a:ext uri="{FF2B5EF4-FFF2-40B4-BE49-F238E27FC236}">
                <a16:creationId xmlns:a16="http://schemas.microsoft.com/office/drawing/2014/main" id="{3AB4CABF-E92B-406F-A66C-A0DA1388F3D5}"/>
              </a:ext>
            </a:extLst>
          </p:cNvPr>
          <p:cNvSpPr/>
          <p:nvPr/>
        </p:nvSpPr>
        <p:spPr>
          <a:xfrm>
            <a:off x="10273810" y="2093360"/>
            <a:ext cx="1259770" cy="1259768"/>
          </a:xfrm>
          <a:prstGeom prst="donut">
            <a:avLst>
              <a:gd name="adj" fmla="val 2387"/>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latin typeface="Arial" charset="0"/>
              <a:ea typeface="Arial" charset="0"/>
              <a:cs typeface="Arial" charset="0"/>
            </a:endParaRPr>
          </a:p>
        </p:txBody>
      </p:sp>
      <p:sp>
        <p:nvSpPr>
          <p:cNvPr id="26" name="Oval 25">
            <a:extLst>
              <a:ext uri="{FF2B5EF4-FFF2-40B4-BE49-F238E27FC236}">
                <a16:creationId xmlns:a16="http://schemas.microsoft.com/office/drawing/2014/main" id="{69EDCECB-248E-AB40-6AFB-39605A165B67}"/>
              </a:ext>
            </a:extLst>
          </p:cNvPr>
          <p:cNvSpPr>
            <a:spLocks/>
          </p:cNvSpPr>
          <p:nvPr/>
        </p:nvSpPr>
        <p:spPr>
          <a:xfrm>
            <a:off x="10310022" y="3571202"/>
            <a:ext cx="1187348" cy="1187077"/>
          </a:xfrm>
          <a:prstGeom prst="ellipse">
            <a:avLst/>
          </a:prstGeom>
          <a:solidFill>
            <a:schemeClr val="bg1">
              <a:alpha val="10000"/>
            </a:schemeClr>
          </a:solidFill>
        </p:spPr>
        <p:txBody>
          <a:bodyPr wrap="square" lIns="0" tIns="0" rIns="0" bIns="0" rtlCol="0" anchor="ctr">
            <a:noAutofit/>
          </a:bodyPr>
          <a:lstStyle/>
          <a:p>
            <a:pPr algn="ctr"/>
            <a:r>
              <a:rPr lang="en-CA" sz="1200" b="1" dirty="0">
                <a:solidFill>
                  <a:schemeClr val="bg1"/>
                </a:solidFill>
              </a:rPr>
              <a:t>Purchase</a:t>
            </a:r>
          </a:p>
        </p:txBody>
      </p:sp>
      <p:sp>
        <p:nvSpPr>
          <p:cNvPr id="41" name="Circle: Hollow 40">
            <a:extLst>
              <a:ext uri="{FF2B5EF4-FFF2-40B4-BE49-F238E27FC236}">
                <a16:creationId xmlns:a16="http://schemas.microsoft.com/office/drawing/2014/main" id="{2D3D593B-7A18-44F9-B0B9-41527A86BFCD}"/>
              </a:ext>
            </a:extLst>
          </p:cNvPr>
          <p:cNvSpPr/>
          <p:nvPr/>
        </p:nvSpPr>
        <p:spPr>
          <a:xfrm>
            <a:off x="10273810" y="3534857"/>
            <a:ext cx="1259770" cy="1259768"/>
          </a:xfrm>
          <a:prstGeom prst="donut">
            <a:avLst>
              <a:gd name="adj" fmla="val 2387"/>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latin typeface="Arial" charset="0"/>
              <a:ea typeface="Arial" charset="0"/>
              <a:cs typeface="Arial" charset="0"/>
            </a:endParaRPr>
          </a:p>
        </p:txBody>
      </p:sp>
      <p:sp>
        <p:nvSpPr>
          <p:cNvPr id="27" name="Oval 26">
            <a:extLst>
              <a:ext uri="{FF2B5EF4-FFF2-40B4-BE49-F238E27FC236}">
                <a16:creationId xmlns:a16="http://schemas.microsoft.com/office/drawing/2014/main" id="{AE965E91-D81D-1640-0BCE-A07BAA19A797}"/>
              </a:ext>
            </a:extLst>
          </p:cNvPr>
          <p:cNvSpPr>
            <a:spLocks/>
          </p:cNvSpPr>
          <p:nvPr/>
        </p:nvSpPr>
        <p:spPr>
          <a:xfrm>
            <a:off x="10310022" y="5012698"/>
            <a:ext cx="1187348" cy="1187077"/>
          </a:xfrm>
          <a:prstGeom prst="ellipse">
            <a:avLst/>
          </a:prstGeom>
          <a:solidFill>
            <a:schemeClr val="bg1">
              <a:alpha val="10000"/>
            </a:schemeClr>
          </a:solidFill>
        </p:spPr>
        <p:txBody>
          <a:bodyPr wrap="square" lIns="0" tIns="0" rIns="0" bIns="0" rtlCol="0" anchor="ctr">
            <a:noAutofit/>
          </a:bodyPr>
          <a:lstStyle/>
          <a:p>
            <a:pPr algn="ctr"/>
            <a:r>
              <a:rPr lang="en-CA" sz="1200" b="1" dirty="0">
                <a:solidFill>
                  <a:schemeClr val="bg1"/>
                </a:solidFill>
              </a:rPr>
              <a:t>Usage</a:t>
            </a:r>
          </a:p>
          <a:p>
            <a:pPr algn="ctr"/>
            <a:r>
              <a:rPr lang="en-CA" sz="1200" b="1" dirty="0">
                <a:solidFill>
                  <a:schemeClr val="bg1"/>
                </a:solidFill>
              </a:rPr>
              <a:t>&amp;</a:t>
            </a:r>
          </a:p>
          <a:p>
            <a:pPr algn="ctr"/>
            <a:r>
              <a:rPr lang="en-CA" sz="1200" b="1" dirty="0">
                <a:solidFill>
                  <a:schemeClr val="bg1"/>
                </a:solidFill>
              </a:rPr>
              <a:t>Support</a:t>
            </a:r>
          </a:p>
        </p:txBody>
      </p:sp>
      <p:sp>
        <p:nvSpPr>
          <p:cNvPr id="42" name="Circle: Hollow 41">
            <a:extLst>
              <a:ext uri="{FF2B5EF4-FFF2-40B4-BE49-F238E27FC236}">
                <a16:creationId xmlns:a16="http://schemas.microsoft.com/office/drawing/2014/main" id="{A3CE37C7-6789-42E3-B991-0E1B3B704BE0}"/>
              </a:ext>
            </a:extLst>
          </p:cNvPr>
          <p:cNvSpPr/>
          <p:nvPr/>
        </p:nvSpPr>
        <p:spPr>
          <a:xfrm>
            <a:off x="10273810" y="4976353"/>
            <a:ext cx="1259770" cy="1259768"/>
          </a:xfrm>
          <a:prstGeom prst="donut">
            <a:avLst>
              <a:gd name="adj" fmla="val 2387"/>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latin typeface="Arial" charset="0"/>
              <a:ea typeface="Arial" charset="0"/>
              <a:cs typeface="Arial" charset="0"/>
            </a:endParaRPr>
          </a:p>
        </p:txBody>
      </p:sp>
      <p:sp>
        <p:nvSpPr>
          <p:cNvPr id="69" name="Rectangle 68">
            <a:extLst>
              <a:ext uri="{FF2B5EF4-FFF2-40B4-BE49-F238E27FC236}">
                <a16:creationId xmlns:a16="http://schemas.microsoft.com/office/drawing/2014/main" id="{4B2CAE47-9C47-43C7-BE55-285864CD811F}"/>
              </a:ext>
            </a:extLst>
          </p:cNvPr>
          <p:cNvSpPr/>
          <p:nvPr/>
        </p:nvSpPr>
        <p:spPr>
          <a:xfrm>
            <a:off x="5951095" y="3607940"/>
            <a:ext cx="1679014" cy="544337"/>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solidFill>
                <a:schemeClr val="bg1"/>
              </a:solidFill>
              <a:latin typeface="Arial" charset="0"/>
              <a:cs typeface="Arial" charset="0"/>
            </a:endParaRPr>
          </a:p>
          <a:p>
            <a:pPr algn="ctr"/>
            <a:endParaRPr lang="en-CA" sz="1800" dirty="0">
              <a:solidFill>
                <a:schemeClr val="bg1"/>
              </a:solidFill>
              <a:latin typeface="Arial" charset="0"/>
              <a:cs typeface="Arial" charset="0"/>
            </a:endParaRPr>
          </a:p>
        </p:txBody>
      </p:sp>
      <p:sp>
        <p:nvSpPr>
          <p:cNvPr id="64" name="Arrow: Chevron 63">
            <a:extLst>
              <a:ext uri="{FF2B5EF4-FFF2-40B4-BE49-F238E27FC236}">
                <a16:creationId xmlns:a16="http://schemas.microsoft.com/office/drawing/2014/main" id="{2C0418B2-426F-4BD0-9A44-C8A1397D702F}"/>
              </a:ext>
            </a:extLst>
          </p:cNvPr>
          <p:cNvSpPr/>
          <p:nvPr/>
        </p:nvSpPr>
        <p:spPr>
          <a:xfrm>
            <a:off x="479684" y="2380991"/>
            <a:ext cx="2068643" cy="1196968"/>
          </a:xfrm>
          <a:prstGeom prst="chevron">
            <a:avLst>
              <a:gd name="adj" fmla="val 2179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solidFill>
                <a:schemeClr val="bg1"/>
              </a:solidFill>
              <a:latin typeface="Arial" charset="0"/>
              <a:cs typeface="Arial" charset="0"/>
            </a:endParaRPr>
          </a:p>
          <a:p>
            <a:pPr algn="ctr"/>
            <a:endParaRPr lang="en-CA" sz="1800" dirty="0">
              <a:solidFill>
                <a:schemeClr val="bg1"/>
              </a:solidFill>
              <a:latin typeface="Arial" charset="0"/>
              <a:cs typeface="Arial" charset="0"/>
            </a:endParaRPr>
          </a:p>
        </p:txBody>
      </p:sp>
      <p:sp>
        <p:nvSpPr>
          <p:cNvPr id="56" name="Arrow: Chevron 55">
            <a:extLst>
              <a:ext uri="{FF2B5EF4-FFF2-40B4-BE49-F238E27FC236}">
                <a16:creationId xmlns:a16="http://schemas.microsoft.com/office/drawing/2014/main" id="{9C135E3D-F3CD-4A28-81FC-E9DF6CB18F7D}"/>
              </a:ext>
            </a:extLst>
          </p:cNvPr>
          <p:cNvSpPr/>
          <p:nvPr/>
        </p:nvSpPr>
        <p:spPr>
          <a:xfrm>
            <a:off x="2398426" y="2380991"/>
            <a:ext cx="1930344" cy="1196968"/>
          </a:xfrm>
          <a:prstGeom prst="chevron">
            <a:avLst>
              <a:gd name="adj" fmla="val 21792"/>
            </a:avLst>
          </a:prstGeom>
          <a:solidFill>
            <a:srgbClr val="00A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solidFill>
                <a:schemeClr val="bg1"/>
              </a:solidFill>
              <a:latin typeface="Arial" charset="0"/>
              <a:cs typeface="Arial" charset="0"/>
            </a:endParaRPr>
          </a:p>
          <a:p>
            <a:pPr algn="ctr"/>
            <a:endParaRPr lang="en-CA" sz="1800" dirty="0">
              <a:solidFill>
                <a:schemeClr val="bg1"/>
              </a:solidFill>
              <a:latin typeface="Arial" charset="0"/>
              <a:cs typeface="Arial" charset="0"/>
            </a:endParaRPr>
          </a:p>
        </p:txBody>
      </p:sp>
      <p:sp>
        <p:nvSpPr>
          <p:cNvPr id="57" name="Arrow: Chevron 56">
            <a:extLst>
              <a:ext uri="{FF2B5EF4-FFF2-40B4-BE49-F238E27FC236}">
                <a16:creationId xmlns:a16="http://schemas.microsoft.com/office/drawing/2014/main" id="{95C0EF19-904A-4A24-A523-6E2D1F0EE1D8}"/>
              </a:ext>
            </a:extLst>
          </p:cNvPr>
          <p:cNvSpPr/>
          <p:nvPr/>
        </p:nvSpPr>
        <p:spPr>
          <a:xfrm>
            <a:off x="4167266" y="2380991"/>
            <a:ext cx="1933730" cy="1196968"/>
          </a:xfrm>
          <a:prstGeom prst="chevron">
            <a:avLst>
              <a:gd name="adj" fmla="val 217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solidFill>
                <a:schemeClr val="bg1"/>
              </a:solidFill>
              <a:latin typeface="Arial" charset="0"/>
              <a:cs typeface="Arial" charset="0"/>
            </a:endParaRPr>
          </a:p>
          <a:p>
            <a:pPr algn="ctr"/>
            <a:endParaRPr lang="en-CA" sz="1800" dirty="0">
              <a:solidFill>
                <a:schemeClr val="bg1"/>
              </a:solidFill>
              <a:latin typeface="Arial" charset="0"/>
              <a:cs typeface="Arial" charset="0"/>
            </a:endParaRPr>
          </a:p>
        </p:txBody>
      </p:sp>
      <p:sp>
        <p:nvSpPr>
          <p:cNvPr id="58" name="Arrow: Chevron 57">
            <a:extLst>
              <a:ext uri="{FF2B5EF4-FFF2-40B4-BE49-F238E27FC236}">
                <a16:creationId xmlns:a16="http://schemas.microsoft.com/office/drawing/2014/main" id="{45E419E6-0E31-48A8-9131-CFDCEE962ACA}"/>
              </a:ext>
            </a:extLst>
          </p:cNvPr>
          <p:cNvSpPr/>
          <p:nvPr/>
        </p:nvSpPr>
        <p:spPr>
          <a:xfrm>
            <a:off x="5944778" y="2380991"/>
            <a:ext cx="1940049" cy="1196968"/>
          </a:xfrm>
          <a:prstGeom prst="chevron">
            <a:avLst>
              <a:gd name="adj" fmla="val 2179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solidFill>
                <a:schemeClr val="bg1"/>
              </a:solidFill>
              <a:latin typeface="Arial" charset="0"/>
              <a:cs typeface="Arial" charset="0"/>
            </a:endParaRPr>
          </a:p>
          <a:p>
            <a:pPr algn="ctr"/>
            <a:endParaRPr lang="en-CA" sz="1800" dirty="0">
              <a:solidFill>
                <a:schemeClr val="bg1"/>
              </a:solidFill>
              <a:latin typeface="Arial" charset="0"/>
              <a:cs typeface="Arial" charset="0"/>
            </a:endParaRPr>
          </a:p>
        </p:txBody>
      </p:sp>
      <p:sp>
        <p:nvSpPr>
          <p:cNvPr id="60" name="TextBox 59">
            <a:extLst>
              <a:ext uri="{FF2B5EF4-FFF2-40B4-BE49-F238E27FC236}">
                <a16:creationId xmlns:a16="http://schemas.microsoft.com/office/drawing/2014/main" id="{F622BB67-817F-471E-83DC-6F2815A3D770}"/>
              </a:ext>
            </a:extLst>
          </p:cNvPr>
          <p:cNvSpPr txBox="1"/>
          <p:nvPr/>
        </p:nvSpPr>
        <p:spPr>
          <a:xfrm>
            <a:off x="769216" y="2839778"/>
            <a:ext cx="1658875" cy="369332"/>
          </a:xfrm>
          <a:prstGeom prst="rect">
            <a:avLst/>
          </a:prstGeom>
          <a:noFill/>
        </p:spPr>
        <p:txBody>
          <a:bodyPr wrap="square" lIns="0" tIns="0" rIns="0" bIns="0" rtlCol="0" anchor="ctr">
            <a:spAutoFit/>
          </a:bodyPr>
          <a:lstStyle/>
          <a:p>
            <a:pPr algn="ctr"/>
            <a:r>
              <a:rPr lang="en-CA" sz="1200" b="1" dirty="0">
                <a:solidFill>
                  <a:schemeClr val="bg1"/>
                </a:solidFill>
              </a:rPr>
              <a:t>Capital formation </a:t>
            </a:r>
            <a:br>
              <a:rPr lang="en-CA" sz="1200" b="1" dirty="0">
                <a:solidFill>
                  <a:schemeClr val="bg1"/>
                </a:solidFill>
              </a:rPr>
            </a:br>
            <a:r>
              <a:rPr lang="en-CA" sz="1200" b="1" dirty="0">
                <a:solidFill>
                  <a:schemeClr val="bg1"/>
                </a:solidFill>
              </a:rPr>
              <a:t>&amp; issuance</a:t>
            </a:r>
          </a:p>
        </p:txBody>
      </p:sp>
      <p:sp>
        <p:nvSpPr>
          <p:cNvPr id="61" name="TextBox 60">
            <a:extLst>
              <a:ext uri="{FF2B5EF4-FFF2-40B4-BE49-F238E27FC236}">
                <a16:creationId xmlns:a16="http://schemas.microsoft.com/office/drawing/2014/main" id="{EA20F453-09CE-46B0-A9B2-EEDF148E8377}"/>
              </a:ext>
            </a:extLst>
          </p:cNvPr>
          <p:cNvSpPr txBox="1"/>
          <p:nvPr/>
        </p:nvSpPr>
        <p:spPr>
          <a:xfrm>
            <a:off x="2626445" y="2884748"/>
            <a:ext cx="1658875" cy="369332"/>
          </a:xfrm>
          <a:prstGeom prst="rect">
            <a:avLst/>
          </a:prstGeom>
          <a:noFill/>
        </p:spPr>
        <p:txBody>
          <a:bodyPr wrap="square" lIns="0" tIns="0" rIns="0" bIns="0" rtlCol="0" anchor="ctr">
            <a:spAutoFit/>
          </a:bodyPr>
          <a:lstStyle/>
          <a:p>
            <a:pPr algn="ctr"/>
            <a:r>
              <a:rPr lang="en-CA" sz="1200" b="1" dirty="0">
                <a:solidFill>
                  <a:schemeClr val="bg1"/>
                </a:solidFill>
              </a:rPr>
              <a:t>Pre-trade &amp; liquidity discovery</a:t>
            </a:r>
          </a:p>
        </p:txBody>
      </p:sp>
      <p:sp>
        <p:nvSpPr>
          <p:cNvPr id="62" name="TextBox 61">
            <a:extLst>
              <a:ext uri="{FF2B5EF4-FFF2-40B4-BE49-F238E27FC236}">
                <a16:creationId xmlns:a16="http://schemas.microsoft.com/office/drawing/2014/main" id="{29E70758-B506-4527-9F18-6722EC7674EA}"/>
              </a:ext>
            </a:extLst>
          </p:cNvPr>
          <p:cNvSpPr txBox="1"/>
          <p:nvPr/>
        </p:nvSpPr>
        <p:spPr>
          <a:xfrm>
            <a:off x="4403790" y="2887139"/>
            <a:ext cx="1658875" cy="184666"/>
          </a:xfrm>
          <a:prstGeom prst="rect">
            <a:avLst/>
          </a:prstGeom>
          <a:noFill/>
        </p:spPr>
        <p:txBody>
          <a:bodyPr wrap="square" lIns="0" tIns="0" rIns="0" bIns="0" rtlCol="0" anchor="ctr">
            <a:spAutoFit/>
          </a:bodyPr>
          <a:lstStyle/>
          <a:p>
            <a:pPr algn="ctr"/>
            <a:r>
              <a:rPr lang="en-CA" sz="1200" b="1" dirty="0">
                <a:solidFill>
                  <a:schemeClr val="bg1"/>
                </a:solidFill>
              </a:rPr>
              <a:t>Trade execution</a:t>
            </a:r>
          </a:p>
        </p:txBody>
      </p:sp>
      <p:sp>
        <p:nvSpPr>
          <p:cNvPr id="63" name="TextBox 62">
            <a:extLst>
              <a:ext uri="{FF2B5EF4-FFF2-40B4-BE49-F238E27FC236}">
                <a16:creationId xmlns:a16="http://schemas.microsoft.com/office/drawing/2014/main" id="{4803B768-82A9-4D15-ABF6-844E08036052}"/>
              </a:ext>
            </a:extLst>
          </p:cNvPr>
          <p:cNvSpPr txBox="1"/>
          <p:nvPr/>
        </p:nvSpPr>
        <p:spPr>
          <a:xfrm>
            <a:off x="6050082" y="2854769"/>
            <a:ext cx="1904757" cy="369332"/>
          </a:xfrm>
          <a:prstGeom prst="rect">
            <a:avLst/>
          </a:prstGeom>
          <a:noFill/>
        </p:spPr>
        <p:txBody>
          <a:bodyPr wrap="square" lIns="0" tIns="0" rIns="0" bIns="0" rtlCol="0" anchor="ctr">
            <a:spAutoFit/>
          </a:bodyPr>
          <a:lstStyle/>
          <a:p>
            <a:pPr algn="ctr"/>
            <a:r>
              <a:rPr lang="en-CA" sz="1200" b="1" dirty="0">
                <a:solidFill>
                  <a:schemeClr val="bg1"/>
                </a:solidFill>
              </a:rPr>
              <a:t>Post-trade &amp; capital optimisation</a:t>
            </a:r>
          </a:p>
        </p:txBody>
      </p:sp>
      <p:sp>
        <p:nvSpPr>
          <p:cNvPr id="76" name="TextBox 75">
            <a:extLst>
              <a:ext uri="{FF2B5EF4-FFF2-40B4-BE49-F238E27FC236}">
                <a16:creationId xmlns:a16="http://schemas.microsoft.com/office/drawing/2014/main" id="{61E7B7E5-CF53-4563-B9E7-F3BF98D20CD9}"/>
              </a:ext>
            </a:extLst>
          </p:cNvPr>
          <p:cNvSpPr txBox="1"/>
          <p:nvPr/>
        </p:nvSpPr>
        <p:spPr>
          <a:xfrm>
            <a:off x="536118" y="3815857"/>
            <a:ext cx="1658875" cy="184666"/>
          </a:xfrm>
          <a:prstGeom prst="rect">
            <a:avLst/>
          </a:prstGeom>
          <a:noFill/>
        </p:spPr>
        <p:txBody>
          <a:bodyPr wrap="square" lIns="0" tIns="0" rIns="0" bIns="0" rtlCol="0" anchor="ctr">
            <a:spAutoFit/>
          </a:bodyPr>
          <a:lstStyle/>
          <a:p>
            <a:pPr algn="ctr"/>
            <a:r>
              <a:rPr lang="en-CA" sz="1200" b="1" dirty="0">
                <a:solidFill>
                  <a:schemeClr val="bg1"/>
                </a:solidFill>
              </a:rPr>
              <a:t>Capital markets</a:t>
            </a:r>
          </a:p>
        </p:txBody>
      </p:sp>
      <p:sp>
        <p:nvSpPr>
          <p:cNvPr id="79" name="TextBox 78">
            <a:extLst>
              <a:ext uri="{FF2B5EF4-FFF2-40B4-BE49-F238E27FC236}">
                <a16:creationId xmlns:a16="http://schemas.microsoft.com/office/drawing/2014/main" id="{C4EBF236-F691-41B0-B687-43052AE57912}"/>
              </a:ext>
            </a:extLst>
          </p:cNvPr>
          <p:cNvSpPr txBox="1"/>
          <p:nvPr/>
        </p:nvSpPr>
        <p:spPr>
          <a:xfrm>
            <a:off x="5857607" y="3815857"/>
            <a:ext cx="1904757" cy="184666"/>
          </a:xfrm>
          <a:prstGeom prst="rect">
            <a:avLst/>
          </a:prstGeom>
          <a:noFill/>
        </p:spPr>
        <p:txBody>
          <a:bodyPr wrap="square" lIns="0" tIns="0" rIns="0" bIns="0" rtlCol="0" anchor="ctr">
            <a:spAutoFit/>
          </a:bodyPr>
          <a:lstStyle/>
          <a:p>
            <a:pPr algn="ctr"/>
            <a:r>
              <a:rPr lang="en-CA" sz="1200" b="1" dirty="0">
                <a:solidFill>
                  <a:schemeClr val="bg1"/>
                </a:solidFill>
              </a:rPr>
              <a:t>Post Trade</a:t>
            </a:r>
          </a:p>
        </p:txBody>
      </p:sp>
      <p:sp>
        <p:nvSpPr>
          <p:cNvPr id="28" name="TextBox 27">
            <a:extLst>
              <a:ext uri="{FF2B5EF4-FFF2-40B4-BE49-F238E27FC236}">
                <a16:creationId xmlns:a16="http://schemas.microsoft.com/office/drawing/2014/main" id="{1D86947E-9BC5-4968-80B7-F1E09050E566}"/>
              </a:ext>
            </a:extLst>
          </p:cNvPr>
          <p:cNvSpPr txBox="1"/>
          <p:nvPr/>
        </p:nvSpPr>
        <p:spPr>
          <a:xfrm>
            <a:off x="374756" y="4586723"/>
            <a:ext cx="8559382" cy="1355550"/>
          </a:xfrm>
          <a:prstGeom prst="rect">
            <a:avLst/>
          </a:prstGeom>
          <a:noFill/>
          <a:ln>
            <a:noFill/>
          </a:ln>
        </p:spPr>
        <p:txBody>
          <a:bodyPr wrap="square" lIns="108000" tIns="54000" rIns="108000" bIns="54000" rtlCol="0">
            <a:spAutoFit/>
          </a:bodyPr>
          <a:lstStyle/>
          <a:p>
            <a:pPr marL="171450" indent="-171450">
              <a:spcAft>
                <a:spcPts val="600"/>
              </a:spcAft>
              <a:buFont typeface="Arial" panose="020B0604020202020204" pitchFamily="34" charset="0"/>
              <a:buChar char="•"/>
            </a:pPr>
            <a:r>
              <a:rPr lang="en-CA" sz="1100" dirty="0">
                <a:solidFill>
                  <a:schemeClr val="accent1"/>
                </a:solidFill>
              </a:rPr>
              <a:t>Customers inhabit a wide range of job functions – from strategy and governance to investing</a:t>
            </a:r>
          </a:p>
          <a:p>
            <a:pPr marL="171450" indent="-171450">
              <a:spcAft>
                <a:spcPts val="600"/>
              </a:spcAft>
              <a:buFont typeface="Arial" panose="020B0604020202020204" pitchFamily="34" charset="0"/>
              <a:buChar char="•"/>
            </a:pPr>
            <a:r>
              <a:rPr lang="en-CA" sz="1100" dirty="0">
                <a:solidFill>
                  <a:schemeClr val="accent1"/>
                </a:solidFill>
              </a:rPr>
              <a:t>Some use one-off products, others have a daily relationship with our solutions</a:t>
            </a:r>
          </a:p>
          <a:p>
            <a:pPr marL="171450" indent="-171450">
              <a:spcAft>
                <a:spcPts val="600"/>
              </a:spcAft>
              <a:buFont typeface="Arial" panose="020B0604020202020204" pitchFamily="34" charset="0"/>
              <a:buChar char="•"/>
            </a:pPr>
            <a:r>
              <a:rPr lang="en-CA" sz="1100" dirty="0">
                <a:solidFill>
                  <a:schemeClr val="accent1"/>
                </a:solidFill>
              </a:rPr>
              <a:t>Our employees are users of our services – directly (e.g., </a:t>
            </a:r>
            <a:r>
              <a:rPr lang="en-CA" sz="1100" dirty="0" err="1">
                <a:solidFill>
                  <a:schemeClr val="accent1"/>
                </a:solidFill>
              </a:rPr>
              <a:t>MyRefinitiv</a:t>
            </a:r>
            <a:r>
              <a:rPr lang="en-CA" sz="1100" dirty="0">
                <a:solidFill>
                  <a:schemeClr val="accent1"/>
                </a:solidFill>
              </a:rPr>
              <a:t>) and indirectly, as consumers of financial and media services</a:t>
            </a:r>
          </a:p>
          <a:p>
            <a:pPr marL="171450" indent="-171450">
              <a:spcAft>
                <a:spcPts val="600"/>
              </a:spcAft>
              <a:buFont typeface="Arial" panose="020B0604020202020204" pitchFamily="34" charset="0"/>
              <a:buChar char="•"/>
            </a:pPr>
            <a:r>
              <a:rPr lang="en-CA" sz="1100" dirty="0">
                <a:solidFill>
                  <a:schemeClr val="accent1"/>
                </a:solidFill>
              </a:rPr>
              <a:t>A customer might be an individual and an organization – and there might be discrete interactions at different points of the customer journey between LSEG and separate individuals from the same organization (e.g., someone from Strategic Sourcing, and someone from the Trading desk) who do not share their experience with each other</a:t>
            </a:r>
          </a:p>
        </p:txBody>
      </p:sp>
      <p:sp>
        <p:nvSpPr>
          <p:cNvPr id="46" name="Rectangle 45">
            <a:extLst>
              <a:ext uri="{FF2B5EF4-FFF2-40B4-BE49-F238E27FC236}">
                <a16:creationId xmlns:a16="http://schemas.microsoft.com/office/drawing/2014/main" id="{8378D97F-89C2-4DDC-7A78-A70C8A2024C8}"/>
              </a:ext>
            </a:extLst>
          </p:cNvPr>
          <p:cNvSpPr/>
          <p:nvPr/>
        </p:nvSpPr>
        <p:spPr>
          <a:xfrm>
            <a:off x="4159770" y="3607940"/>
            <a:ext cx="1679014" cy="544337"/>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solidFill>
                <a:schemeClr val="bg1"/>
              </a:solidFill>
              <a:latin typeface="Arial" charset="0"/>
              <a:cs typeface="Arial" charset="0"/>
            </a:endParaRPr>
          </a:p>
          <a:p>
            <a:pPr algn="ctr"/>
            <a:endParaRPr lang="en-CA" sz="1800" dirty="0">
              <a:solidFill>
                <a:schemeClr val="bg1"/>
              </a:solidFill>
              <a:latin typeface="Arial" charset="0"/>
              <a:cs typeface="Arial" charset="0"/>
            </a:endParaRPr>
          </a:p>
        </p:txBody>
      </p:sp>
      <p:sp>
        <p:nvSpPr>
          <p:cNvPr id="78" name="TextBox 77">
            <a:extLst>
              <a:ext uri="{FF2B5EF4-FFF2-40B4-BE49-F238E27FC236}">
                <a16:creationId xmlns:a16="http://schemas.microsoft.com/office/drawing/2014/main" id="{7CA2C94A-A156-4A49-8F02-A6912C139D18}"/>
              </a:ext>
            </a:extLst>
          </p:cNvPr>
          <p:cNvSpPr txBox="1"/>
          <p:nvPr/>
        </p:nvSpPr>
        <p:spPr>
          <a:xfrm>
            <a:off x="4155701" y="3815857"/>
            <a:ext cx="1658875" cy="184666"/>
          </a:xfrm>
          <a:prstGeom prst="rect">
            <a:avLst/>
          </a:prstGeom>
          <a:noFill/>
        </p:spPr>
        <p:txBody>
          <a:bodyPr wrap="square" lIns="0" tIns="0" rIns="0" bIns="0" rtlCol="0" anchor="ctr">
            <a:spAutoFit/>
          </a:bodyPr>
          <a:lstStyle/>
          <a:p>
            <a:pPr algn="ctr"/>
            <a:r>
              <a:rPr lang="en-CA" sz="1200" b="1" dirty="0">
                <a:solidFill>
                  <a:schemeClr val="bg1"/>
                </a:solidFill>
              </a:rPr>
              <a:t>Capital Markets</a:t>
            </a:r>
          </a:p>
        </p:txBody>
      </p:sp>
      <p:sp>
        <p:nvSpPr>
          <p:cNvPr id="47" name="Rectangle 46">
            <a:extLst>
              <a:ext uri="{FF2B5EF4-FFF2-40B4-BE49-F238E27FC236}">
                <a16:creationId xmlns:a16="http://schemas.microsoft.com/office/drawing/2014/main" id="{5F64CB69-8AF7-39F6-1C3E-5D04234740B6}"/>
              </a:ext>
            </a:extLst>
          </p:cNvPr>
          <p:cNvSpPr/>
          <p:nvPr/>
        </p:nvSpPr>
        <p:spPr>
          <a:xfrm>
            <a:off x="2377190" y="3607940"/>
            <a:ext cx="1679014" cy="544337"/>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solidFill>
                <a:schemeClr val="bg1"/>
              </a:solidFill>
              <a:latin typeface="Arial" charset="0"/>
              <a:cs typeface="Arial" charset="0"/>
            </a:endParaRPr>
          </a:p>
          <a:p>
            <a:pPr algn="ctr"/>
            <a:endParaRPr lang="en-CA" sz="1800" dirty="0">
              <a:solidFill>
                <a:schemeClr val="bg1"/>
              </a:solidFill>
              <a:latin typeface="Arial" charset="0"/>
              <a:cs typeface="Arial" charset="0"/>
            </a:endParaRPr>
          </a:p>
        </p:txBody>
      </p:sp>
      <p:sp>
        <p:nvSpPr>
          <p:cNvPr id="77" name="TextBox 76">
            <a:extLst>
              <a:ext uri="{FF2B5EF4-FFF2-40B4-BE49-F238E27FC236}">
                <a16:creationId xmlns:a16="http://schemas.microsoft.com/office/drawing/2014/main" id="{7E37C844-D0FE-4D13-BEE5-1A7F1BB3711C}"/>
              </a:ext>
            </a:extLst>
          </p:cNvPr>
          <p:cNvSpPr txBox="1"/>
          <p:nvPr/>
        </p:nvSpPr>
        <p:spPr>
          <a:xfrm>
            <a:off x="2468298" y="3815857"/>
            <a:ext cx="1658875" cy="184666"/>
          </a:xfrm>
          <a:prstGeom prst="rect">
            <a:avLst/>
          </a:prstGeom>
          <a:noFill/>
        </p:spPr>
        <p:txBody>
          <a:bodyPr wrap="square" lIns="0" tIns="0" rIns="0" bIns="0" rtlCol="0" anchor="ctr">
            <a:spAutoFit/>
          </a:bodyPr>
          <a:lstStyle/>
          <a:p>
            <a:pPr algn="ctr"/>
            <a:r>
              <a:rPr lang="en-CA" sz="1200" b="1" dirty="0">
                <a:solidFill>
                  <a:schemeClr val="bg1"/>
                </a:solidFill>
              </a:rPr>
              <a:t>Data &amp; Analytics</a:t>
            </a:r>
          </a:p>
        </p:txBody>
      </p:sp>
      <p:cxnSp>
        <p:nvCxnSpPr>
          <p:cNvPr id="5" name="Straight Connector 4">
            <a:extLst>
              <a:ext uri="{FF2B5EF4-FFF2-40B4-BE49-F238E27FC236}">
                <a16:creationId xmlns:a16="http://schemas.microsoft.com/office/drawing/2014/main" id="{62C22132-C49F-C1FC-9D8A-0A95FA947BAE}"/>
              </a:ext>
            </a:extLst>
          </p:cNvPr>
          <p:cNvCxnSpPr>
            <a:cxnSpLocks/>
          </p:cNvCxnSpPr>
          <p:nvPr/>
        </p:nvCxnSpPr>
        <p:spPr>
          <a:xfrm>
            <a:off x="9988606" y="487970"/>
            <a:ext cx="13152" cy="5794634"/>
          </a:xfrm>
          <a:prstGeom prst="line">
            <a:avLst/>
          </a:prstGeom>
          <a:ln>
            <a:solidFill>
              <a:srgbClr val="BFEC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087009"/>
      </p:ext>
    </p:extLst>
  </p:cSld>
  <p:clrMapOvr>
    <a:masterClrMapping/>
  </p:clrMapOvr>
  <p:transition spd="slow">
    <p:strips/>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7190E-4D47-B6B0-4B24-1A8CD79288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7360" y="2482704"/>
            <a:ext cx="9570720" cy="2672080"/>
          </a:xfrm>
          <a:prstGeom prst="rect">
            <a:avLst/>
          </a:prstGeom>
        </p:spPr>
      </p:pic>
      <p:sp>
        <p:nvSpPr>
          <p:cNvPr id="10" name="Rectangle 9">
            <a:extLst>
              <a:ext uri="{FF2B5EF4-FFF2-40B4-BE49-F238E27FC236}">
                <a16:creationId xmlns:a16="http://schemas.microsoft.com/office/drawing/2014/main" id="{201D1531-1AE3-47BF-A35A-D47088CBA715}"/>
              </a:ext>
            </a:extLst>
          </p:cNvPr>
          <p:cNvSpPr/>
          <p:nvPr/>
        </p:nvSpPr>
        <p:spPr>
          <a:xfrm>
            <a:off x="10099040" y="1446479"/>
            <a:ext cx="2092960" cy="4821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latin typeface="Arial" charset="0"/>
              <a:cs typeface="Arial" charset="0"/>
            </a:endParaRPr>
          </a:p>
          <a:p>
            <a:pPr algn="ctr"/>
            <a:endParaRPr lang="en-CA" sz="1600" dirty="0">
              <a:latin typeface="Arial" charset="0"/>
              <a:cs typeface="Arial" charset="0"/>
            </a:endParaRPr>
          </a:p>
        </p:txBody>
      </p:sp>
      <p:sp>
        <p:nvSpPr>
          <p:cNvPr id="25" name="TextBox 24">
            <a:extLst>
              <a:ext uri="{FF2B5EF4-FFF2-40B4-BE49-F238E27FC236}">
                <a16:creationId xmlns:a16="http://schemas.microsoft.com/office/drawing/2014/main" id="{2CE7046C-8549-A910-1542-EF735AAEE518}"/>
              </a:ext>
            </a:extLst>
          </p:cNvPr>
          <p:cNvSpPr txBox="1"/>
          <p:nvPr/>
        </p:nvSpPr>
        <p:spPr>
          <a:xfrm>
            <a:off x="10316637" y="2626213"/>
            <a:ext cx="1657767" cy="2215991"/>
          </a:xfrm>
          <a:prstGeom prst="rect">
            <a:avLst/>
          </a:prstGeom>
          <a:noFill/>
          <a:ln>
            <a:noFill/>
          </a:ln>
        </p:spPr>
        <p:txBody>
          <a:bodyPr wrap="square" lIns="0" tIns="0" rIns="0" bIns="0">
            <a:spAutoFit/>
          </a:bodyPr>
          <a:lstStyle/>
          <a:p>
            <a:pPr algn="ctr"/>
            <a:r>
              <a:rPr lang="en-CA" sz="1800" b="1" dirty="0">
                <a:solidFill>
                  <a:schemeClr val="bg1"/>
                </a:solidFill>
                <a:latin typeface="Arial" panose="020B0604020202020204" pitchFamily="34" charset="0"/>
              </a:rPr>
              <a:t>… and zero</a:t>
            </a:r>
            <a:br>
              <a:rPr lang="en-CA" sz="1800" b="1" dirty="0">
                <a:solidFill>
                  <a:schemeClr val="bg1"/>
                </a:solidFill>
                <a:latin typeface="Arial" panose="020B0604020202020204" pitchFamily="34" charset="0"/>
              </a:rPr>
            </a:br>
            <a:r>
              <a:rPr lang="en-CA" sz="1800" b="1" dirty="0">
                <a:solidFill>
                  <a:schemeClr val="bg1"/>
                </a:solidFill>
                <a:latin typeface="Arial" panose="020B0604020202020204" pitchFamily="34" charset="0"/>
              </a:rPr>
              <a:t>in on one particularly important activity: </a:t>
            </a:r>
          </a:p>
          <a:p>
            <a:pPr algn="ctr"/>
            <a:br>
              <a:rPr lang="en-CA" sz="1800" b="1" dirty="0">
                <a:latin typeface="Arial" panose="020B0604020202020204" pitchFamily="34" charset="0"/>
              </a:rPr>
            </a:br>
            <a:r>
              <a:rPr lang="en-CA" sz="1800" b="1" dirty="0">
                <a:solidFill>
                  <a:schemeClr val="accent1">
                    <a:lumMod val="40000"/>
                    <a:lumOff val="60000"/>
                  </a:schemeClr>
                </a:solidFill>
                <a:latin typeface="Arial" panose="020B0604020202020204" pitchFamily="34" charset="0"/>
              </a:rPr>
              <a:t>Fundamentals Analysis </a:t>
            </a:r>
            <a:endParaRPr lang="en-CA" sz="1800" dirty="0">
              <a:solidFill>
                <a:schemeClr val="accent1">
                  <a:lumMod val="40000"/>
                  <a:lumOff val="60000"/>
                </a:schemeClr>
              </a:solidFill>
            </a:endParaRPr>
          </a:p>
        </p:txBody>
      </p:sp>
      <p:sp>
        <p:nvSpPr>
          <p:cNvPr id="7" name="TextBox 6">
            <a:extLst>
              <a:ext uri="{FF2B5EF4-FFF2-40B4-BE49-F238E27FC236}">
                <a16:creationId xmlns:a16="http://schemas.microsoft.com/office/drawing/2014/main" id="{5DB9EA13-1A9C-45B0-833D-6480D91705F8}"/>
              </a:ext>
            </a:extLst>
          </p:cNvPr>
          <p:cNvSpPr txBox="1"/>
          <p:nvPr/>
        </p:nvSpPr>
        <p:spPr>
          <a:xfrm>
            <a:off x="477520" y="383458"/>
            <a:ext cx="8321040" cy="861774"/>
          </a:xfrm>
          <a:prstGeom prst="rect">
            <a:avLst/>
          </a:prstGeom>
          <a:noFill/>
        </p:spPr>
        <p:txBody>
          <a:bodyPr wrap="square" lIns="0" tIns="0" rIns="0" bIns="0">
            <a:spAutoFit/>
          </a:bodyPr>
          <a:lstStyle/>
          <a:p>
            <a:r>
              <a:rPr lang="en-GB" sz="3600" b="1" spc="-100" dirty="0">
                <a:solidFill>
                  <a:schemeClr val="accent1"/>
                </a:solidFill>
                <a:latin typeface="Arial" panose="020B0604020202020204" pitchFamily="34" charset="0"/>
              </a:rPr>
              <a:t>Let us focus on a key target audience:</a:t>
            </a:r>
            <a:br>
              <a:rPr lang="en-GB" sz="3600" b="1" spc="-100" dirty="0">
                <a:solidFill>
                  <a:schemeClr val="accent1"/>
                </a:solidFill>
                <a:latin typeface="Arial" panose="020B0604020202020204" pitchFamily="34" charset="0"/>
              </a:rPr>
            </a:br>
            <a:r>
              <a:rPr lang="en-GB" sz="2000" b="1" dirty="0">
                <a:latin typeface="Arial" panose="020B0604020202020204" pitchFamily="34" charset="0"/>
              </a:rPr>
              <a:t>Commodities Traders</a:t>
            </a:r>
          </a:p>
        </p:txBody>
      </p:sp>
      <p:sp>
        <p:nvSpPr>
          <p:cNvPr id="8" name="Rectangle 7">
            <a:extLst>
              <a:ext uri="{FF2B5EF4-FFF2-40B4-BE49-F238E27FC236}">
                <a16:creationId xmlns:a16="http://schemas.microsoft.com/office/drawing/2014/main" id="{E2011DDE-9791-4FCA-B0A4-13F3B0146960}"/>
              </a:ext>
            </a:extLst>
          </p:cNvPr>
          <p:cNvSpPr/>
          <p:nvPr/>
        </p:nvSpPr>
        <p:spPr>
          <a:xfrm>
            <a:off x="-1" y="1446479"/>
            <a:ext cx="10099041" cy="5245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latin typeface="+mj-lt"/>
              <a:cs typeface="Arial" charset="0"/>
            </a:endParaRPr>
          </a:p>
          <a:p>
            <a:pPr algn="ctr"/>
            <a:endParaRPr lang="en-CA" sz="1600" dirty="0">
              <a:latin typeface="+mj-lt"/>
              <a:cs typeface="Arial" charset="0"/>
            </a:endParaRPr>
          </a:p>
        </p:txBody>
      </p:sp>
      <p:sp>
        <p:nvSpPr>
          <p:cNvPr id="21" name="TextBox 20">
            <a:extLst>
              <a:ext uri="{FF2B5EF4-FFF2-40B4-BE49-F238E27FC236}">
                <a16:creationId xmlns:a16="http://schemas.microsoft.com/office/drawing/2014/main" id="{79C5CD13-DDC7-9201-F4B8-DDDA9A98AFDA}"/>
              </a:ext>
            </a:extLst>
          </p:cNvPr>
          <p:cNvSpPr txBox="1"/>
          <p:nvPr/>
        </p:nvSpPr>
        <p:spPr>
          <a:xfrm>
            <a:off x="477520" y="1585649"/>
            <a:ext cx="8577661" cy="246221"/>
          </a:xfrm>
          <a:prstGeom prst="rect">
            <a:avLst/>
          </a:prstGeom>
          <a:noFill/>
        </p:spPr>
        <p:txBody>
          <a:bodyPr wrap="square" lIns="0" tIns="0" rIns="0" bIns="0" rtlCol="0" anchor="ctr">
            <a:spAutoFit/>
          </a:bodyPr>
          <a:lstStyle/>
          <a:p>
            <a:r>
              <a:rPr lang="en-CA" sz="1600" b="1" dirty="0">
                <a:solidFill>
                  <a:schemeClr val="accent1"/>
                </a:solidFill>
                <a:latin typeface="+mj-lt"/>
              </a:rPr>
              <a:t>Strategic Objectivities and Attendant activities </a:t>
            </a:r>
          </a:p>
        </p:txBody>
      </p:sp>
      <p:sp>
        <p:nvSpPr>
          <p:cNvPr id="11" name="Rectangle 10">
            <a:extLst>
              <a:ext uri="{FF2B5EF4-FFF2-40B4-BE49-F238E27FC236}">
                <a16:creationId xmlns:a16="http://schemas.microsoft.com/office/drawing/2014/main" id="{AF5A9D71-E58F-49EB-AEA1-B5ED5A29F612}"/>
              </a:ext>
            </a:extLst>
          </p:cNvPr>
          <p:cNvSpPr/>
          <p:nvPr/>
        </p:nvSpPr>
        <p:spPr>
          <a:xfrm>
            <a:off x="1" y="1446479"/>
            <a:ext cx="114299" cy="5245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latin typeface="+mj-lt"/>
              <a:cs typeface="Arial" charset="0"/>
            </a:endParaRPr>
          </a:p>
          <a:p>
            <a:pPr algn="ctr"/>
            <a:endParaRPr lang="en-CA" sz="1600" dirty="0">
              <a:latin typeface="+mj-lt"/>
              <a:cs typeface="Arial" charset="0"/>
            </a:endParaRPr>
          </a:p>
        </p:txBody>
      </p:sp>
    </p:spTree>
    <p:extLst>
      <p:ext uri="{BB962C8B-B14F-4D97-AF65-F5344CB8AC3E}">
        <p14:creationId xmlns:p14="http://schemas.microsoft.com/office/powerpoint/2010/main" val="1726407419"/>
      </p:ext>
    </p:extLst>
  </p:cSld>
  <p:clrMapOvr>
    <a:masterClrMapping/>
  </p:clrMapOvr>
  <p:transition spd="slow">
    <p:strips/>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8018C-3B2A-3A66-35D1-41334A820209}"/>
              </a:ext>
            </a:extLst>
          </p:cNvPr>
          <p:cNvPicPr preferRelativeResize="0">
            <a:picLocks/>
          </p:cNvPicPr>
          <p:nvPr/>
        </p:nvPicPr>
        <p:blipFill>
          <a:blip r:embed="rId2"/>
          <a:stretch>
            <a:fillRect/>
          </a:stretch>
        </p:blipFill>
        <p:spPr>
          <a:xfrm>
            <a:off x="406828" y="1382262"/>
            <a:ext cx="7322400" cy="5030278"/>
          </a:xfrm>
          <a:prstGeom prst="rect">
            <a:avLst/>
          </a:prstGeom>
        </p:spPr>
      </p:pic>
      <p:sp>
        <p:nvSpPr>
          <p:cNvPr id="7" name="TextBox 6">
            <a:extLst>
              <a:ext uri="{FF2B5EF4-FFF2-40B4-BE49-F238E27FC236}">
                <a16:creationId xmlns:a16="http://schemas.microsoft.com/office/drawing/2014/main" id="{A1CDDF19-4CC0-48B9-A8E9-EFE905D874B4}"/>
              </a:ext>
            </a:extLst>
          </p:cNvPr>
          <p:cNvSpPr txBox="1"/>
          <p:nvPr/>
        </p:nvSpPr>
        <p:spPr>
          <a:xfrm>
            <a:off x="477520" y="383458"/>
            <a:ext cx="8321040" cy="861774"/>
          </a:xfrm>
          <a:prstGeom prst="rect">
            <a:avLst/>
          </a:prstGeom>
          <a:noFill/>
        </p:spPr>
        <p:txBody>
          <a:bodyPr wrap="square" lIns="0" tIns="0" rIns="0" bIns="0">
            <a:spAutoFit/>
          </a:bodyPr>
          <a:lstStyle/>
          <a:p>
            <a:r>
              <a:rPr lang="en-GB" sz="3600" b="1" spc="-100" dirty="0">
                <a:solidFill>
                  <a:schemeClr val="accent1"/>
                </a:solidFill>
                <a:latin typeface="Arial" panose="020B0604020202020204" pitchFamily="34" charset="0"/>
              </a:rPr>
              <a:t>Fundamentals Analysis: </a:t>
            </a:r>
          </a:p>
          <a:p>
            <a:r>
              <a:rPr lang="en-GB" sz="2000" b="1" dirty="0">
                <a:latin typeface="Arial" panose="020B0604020202020204" pitchFamily="34" charset="0"/>
              </a:rPr>
              <a:t>Workflow and challenges (1/2)</a:t>
            </a:r>
          </a:p>
        </p:txBody>
      </p:sp>
      <p:sp>
        <p:nvSpPr>
          <p:cNvPr id="8" name="Rectangle 7">
            <a:extLst>
              <a:ext uri="{FF2B5EF4-FFF2-40B4-BE49-F238E27FC236}">
                <a16:creationId xmlns:a16="http://schemas.microsoft.com/office/drawing/2014/main" id="{EE6E287E-AC34-4465-9602-615995BDD12F}"/>
              </a:ext>
            </a:extLst>
          </p:cNvPr>
          <p:cNvSpPr/>
          <p:nvPr/>
        </p:nvSpPr>
        <p:spPr>
          <a:xfrm>
            <a:off x="7853680" y="1431804"/>
            <a:ext cx="3942080" cy="428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latin typeface="Arial" charset="0"/>
              <a:ea typeface="Arial" charset="0"/>
              <a:cs typeface="Arial" charset="0"/>
            </a:endParaRPr>
          </a:p>
          <a:p>
            <a:pPr algn="ctr"/>
            <a:endParaRPr lang="en-CA" sz="1600" dirty="0">
              <a:latin typeface="Arial" charset="0"/>
              <a:ea typeface="Arial" charset="0"/>
              <a:cs typeface="Arial" charset="0"/>
            </a:endParaRPr>
          </a:p>
        </p:txBody>
      </p:sp>
      <p:sp>
        <p:nvSpPr>
          <p:cNvPr id="11" name="TextBox 10">
            <a:extLst>
              <a:ext uri="{FF2B5EF4-FFF2-40B4-BE49-F238E27FC236}">
                <a16:creationId xmlns:a16="http://schemas.microsoft.com/office/drawing/2014/main" id="{3807F3C6-6BCF-468D-AB85-7EBD79F47048}"/>
              </a:ext>
            </a:extLst>
          </p:cNvPr>
          <p:cNvSpPr txBox="1"/>
          <p:nvPr/>
        </p:nvSpPr>
        <p:spPr>
          <a:xfrm>
            <a:off x="8048839" y="1522810"/>
            <a:ext cx="3594521" cy="246221"/>
          </a:xfrm>
          <a:prstGeom prst="rect">
            <a:avLst/>
          </a:prstGeom>
          <a:noFill/>
          <a:ln>
            <a:noFill/>
          </a:ln>
        </p:spPr>
        <p:txBody>
          <a:bodyPr wrap="square" lIns="0" tIns="0" rIns="0" bIns="0" anchor="ctr">
            <a:spAutoFit/>
          </a:bodyPr>
          <a:lstStyle/>
          <a:p>
            <a:r>
              <a:rPr lang="en-CA" sz="1600" b="1" dirty="0">
                <a:solidFill>
                  <a:schemeClr val="bg1"/>
                </a:solidFill>
                <a:latin typeface="Arial" panose="020B0604020202020204" pitchFamily="34" charset="0"/>
              </a:rPr>
              <a:t>Key challenge 1</a:t>
            </a:r>
          </a:p>
        </p:txBody>
      </p:sp>
      <p:sp>
        <p:nvSpPr>
          <p:cNvPr id="14" name="TextBox 13">
            <a:extLst>
              <a:ext uri="{FF2B5EF4-FFF2-40B4-BE49-F238E27FC236}">
                <a16:creationId xmlns:a16="http://schemas.microsoft.com/office/drawing/2014/main" id="{52766369-0A70-4FDA-A2F4-36FF0B82C446}"/>
              </a:ext>
            </a:extLst>
          </p:cNvPr>
          <p:cNvSpPr txBox="1"/>
          <p:nvPr/>
        </p:nvSpPr>
        <p:spPr>
          <a:xfrm>
            <a:off x="8402320" y="2147501"/>
            <a:ext cx="3068320" cy="2862322"/>
          </a:xfrm>
          <a:prstGeom prst="rect">
            <a:avLst/>
          </a:prstGeom>
          <a:noFill/>
          <a:ln>
            <a:noFill/>
          </a:ln>
        </p:spPr>
        <p:txBody>
          <a:bodyPr wrap="square" lIns="0" tIns="0" rIns="0" bIns="0">
            <a:spAutoFit/>
          </a:bodyPr>
          <a:lstStyle/>
          <a:p>
            <a:pPr>
              <a:spcAft>
                <a:spcPts val="1200"/>
              </a:spcAft>
            </a:pPr>
            <a:r>
              <a:rPr lang="en-GB" sz="1600" dirty="0">
                <a:latin typeface="+mj-lt"/>
              </a:rPr>
              <a:t>Simultaneity of tasks and varied sources while trying to create a coherent picture</a:t>
            </a:r>
          </a:p>
          <a:p>
            <a:pPr>
              <a:spcAft>
                <a:spcPts val="1200"/>
              </a:spcAft>
            </a:pPr>
            <a:r>
              <a:rPr lang="en-GB" sz="1600" dirty="0">
                <a:latin typeface="+mj-lt"/>
              </a:rPr>
              <a:t>Event data is considered extremely important: strikes, weather, refinery closing / opening, maintenance schedules. However, it is difficult to find a central repository of relevant event data across geographies, let alone the ability to set alerts</a:t>
            </a:r>
          </a:p>
        </p:txBody>
      </p:sp>
      <p:sp>
        <p:nvSpPr>
          <p:cNvPr id="3" name="Oval 2">
            <a:extLst>
              <a:ext uri="{FF2B5EF4-FFF2-40B4-BE49-F238E27FC236}">
                <a16:creationId xmlns:a16="http://schemas.microsoft.com/office/drawing/2014/main" id="{A9DF5059-B376-41EC-913F-D099E5F8E993}"/>
              </a:ext>
            </a:extLst>
          </p:cNvPr>
          <p:cNvSpPr/>
          <p:nvPr/>
        </p:nvSpPr>
        <p:spPr>
          <a:xfrm>
            <a:off x="7853680" y="2097875"/>
            <a:ext cx="365952" cy="36595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charset="0"/>
                <a:cs typeface="Arial" charset="0"/>
              </a:rPr>
              <a:t>1</a:t>
            </a:r>
            <a:endParaRPr lang="en-IN" sz="1600" b="1" dirty="0">
              <a:latin typeface="Arial" charset="0"/>
              <a:cs typeface="Arial" charset="0"/>
            </a:endParaRPr>
          </a:p>
        </p:txBody>
      </p:sp>
      <p:sp>
        <p:nvSpPr>
          <p:cNvPr id="15" name="Oval 14">
            <a:extLst>
              <a:ext uri="{FF2B5EF4-FFF2-40B4-BE49-F238E27FC236}">
                <a16:creationId xmlns:a16="http://schemas.microsoft.com/office/drawing/2014/main" id="{DEC741AF-EB18-421C-A2F5-143327A20594}"/>
              </a:ext>
            </a:extLst>
          </p:cNvPr>
          <p:cNvSpPr/>
          <p:nvPr/>
        </p:nvSpPr>
        <p:spPr>
          <a:xfrm>
            <a:off x="7853680" y="2967825"/>
            <a:ext cx="365952" cy="36595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charset="0"/>
                <a:cs typeface="Arial" charset="0"/>
              </a:rPr>
              <a:t>2</a:t>
            </a:r>
            <a:endParaRPr lang="en-IN" sz="1600" b="1" dirty="0">
              <a:latin typeface="Arial" charset="0"/>
              <a:cs typeface="Arial" charset="0"/>
            </a:endParaRPr>
          </a:p>
        </p:txBody>
      </p:sp>
    </p:spTree>
    <p:extLst>
      <p:ext uri="{BB962C8B-B14F-4D97-AF65-F5344CB8AC3E}">
        <p14:creationId xmlns:p14="http://schemas.microsoft.com/office/powerpoint/2010/main" val="293074915"/>
      </p:ext>
    </p:extLst>
  </p:cSld>
  <p:clrMapOvr>
    <a:masterClrMapping/>
  </p:clrMapOvr>
  <p:transition spd="slow">
    <p:strips/>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66B9A6-86CC-4439-9474-1276597E6ED2}"/>
              </a:ext>
            </a:extLst>
          </p:cNvPr>
          <p:cNvSpPr txBox="1"/>
          <p:nvPr/>
        </p:nvSpPr>
        <p:spPr>
          <a:xfrm>
            <a:off x="477520" y="383458"/>
            <a:ext cx="8321040" cy="861774"/>
          </a:xfrm>
          <a:prstGeom prst="rect">
            <a:avLst/>
          </a:prstGeom>
          <a:noFill/>
        </p:spPr>
        <p:txBody>
          <a:bodyPr wrap="square" lIns="0" tIns="0" rIns="0" bIns="0">
            <a:spAutoFit/>
          </a:bodyPr>
          <a:lstStyle/>
          <a:p>
            <a:r>
              <a:rPr lang="en-GB" sz="3600" b="1" spc="-100" dirty="0">
                <a:solidFill>
                  <a:schemeClr val="accent1"/>
                </a:solidFill>
                <a:latin typeface="Arial" panose="020B0604020202020204" pitchFamily="34" charset="0"/>
              </a:rPr>
              <a:t>Fundamentals Analysis: </a:t>
            </a:r>
          </a:p>
          <a:p>
            <a:r>
              <a:rPr lang="en-GB" sz="2000" b="1" dirty="0">
                <a:latin typeface="Arial" panose="020B0604020202020204" pitchFamily="34" charset="0"/>
              </a:rPr>
              <a:t>Workflow and challenges (2/2)</a:t>
            </a:r>
          </a:p>
        </p:txBody>
      </p:sp>
      <p:sp>
        <p:nvSpPr>
          <p:cNvPr id="11" name="Rectangle 10">
            <a:extLst>
              <a:ext uri="{FF2B5EF4-FFF2-40B4-BE49-F238E27FC236}">
                <a16:creationId xmlns:a16="http://schemas.microsoft.com/office/drawing/2014/main" id="{5433658F-0683-4189-93E7-F4A3A309C400}"/>
              </a:ext>
            </a:extLst>
          </p:cNvPr>
          <p:cNvSpPr/>
          <p:nvPr/>
        </p:nvSpPr>
        <p:spPr>
          <a:xfrm>
            <a:off x="7853680" y="1431804"/>
            <a:ext cx="3942080" cy="428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latin typeface="Arial" charset="0"/>
              <a:ea typeface="Arial" charset="0"/>
              <a:cs typeface="Arial" charset="0"/>
            </a:endParaRPr>
          </a:p>
          <a:p>
            <a:pPr algn="ctr"/>
            <a:endParaRPr lang="en-CA" sz="1600" dirty="0">
              <a:latin typeface="Arial" charset="0"/>
              <a:ea typeface="Arial" charset="0"/>
              <a:cs typeface="Arial" charset="0"/>
            </a:endParaRPr>
          </a:p>
        </p:txBody>
      </p:sp>
      <p:sp>
        <p:nvSpPr>
          <p:cNvPr id="12" name="TextBox 11">
            <a:extLst>
              <a:ext uri="{FF2B5EF4-FFF2-40B4-BE49-F238E27FC236}">
                <a16:creationId xmlns:a16="http://schemas.microsoft.com/office/drawing/2014/main" id="{FA9C6C3E-6A9A-49B4-99CE-4F8FF9BB4DCF}"/>
              </a:ext>
            </a:extLst>
          </p:cNvPr>
          <p:cNvSpPr txBox="1"/>
          <p:nvPr/>
        </p:nvSpPr>
        <p:spPr>
          <a:xfrm>
            <a:off x="8048839" y="1522810"/>
            <a:ext cx="3594521" cy="246221"/>
          </a:xfrm>
          <a:prstGeom prst="rect">
            <a:avLst/>
          </a:prstGeom>
          <a:noFill/>
          <a:ln>
            <a:noFill/>
          </a:ln>
        </p:spPr>
        <p:txBody>
          <a:bodyPr wrap="square" lIns="0" tIns="0" rIns="0" bIns="0" anchor="ctr">
            <a:spAutoFit/>
          </a:bodyPr>
          <a:lstStyle/>
          <a:p>
            <a:r>
              <a:rPr lang="en-CA" sz="1600" b="1" dirty="0">
                <a:solidFill>
                  <a:schemeClr val="bg1"/>
                </a:solidFill>
                <a:latin typeface="Arial" panose="020B0604020202020204" pitchFamily="34" charset="0"/>
              </a:rPr>
              <a:t>Key challenges</a:t>
            </a:r>
          </a:p>
        </p:txBody>
      </p:sp>
      <p:sp>
        <p:nvSpPr>
          <p:cNvPr id="13" name="TextBox 12">
            <a:extLst>
              <a:ext uri="{FF2B5EF4-FFF2-40B4-BE49-F238E27FC236}">
                <a16:creationId xmlns:a16="http://schemas.microsoft.com/office/drawing/2014/main" id="{C264D52A-0ADD-49FF-A65B-0E8C0B7B7BDA}"/>
              </a:ext>
            </a:extLst>
          </p:cNvPr>
          <p:cNvSpPr txBox="1"/>
          <p:nvPr/>
        </p:nvSpPr>
        <p:spPr>
          <a:xfrm>
            <a:off x="8402320" y="2147501"/>
            <a:ext cx="3068320" cy="3354765"/>
          </a:xfrm>
          <a:prstGeom prst="rect">
            <a:avLst/>
          </a:prstGeom>
          <a:noFill/>
          <a:ln>
            <a:noFill/>
          </a:ln>
        </p:spPr>
        <p:txBody>
          <a:bodyPr wrap="square" lIns="0" tIns="0" rIns="0" bIns="0">
            <a:spAutoFit/>
          </a:bodyPr>
          <a:lstStyle/>
          <a:p>
            <a:pPr>
              <a:spcAft>
                <a:spcPts val="1200"/>
              </a:spcAft>
            </a:pPr>
            <a:r>
              <a:rPr lang="en-US" sz="1600" dirty="0">
                <a:latin typeface="+mj-lt"/>
              </a:rPr>
              <a:t>Difficult to get statistics on</a:t>
            </a:r>
            <a:br>
              <a:rPr lang="en-US" sz="1600" dirty="0">
                <a:latin typeface="+mj-lt"/>
              </a:rPr>
            </a:br>
            <a:r>
              <a:rPr lang="en-US" sz="1600" dirty="0">
                <a:latin typeface="+mj-lt"/>
              </a:rPr>
              <a:t>refined / finished products (e.g., gasoline).</a:t>
            </a:r>
          </a:p>
          <a:p>
            <a:pPr>
              <a:spcAft>
                <a:spcPts val="1200"/>
              </a:spcAft>
            </a:pPr>
            <a:r>
              <a:rPr lang="en-US" sz="1600" dirty="0">
                <a:latin typeface="+mj-lt"/>
              </a:rPr>
              <a:t>Market data tool does not go into the “why” behind a market trend. It provides technical charts, but not enough timely commentary to help explain why the market is moving in a particular way, and what the long-term impact on price might be. Hence the reliance on internal data and customer conversations.</a:t>
            </a:r>
            <a:endParaRPr lang="en-CA" sz="1600" dirty="0">
              <a:latin typeface="+mj-lt"/>
              <a:ea typeface="Arial" charset="0"/>
              <a:cs typeface="Arial" charset="0"/>
            </a:endParaRPr>
          </a:p>
        </p:txBody>
      </p:sp>
      <p:sp>
        <p:nvSpPr>
          <p:cNvPr id="14" name="Oval 13">
            <a:extLst>
              <a:ext uri="{FF2B5EF4-FFF2-40B4-BE49-F238E27FC236}">
                <a16:creationId xmlns:a16="http://schemas.microsoft.com/office/drawing/2014/main" id="{15164C11-EE53-485B-A16F-132E1DFF22EC}"/>
              </a:ext>
            </a:extLst>
          </p:cNvPr>
          <p:cNvSpPr/>
          <p:nvPr/>
        </p:nvSpPr>
        <p:spPr>
          <a:xfrm>
            <a:off x="7853680" y="2097875"/>
            <a:ext cx="365952" cy="36595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charset="0"/>
                <a:ea typeface="Arial" charset="0"/>
                <a:cs typeface="Arial" charset="0"/>
              </a:rPr>
              <a:t>1</a:t>
            </a:r>
            <a:endParaRPr lang="en-IN" sz="1600" b="1" dirty="0">
              <a:latin typeface="Arial" charset="0"/>
              <a:ea typeface="Arial" charset="0"/>
              <a:cs typeface="Arial" charset="0"/>
            </a:endParaRPr>
          </a:p>
        </p:txBody>
      </p:sp>
      <p:sp>
        <p:nvSpPr>
          <p:cNvPr id="15" name="Oval 14">
            <a:extLst>
              <a:ext uri="{FF2B5EF4-FFF2-40B4-BE49-F238E27FC236}">
                <a16:creationId xmlns:a16="http://schemas.microsoft.com/office/drawing/2014/main" id="{56869D3B-3DEF-4417-B5BA-DAD37F5EC771}"/>
              </a:ext>
            </a:extLst>
          </p:cNvPr>
          <p:cNvSpPr/>
          <p:nvPr/>
        </p:nvSpPr>
        <p:spPr>
          <a:xfrm>
            <a:off x="7853680" y="2967825"/>
            <a:ext cx="365952" cy="36595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charset="0"/>
                <a:ea typeface="Arial" charset="0"/>
                <a:cs typeface="Arial" charset="0"/>
              </a:rPr>
              <a:t>2</a:t>
            </a:r>
            <a:endParaRPr lang="en-IN" sz="1600" b="1" dirty="0">
              <a:latin typeface="Arial" charset="0"/>
              <a:ea typeface="Arial" charset="0"/>
              <a:cs typeface="Arial" charset="0"/>
            </a:endParaRPr>
          </a:p>
        </p:txBody>
      </p:sp>
      <p:pic>
        <p:nvPicPr>
          <p:cNvPr id="18" name="Picture 17">
            <a:extLst>
              <a:ext uri="{FF2B5EF4-FFF2-40B4-BE49-F238E27FC236}">
                <a16:creationId xmlns:a16="http://schemas.microsoft.com/office/drawing/2014/main" id="{D707D9E6-DCF8-472D-890E-01DC0B214C8C}"/>
              </a:ext>
            </a:extLst>
          </p:cNvPr>
          <p:cNvPicPr>
            <a:picLocks noChangeAspect="1"/>
          </p:cNvPicPr>
          <p:nvPr/>
        </p:nvPicPr>
        <p:blipFill>
          <a:blip r:embed="rId2"/>
          <a:stretch>
            <a:fillRect/>
          </a:stretch>
        </p:blipFill>
        <p:spPr>
          <a:xfrm>
            <a:off x="427149" y="1402583"/>
            <a:ext cx="7294451" cy="4967737"/>
          </a:xfrm>
          <a:prstGeom prst="rect">
            <a:avLst/>
          </a:prstGeom>
        </p:spPr>
      </p:pic>
    </p:spTree>
    <p:extLst>
      <p:ext uri="{BB962C8B-B14F-4D97-AF65-F5344CB8AC3E}">
        <p14:creationId xmlns:p14="http://schemas.microsoft.com/office/powerpoint/2010/main" val="3944488302"/>
      </p:ext>
    </p:extLst>
  </p:cSld>
  <p:clrMapOvr>
    <a:masterClrMapping/>
  </p:clrMapOvr>
  <p:transition spd="slow">
    <p:strips/>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40">
            <a:extLst>
              <a:ext uri="{FF2B5EF4-FFF2-40B4-BE49-F238E27FC236}">
                <a16:creationId xmlns:a16="http://schemas.microsoft.com/office/drawing/2014/main" id="{6A04639A-AFF5-4266-B5A5-7EE737CD067E}"/>
              </a:ext>
            </a:extLst>
          </p:cNvPr>
          <p:cNvSpPr/>
          <p:nvPr/>
        </p:nvSpPr>
        <p:spPr>
          <a:xfrm>
            <a:off x="1676400" y="1499410"/>
            <a:ext cx="5226652" cy="52670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CA" sz="1400" b="1" dirty="0"/>
          </a:p>
        </p:txBody>
      </p:sp>
      <p:sp>
        <p:nvSpPr>
          <p:cNvPr id="33" name="Rounded Rectangle 40">
            <a:extLst>
              <a:ext uri="{FF2B5EF4-FFF2-40B4-BE49-F238E27FC236}">
                <a16:creationId xmlns:a16="http://schemas.microsoft.com/office/drawing/2014/main" id="{CDBC35DF-3C4F-4BFF-A841-57AF77C0788F}"/>
              </a:ext>
            </a:extLst>
          </p:cNvPr>
          <p:cNvSpPr/>
          <p:nvPr/>
        </p:nvSpPr>
        <p:spPr>
          <a:xfrm>
            <a:off x="6965348" y="1499410"/>
            <a:ext cx="5226652" cy="52670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CA" sz="1400" b="1" dirty="0"/>
          </a:p>
        </p:txBody>
      </p:sp>
      <p:sp>
        <p:nvSpPr>
          <p:cNvPr id="22" name="TextBox 21">
            <a:extLst>
              <a:ext uri="{FF2B5EF4-FFF2-40B4-BE49-F238E27FC236}">
                <a16:creationId xmlns:a16="http://schemas.microsoft.com/office/drawing/2014/main" id="{31CB99F9-11D2-FDE3-FF5B-4F667D406541}"/>
              </a:ext>
            </a:extLst>
          </p:cNvPr>
          <p:cNvSpPr txBox="1"/>
          <p:nvPr/>
        </p:nvSpPr>
        <p:spPr>
          <a:xfrm>
            <a:off x="1794008" y="1578095"/>
            <a:ext cx="3344731" cy="369332"/>
          </a:xfrm>
          <a:prstGeom prst="rect">
            <a:avLst/>
          </a:prstGeom>
          <a:noFill/>
        </p:spPr>
        <p:txBody>
          <a:bodyPr wrap="square" lIns="0" tIns="0" rIns="0" bIns="0">
            <a:spAutoFit/>
          </a:bodyPr>
          <a:lstStyle/>
          <a:p>
            <a:r>
              <a:rPr lang="en-CA" sz="1200" b="1" dirty="0"/>
              <a:t>Simultaneity of tasks and varied sources while trying to create a coherent picture</a:t>
            </a:r>
          </a:p>
        </p:txBody>
      </p:sp>
      <p:sp>
        <p:nvSpPr>
          <p:cNvPr id="23" name="TextBox 22">
            <a:extLst>
              <a:ext uri="{FF2B5EF4-FFF2-40B4-BE49-F238E27FC236}">
                <a16:creationId xmlns:a16="http://schemas.microsoft.com/office/drawing/2014/main" id="{E2828F19-1251-3EC8-7B63-509B23A432B1}"/>
              </a:ext>
            </a:extLst>
          </p:cNvPr>
          <p:cNvSpPr txBox="1"/>
          <p:nvPr/>
        </p:nvSpPr>
        <p:spPr>
          <a:xfrm>
            <a:off x="7109472" y="1578095"/>
            <a:ext cx="3441121" cy="369332"/>
          </a:xfrm>
          <a:prstGeom prst="rect">
            <a:avLst/>
          </a:prstGeom>
          <a:noFill/>
        </p:spPr>
        <p:txBody>
          <a:bodyPr wrap="square" lIns="0" tIns="0" rIns="0" bIns="0">
            <a:spAutoFit/>
          </a:bodyPr>
          <a:lstStyle/>
          <a:p>
            <a:r>
              <a:rPr lang="en-US" sz="1200" b="1" dirty="0"/>
              <a:t>Difficult to get statistics on refined / finished products (e.g., gasoline).</a:t>
            </a:r>
          </a:p>
        </p:txBody>
      </p:sp>
      <p:sp>
        <p:nvSpPr>
          <p:cNvPr id="35" name="Rounded Rectangle 40">
            <a:extLst>
              <a:ext uri="{FF2B5EF4-FFF2-40B4-BE49-F238E27FC236}">
                <a16:creationId xmlns:a16="http://schemas.microsoft.com/office/drawing/2014/main" id="{75F59276-ACAA-496C-AD54-908D1917AE8F}"/>
              </a:ext>
            </a:extLst>
          </p:cNvPr>
          <p:cNvSpPr/>
          <p:nvPr/>
        </p:nvSpPr>
        <p:spPr>
          <a:xfrm>
            <a:off x="1676398" y="1158240"/>
            <a:ext cx="10515601" cy="296942"/>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CA" sz="1400" b="1" dirty="0"/>
          </a:p>
        </p:txBody>
      </p:sp>
      <p:sp>
        <p:nvSpPr>
          <p:cNvPr id="24" name="TextBox 23">
            <a:extLst>
              <a:ext uri="{FF2B5EF4-FFF2-40B4-BE49-F238E27FC236}">
                <a16:creationId xmlns:a16="http://schemas.microsoft.com/office/drawing/2014/main" id="{220406FB-CAEB-C8DF-C8E3-DFB7DB48F626}"/>
              </a:ext>
            </a:extLst>
          </p:cNvPr>
          <p:cNvSpPr txBox="1"/>
          <p:nvPr/>
        </p:nvSpPr>
        <p:spPr>
          <a:xfrm>
            <a:off x="1794008" y="1233400"/>
            <a:ext cx="6353837" cy="137589"/>
          </a:xfrm>
          <a:prstGeom prst="rect">
            <a:avLst/>
          </a:prstGeom>
          <a:noFill/>
        </p:spPr>
        <p:txBody>
          <a:bodyPr wrap="square" lIns="0" tIns="0" rIns="0" bIns="0" anchor="ctr">
            <a:spAutoFit/>
          </a:bodyPr>
          <a:lstStyle/>
          <a:p>
            <a:r>
              <a:rPr lang="en-CA" sz="1200" b="1" i="1" dirty="0">
                <a:solidFill>
                  <a:schemeClr val="bg1"/>
                </a:solidFill>
                <a:latin typeface="Arial" panose="020B0604020202020204" pitchFamily="34" charset="0"/>
              </a:rPr>
              <a:t>Two of the four key challenges identified in the workflow analysis …</a:t>
            </a:r>
            <a:endParaRPr lang="en-US" sz="1600" b="1" i="1" dirty="0">
              <a:solidFill>
                <a:schemeClr val="bg1"/>
              </a:solidFill>
              <a:latin typeface="Arial" panose="020B0604020202020204" pitchFamily="34" charset="0"/>
            </a:endParaRPr>
          </a:p>
        </p:txBody>
      </p:sp>
      <p:sp>
        <p:nvSpPr>
          <p:cNvPr id="13" name="TextBox 12">
            <a:extLst>
              <a:ext uri="{FF2B5EF4-FFF2-40B4-BE49-F238E27FC236}">
                <a16:creationId xmlns:a16="http://schemas.microsoft.com/office/drawing/2014/main" id="{95E9D30B-B32C-A89D-6C7B-88E38DEB5DC6}"/>
              </a:ext>
            </a:extLst>
          </p:cNvPr>
          <p:cNvSpPr txBox="1"/>
          <p:nvPr/>
        </p:nvSpPr>
        <p:spPr>
          <a:xfrm>
            <a:off x="134307" y="1547318"/>
            <a:ext cx="1377304" cy="430887"/>
          </a:xfrm>
          <a:prstGeom prst="rect">
            <a:avLst/>
          </a:prstGeom>
          <a:noFill/>
        </p:spPr>
        <p:txBody>
          <a:bodyPr wrap="square" lIns="0" tIns="0" rIns="0" bIns="0" anchor="ctr">
            <a:spAutoFit/>
          </a:bodyPr>
          <a:lstStyle/>
          <a:p>
            <a:pPr algn="ctr"/>
            <a:r>
              <a:rPr lang="en-CA" sz="1200" b="1" dirty="0">
                <a:latin typeface="Arial" panose="020B0604020202020204" pitchFamily="34" charset="0"/>
              </a:rPr>
              <a:t>Building blocks of </a:t>
            </a:r>
          </a:p>
          <a:p>
            <a:pPr algn="ctr"/>
            <a:r>
              <a:rPr lang="en-CA" sz="1600" b="1" dirty="0">
                <a:solidFill>
                  <a:schemeClr val="tx2"/>
                </a:solidFill>
                <a:latin typeface="Arial" panose="020B0604020202020204" pitchFamily="34" charset="0"/>
              </a:rPr>
              <a:t>Experience</a:t>
            </a:r>
            <a:endParaRPr lang="en-US" sz="1600" b="1" dirty="0">
              <a:solidFill>
                <a:schemeClr val="tx2"/>
              </a:solidFill>
              <a:latin typeface="Arial" panose="020B0604020202020204" pitchFamily="34" charset="0"/>
            </a:endParaRPr>
          </a:p>
        </p:txBody>
      </p:sp>
      <p:sp>
        <p:nvSpPr>
          <p:cNvPr id="12" name="Rounded Rectangle 40">
            <a:extLst>
              <a:ext uri="{FF2B5EF4-FFF2-40B4-BE49-F238E27FC236}">
                <a16:creationId xmlns:a16="http://schemas.microsoft.com/office/drawing/2014/main" id="{5FE63760-371F-5C8B-20B9-22AF50BDBBBD}"/>
              </a:ext>
            </a:extLst>
          </p:cNvPr>
          <p:cNvSpPr/>
          <p:nvPr/>
        </p:nvSpPr>
        <p:spPr>
          <a:xfrm>
            <a:off x="0" y="2103120"/>
            <a:ext cx="1645920" cy="8357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CA" sz="1400" b="1" dirty="0"/>
              <a:t>Strategy</a:t>
            </a:r>
          </a:p>
        </p:txBody>
      </p:sp>
      <p:sp>
        <p:nvSpPr>
          <p:cNvPr id="34" name="Rounded Rectangle 40">
            <a:extLst>
              <a:ext uri="{FF2B5EF4-FFF2-40B4-BE49-F238E27FC236}">
                <a16:creationId xmlns:a16="http://schemas.microsoft.com/office/drawing/2014/main" id="{96143B72-17C3-686A-192F-70B283065CD8}"/>
              </a:ext>
            </a:extLst>
          </p:cNvPr>
          <p:cNvSpPr/>
          <p:nvPr/>
        </p:nvSpPr>
        <p:spPr>
          <a:xfrm>
            <a:off x="0" y="2983081"/>
            <a:ext cx="1645920" cy="8357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CA" sz="1400" b="1" dirty="0"/>
              <a:t>Scope</a:t>
            </a:r>
          </a:p>
        </p:txBody>
      </p:sp>
      <p:sp>
        <p:nvSpPr>
          <p:cNvPr id="57" name="Rounded Rectangle 40">
            <a:extLst>
              <a:ext uri="{FF2B5EF4-FFF2-40B4-BE49-F238E27FC236}">
                <a16:creationId xmlns:a16="http://schemas.microsoft.com/office/drawing/2014/main" id="{5F78B5E9-3D15-0552-397C-3ABF99DA6D9F}"/>
              </a:ext>
            </a:extLst>
          </p:cNvPr>
          <p:cNvSpPr/>
          <p:nvPr/>
        </p:nvSpPr>
        <p:spPr>
          <a:xfrm>
            <a:off x="0" y="3863042"/>
            <a:ext cx="1645920" cy="8357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CA" sz="1400" b="1" dirty="0"/>
              <a:t>Structure</a:t>
            </a:r>
          </a:p>
        </p:txBody>
      </p:sp>
      <p:sp>
        <p:nvSpPr>
          <p:cNvPr id="68" name="Rounded Rectangle 40">
            <a:extLst>
              <a:ext uri="{FF2B5EF4-FFF2-40B4-BE49-F238E27FC236}">
                <a16:creationId xmlns:a16="http://schemas.microsoft.com/office/drawing/2014/main" id="{C7A1F172-6B53-E792-79F8-EECD673A7864}"/>
              </a:ext>
            </a:extLst>
          </p:cNvPr>
          <p:cNvSpPr/>
          <p:nvPr/>
        </p:nvSpPr>
        <p:spPr>
          <a:xfrm>
            <a:off x="0" y="4743003"/>
            <a:ext cx="1645920" cy="8357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CA" sz="1400" b="1" dirty="0"/>
              <a:t>Skeleton</a:t>
            </a:r>
          </a:p>
        </p:txBody>
      </p:sp>
      <p:sp>
        <p:nvSpPr>
          <p:cNvPr id="75" name="Rounded Rectangle 40">
            <a:extLst>
              <a:ext uri="{FF2B5EF4-FFF2-40B4-BE49-F238E27FC236}">
                <a16:creationId xmlns:a16="http://schemas.microsoft.com/office/drawing/2014/main" id="{22296EF1-2BA8-F102-F15E-F4016EF9D1D4}"/>
              </a:ext>
            </a:extLst>
          </p:cNvPr>
          <p:cNvSpPr/>
          <p:nvPr/>
        </p:nvSpPr>
        <p:spPr>
          <a:xfrm>
            <a:off x="0" y="5622964"/>
            <a:ext cx="1645920" cy="8357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CA" sz="1400" b="1" dirty="0"/>
              <a:t>Surface</a:t>
            </a:r>
          </a:p>
        </p:txBody>
      </p:sp>
      <p:grpSp>
        <p:nvGrpSpPr>
          <p:cNvPr id="36" name="Group 35">
            <a:extLst>
              <a:ext uri="{FF2B5EF4-FFF2-40B4-BE49-F238E27FC236}">
                <a16:creationId xmlns:a16="http://schemas.microsoft.com/office/drawing/2014/main" id="{6D28EB44-29D4-49CD-8F89-23FE0B477179}"/>
              </a:ext>
            </a:extLst>
          </p:cNvPr>
          <p:cNvGrpSpPr/>
          <p:nvPr/>
        </p:nvGrpSpPr>
        <p:grpSpPr>
          <a:xfrm>
            <a:off x="1794008" y="2186264"/>
            <a:ext cx="9505915" cy="669475"/>
            <a:chOff x="1794008" y="2103120"/>
            <a:chExt cx="9505915" cy="669475"/>
          </a:xfrm>
        </p:grpSpPr>
        <p:sp>
          <p:nvSpPr>
            <p:cNvPr id="31" name="TextBox 30">
              <a:extLst>
                <a:ext uri="{FF2B5EF4-FFF2-40B4-BE49-F238E27FC236}">
                  <a16:creationId xmlns:a16="http://schemas.microsoft.com/office/drawing/2014/main" id="{C1E82160-1407-EF5F-8188-DB46C596B8CF}"/>
                </a:ext>
              </a:extLst>
            </p:cNvPr>
            <p:cNvSpPr txBox="1"/>
            <p:nvPr/>
          </p:nvSpPr>
          <p:spPr>
            <a:xfrm>
              <a:off x="1794008" y="2103120"/>
              <a:ext cx="9243377" cy="307777"/>
            </a:xfrm>
            <a:prstGeom prst="rect">
              <a:avLst/>
            </a:prstGeom>
            <a:noFill/>
          </p:spPr>
          <p:txBody>
            <a:bodyPr wrap="square" lIns="0" tIns="0" rIns="0" bIns="0" rtlCol="0">
              <a:spAutoFit/>
            </a:bodyPr>
            <a:lstStyle/>
            <a:p>
              <a:r>
                <a:rPr lang="en-CA" sz="1000" dirty="0"/>
                <a:t>Scope of data to be made available | Commercials | Licensing and usage issues | Compliance | Support (data points from multiple sources might appear to be different, if derived using different parameters, e.g., different values for moving averages)</a:t>
              </a:r>
            </a:p>
          </p:txBody>
        </p:sp>
        <p:sp>
          <p:nvSpPr>
            <p:cNvPr id="46" name="TextBox 45">
              <a:extLst>
                <a:ext uri="{FF2B5EF4-FFF2-40B4-BE49-F238E27FC236}">
                  <a16:creationId xmlns:a16="http://schemas.microsoft.com/office/drawing/2014/main" id="{3049D3ED-7A6E-2811-23EF-3BCD2A75861B}"/>
                </a:ext>
              </a:extLst>
            </p:cNvPr>
            <p:cNvSpPr txBox="1"/>
            <p:nvPr/>
          </p:nvSpPr>
          <p:spPr>
            <a:xfrm>
              <a:off x="1794008" y="2464818"/>
              <a:ext cx="9505915" cy="307777"/>
            </a:xfrm>
            <a:prstGeom prst="rect">
              <a:avLst/>
            </a:prstGeom>
            <a:noFill/>
          </p:spPr>
          <p:txBody>
            <a:bodyPr wrap="square" lIns="0" tIns="0" rIns="0" bIns="0" rtlCol="0">
              <a:spAutoFit/>
            </a:bodyPr>
            <a:lstStyle/>
            <a:p>
              <a:r>
                <a:rPr lang="en-CA" sz="1000" dirty="0">
                  <a:solidFill>
                    <a:schemeClr val="accent1"/>
                  </a:solidFill>
                </a:rPr>
                <a:t>Common interface for end user and LSEG support (where warranted); Ability to convert each “Support” instance into a learning experience so that end-users leave the session with a fuller understanding of: scope | methodology | functionality | limitations (where warranted) </a:t>
              </a:r>
            </a:p>
          </p:txBody>
        </p:sp>
      </p:grpSp>
      <p:grpSp>
        <p:nvGrpSpPr>
          <p:cNvPr id="30" name="Group 29">
            <a:extLst>
              <a:ext uri="{FF2B5EF4-FFF2-40B4-BE49-F238E27FC236}">
                <a16:creationId xmlns:a16="http://schemas.microsoft.com/office/drawing/2014/main" id="{1BA3CD85-5DAC-43B1-8316-5FB5E167EFC8}"/>
              </a:ext>
            </a:extLst>
          </p:cNvPr>
          <p:cNvGrpSpPr/>
          <p:nvPr/>
        </p:nvGrpSpPr>
        <p:grpSpPr>
          <a:xfrm>
            <a:off x="1794008" y="3143169"/>
            <a:ext cx="9505915" cy="515586"/>
            <a:chOff x="1794008" y="2983081"/>
            <a:chExt cx="9505915" cy="515586"/>
          </a:xfrm>
        </p:grpSpPr>
        <p:sp>
          <p:nvSpPr>
            <p:cNvPr id="45" name="TextBox 44">
              <a:extLst>
                <a:ext uri="{FF2B5EF4-FFF2-40B4-BE49-F238E27FC236}">
                  <a16:creationId xmlns:a16="http://schemas.microsoft.com/office/drawing/2014/main" id="{AFFD07FB-90F8-B923-573F-2F59F6FB282D}"/>
                </a:ext>
              </a:extLst>
            </p:cNvPr>
            <p:cNvSpPr txBox="1"/>
            <p:nvPr/>
          </p:nvSpPr>
          <p:spPr>
            <a:xfrm>
              <a:off x="1794008" y="2983081"/>
              <a:ext cx="9243377" cy="153888"/>
            </a:xfrm>
            <a:prstGeom prst="rect">
              <a:avLst/>
            </a:prstGeom>
            <a:noFill/>
          </p:spPr>
          <p:txBody>
            <a:bodyPr wrap="square" lIns="0" tIns="0" rIns="0" bIns="0" rtlCol="0">
              <a:spAutoFit/>
            </a:bodyPr>
            <a:lstStyle/>
            <a:p>
              <a:r>
                <a:rPr lang="en-CA" sz="1000" dirty="0"/>
                <a:t>Range of data: news, conference call transcripts, weather, shipping, labour news / strike action, regulatory news, commentary</a:t>
              </a:r>
            </a:p>
          </p:txBody>
        </p:sp>
        <p:sp>
          <p:nvSpPr>
            <p:cNvPr id="54" name="TextBox 53">
              <a:extLst>
                <a:ext uri="{FF2B5EF4-FFF2-40B4-BE49-F238E27FC236}">
                  <a16:creationId xmlns:a16="http://schemas.microsoft.com/office/drawing/2014/main" id="{5D43DC5F-C6FA-8811-BF7E-4AB4D071AD6F}"/>
                </a:ext>
              </a:extLst>
            </p:cNvPr>
            <p:cNvSpPr txBox="1"/>
            <p:nvPr/>
          </p:nvSpPr>
          <p:spPr>
            <a:xfrm>
              <a:off x="1794008" y="3190890"/>
              <a:ext cx="9505915" cy="307777"/>
            </a:xfrm>
            <a:prstGeom prst="rect">
              <a:avLst/>
            </a:prstGeom>
            <a:noFill/>
          </p:spPr>
          <p:txBody>
            <a:bodyPr wrap="square" lIns="0" tIns="0" rIns="0" bIns="0" rtlCol="0">
              <a:spAutoFit/>
            </a:bodyPr>
            <a:lstStyle/>
            <a:p>
              <a:r>
                <a:rPr lang="en-CA" sz="1000" dirty="0">
                  <a:solidFill>
                    <a:schemeClr val="accent1"/>
                  </a:solidFill>
                </a:rPr>
                <a:t>Identification of what is actually relevant to the user’s immediate needs – based on behaviour, usage patterns, as well as covenants and contracts</a:t>
              </a:r>
            </a:p>
            <a:p>
              <a:r>
                <a:rPr lang="en-CA" sz="1000" dirty="0">
                  <a:solidFill>
                    <a:schemeClr val="accent1"/>
                  </a:solidFill>
                </a:rPr>
                <a:t>Familiarizing customer support with full range of what LSEG, and a particular customer,  has access to </a:t>
              </a:r>
            </a:p>
          </p:txBody>
        </p:sp>
      </p:grpSp>
      <p:grpSp>
        <p:nvGrpSpPr>
          <p:cNvPr id="29" name="Group 28">
            <a:extLst>
              <a:ext uri="{FF2B5EF4-FFF2-40B4-BE49-F238E27FC236}">
                <a16:creationId xmlns:a16="http://schemas.microsoft.com/office/drawing/2014/main" id="{A49486AC-03CD-41C9-8014-D5C3EF8AC072}"/>
              </a:ext>
            </a:extLst>
          </p:cNvPr>
          <p:cNvGrpSpPr/>
          <p:nvPr/>
        </p:nvGrpSpPr>
        <p:grpSpPr>
          <a:xfrm>
            <a:off x="1794008" y="3946186"/>
            <a:ext cx="10080471" cy="669474"/>
            <a:chOff x="1794008" y="3863042"/>
            <a:chExt cx="10080471" cy="669474"/>
          </a:xfrm>
        </p:grpSpPr>
        <p:sp>
          <p:nvSpPr>
            <p:cNvPr id="66" name="TextBox 65">
              <a:extLst>
                <a:ext uri="{FF2B5EF4-FFF2-40B4-BE49-F238E27FC236}">
                  <a16:creationId xmlns:a16="http://schemas.microsoft.com/office/drawing/2014/main" id="{EEB05773-E135-3BE7-E11C-E1686F020C4E}"/>
                </a:ext>
              </a:extLst>
            </p:cNvPr>
            <p:cNvSpPr txBox="1"/>
            <p:nvPr/>
          </p:nvSpPr>
          <p:spPr>
            <a:xfrm>
              <a:off x="6329680" y="4070851"/>
              <a:ext cx="5544799" cy="461665"/>
            </a:xfrm>
            <a:prstGeom prst="rect">
              <a:avLst/>
            </a:prstGeom>
            <a:noFill/>
          </p:spPr>
          <p:txBody>
            <a:bodyPr wrap="square" lIns="0" tIns="0" rIns="0" bIns="0" rtlCol="0">
              <a:spAutoFit/>
            </a:bodyPr>
            <a:lstStyle/>
            <a:p>
              <a:r>
                <a:rPr lang="en-CA" sz="1000" dirty="0">
                  <a:solidFill>
                    <a:schemeClr val="accent1"/>
                  </a:solidFill>
                </a:rPr>
                <a:t>Linking across multiple data sources – internal and external</a:t>
              </a:r>
            </a:p>
            <a:p>
              <a:r>
                <a:rPr lang="en-CA" sz="1000" dirty="0">
                  <a:solidFill>
                    <a:schemeClr val="accent1"/>
                  </a:solidFill>
                </a:rPr>
                <a:t>Linking customer support to info re: internal data (date, sources, assumptions, gaps, etc.) – </a:t>
              </a:r>
              <a:r>
                <a:rPr lang="en-CA" sz="1000" i="1" dirty="0">
                  <a:solidFill>
                    <a:schemeClr val="accent1"/>
                  </a:solidFill>
                </a:rPr>
                <a:t>could be the same as the customer-facing solution,  which converts a “help” session into “training”</a:t>
              </a:r>
              <a:endParaRPr lang="en-CA" sz="1000" dirty="0">
                <a:solidFill>
                  <a:schemeClr val="accent1"/>
                </a:solidFill>
              </a:endParaRPr>
            </a:p>
          </p:txBody>
        </p:sp>
        <p:sp>
          <p:nvSpPr>
            <p:cNvPr id="60" name="TextBox 59">
              <a:extLst>
                <a:ext uri="{FF2B5EF4-FFF2-40B4-BE49-F238E27FC236}">
                  <a16:creationId xmlns:a16="http://schemas.microsoft.com/office/drawing/2014/main" id="{875DE875-080E-7DA1-3D34-F8439F6C71F5}"/>
                </a:ext>
              </a:extLst>
            </p:cNvPr>
            <p:cNvSpPr txBox="1"/>
            <p:nvPr/>
          </p:nvSpPr>
          <p:spPr>
            <a:xfrm>
              <a:off x="1794008" y="3863042"/>
              <a:ext cx="9246136" cy="153888"/>
            </a:xfrm>
            <a:prstGeom prst="rect">
              <a:avLst/>
            </a:prstGeom>
            <a:noFill/>
          </p:spPr>
          <p:txBody>
            <a:bodyPr wrap="square" lIns="0" tIns="0" rIns="0" bIns="0" rtlCol="0">
              <a:spAutoFit/>
            </a:bodyPr>
            <a:lstStyle/>
            <a:p>
              <a:r>
                <a:rPr lang="en-CA" sz="1000" dirty="0"/>
                <a:t>Ability to link to multiple databases and draw relevant information – both quantitative and natural language data (structured for cross-reference and access)</a:t>
              </a:r>
            </a:p>
          </p:txBody>
        </p:sp>
        <p:sp>
          <p:nvSpPr>
            <p:cNvPr id="65" name="TextBox 64">
              <a:extLst>
                <a:ext uri="{FF2B5EF4-FFF2-40B4-BE49-F238E27FC236}">
                  <a16:creationId xmlns:a16="http://schemas.microsoft.com/office/drawing/2014/main" id="{1E3E48E3-F6DF-A69B-6EC3-A82792737272}"/>
                </a:ext>
              </a:extLst>
            </p:cNvPr>
            <p:cNvSpPr txBox="1"/>
            <p:nvPr/>
          </p:nvSpPr>
          <p:spPr>
            <a:xfrm>
              <a:off x="1794009" y="4070851"/>
              <a:ext cx="3661912" cy="461665"/>
            </a:xfrm>
            <a:prstGeom prst="rect">
              <a:avLst/>
            </a:prstGeom>
            <a:noFill/>
          </p:spPr>
          <p:txBody>
            <a:bodyPr wrap="square" lIns="0" tIns="0" rIns="0" bIns="0" rtlCol="0">
              <a:spAutoFit/>
            </a:bodyPr>
            <a:lstStyle/>
            <a:p>
              <a:r>
                <a:rPr lang="en-CA" sz="1000" dirty="0">
                  <a:solidFill>
                    <a:schemeClr val="accent1"/>
                  </a:solidFill>
                </a:rPr>
                <a:t>Using appropriate tagging to structure natural language data </a:t>
              </a:r>
            </a:p>
            <a:p>
              <a:r>
                <a:rPr lang="en-CA" sz="1000" dirty="0">
                  <a:solidFill>
                    <a:schemeClr val="accent1"/>
                  </a:solidFill>
                </a:rPr>
                <a:t>Training customer support on tagging and full scope of data available </a:t>
              </a:r>
            </a:p>
          </p:txBody>
        </p:sp>
      </p:grpSp>
      <p:grpSp>
        <p:nvGrpSpPr>
          <p:cNvPr id="28" name="Group 27">
            <a:extLst>
              <a:ext uri="{FF2B5EF4-FFF2-40B4-BE49-F238E27FC236}">
                <a16:creationId xmlns:a16="http://schemas.microsoft.com/office/drawing/2014/main" id="{1C9A7E05-17B6-462B-9097-619C96A6DBD1}"/>
              </a:ext>
            </a:extLst>
          </p:cNvPr>
          <p:cNvGrpSpPr/>
          <p:nvPr/>
        </p:nvGrpSpPr>
        <p:grpSpPr>
          <a:xfrm>
            <a:off x="1794008" y="4826147"/>
            <a:ext cx="10092971" cy="669474"/>
            <a:chOff x="1794008" y="4743003"/>
            <a:chExt cx="10092971" cy="669474"/>
          </a:xfrm>
        </p:grpSpPr>
        <p:sp>
          <p:nvSpPr>
            <p:cNvPr id="74" name="TextBox 73">
              <a:extLst>
                <a:ext uri="{FF2B5EF4-FFF2-40B4-BE49-F238E27FC236}">
                  <a16:creationId xmlns:a16="http://schemas.microsoft.com/office/drawing/2014/main" id="{C6BE8464-4C05-5158-3249-27F886890734}"/>
                </a:ext>
              </a:extLst>
            </p:cNvPr>
            <p:cNvSpPr txBox="1"/>
            <p:nvPr/>
          </p:nvSpPr>
          <p:spPr>
            <a:xfrm>
              <a:off x="6327918" y="4950812"/>
              <a:ext cx="5559061" cy="461665"/>
            </a:xfrm>
            <a:prstGeom prst="rect">
              <a:avLst/>
            </a:prstGeom>
            <a:noFill/>
          </p:spPr>
          <p:txBody>
            <a:bodyPr wrap="square" lIns="0" tIns="0" rIns="0" bIns="0" rtlCol="0">
              <a:spAutoFit/>
            </a:bodyPr>
            <a:lstStyle/>
            <a:p>
              <a:r>
                <a:rPr lang="en-CA" sz="1000" dirty="0">
                  <a:solidFill>
                    <a:schemeClr val="accent1"/>
                  </a:solidFill>
                </a:rPr>
                <a:t>Differentiating between LSEG and non-LSEG data – within an LSEG CX framework</a:t>
              </a:r>
            </a:p>
            <a:p>
              <a:r>
                <a:rPr lang="en-CA" sz="1000" dirty="0">
                  <a:solidFill>
                    <a:schemeClr val="accent1"/>
                  </a:solidFill>
                </a:rPr>
                <a:t>Providing appropriate customer support (e.g., on methodology questions) on LSEG data, and language for handling requests about non-LSEG data</a:t>
              </a:r>
            </a:p>
          </p:txBody>
        </p:sp>
        <p:sp>
          <p:nvSpPr>
            <p:cNvPr id="70" name="TextBox 69">
              <a:extLst>
                <a:ext uri="{FF2B5EF4-FFF2-40B4-BE49-F238E27FC236}">
                  <a16:creationId xmlns:a16="http://schemas.microsoft.com/office/drawing/2014/main" id="{6039935B-8869-DA4E-088E-7830576C1807}"/>
                </a:ext>
              </a:extLst>
            </p:cNvPr>
            <p:cNvSpPr txBox="1"/>
            <p:nvPr/>
          </p:nvSpPr>
          <p:spPr>
            <a:xfrm>
              <a:off x="1794008" y="4743003"/>
              <a:ext cx="9243379" cy="153888"/>
            </a:xfrm>
            <a:prstGeom prst="rect">
              <a:avLst/>
            </a:prstGeom>
            <a:noFill/>
          </p:spPr>
          <p:txBody>
            <a:bodyPr wrap="square" lIns="0" tIns="0" rIns="0" bIns="0" rtlCol="0">
              <a:spAutoFit/>
            </a:bodyPr>
            <a:lstStyle/>
            <a:p>
              <a:r>
                <a:rPr lang="en-CA" sz="1000" dirty="0"/>
                <a:t>Visual affordances to inform user of contextual availability of multiple sources</a:t>
              </a:r>
            </a:p>
          </p:txBody>
        </p:sp>
        <p:sp>
          <p:nvSpPr>
            <p:cNvPr id="73" name="TextBox 72">
              <a:extLst>
                <a:ext uri="{FF2B5EF4-FFF2-40B4-BE49-F238E27FC236}">
                  <a16:creationId xmlns:a16="http://schemas.microsoft.com/office/drawing/2014/main" id="{794EE0E2-8D67-C900-8F19-47102B52FF7C}"/>
                </a:ext>
              </a:extLst>
            </p:cNvPr>
            <p:cNvSpPr txBox="1"/>
            <p:nvPr/>
          </p:nvSpPr>
          <p:spPr>
            <a:xfrm>
              <a:off x="1794008" y="4950812"/>
              <a:ext cx="3777414" cy="461665"/>
            </a:xfrm>
            <a:prstGeom prst="rect">
              <a:avLst/>
            </a:prstGeom>
            <a:noFill/>
          </p:spPr>
          <p:txBody>
            <a:bodyPr wrap="square" lIns="0" tIns="0" rIns="0" bIns="0" rtlCol="0">
              <a:spAutoFit/>
            </a:bodyPr>
            <a:lstStyle/>
            <a:p>
              <a:r>
                <a:rPr lang="en-CA" sz="1000" dirty="0">
                  <a:solidFill>
                    <a:schemeClr val="accent1"/>
                  </a:solidFill>
                </a:rPr>
                <a:t>Using UX protocols consistent with other peer offerings</a:t>
              </a:r>
            </a:p>
            <a:p>
              <a:r>
                <a:rPr lang="en-CA" sz="1000" dirty="0">
                  <a:solidFill>
                    <a:schemeClr val="accent1"/>
                  </a:solidFill>
                </a:rPr>
                <a:t>Using anticipatory UX to call user’s attention to contextual info | training customer support </a:t>
              </a:r>
            </a:p>
          </p:txBody>
        </p:sp>
      </p:grpSp>
      <p:grpSp>
        <p:nvGrpSpPr>
          <p:cNvPr id="25" name="Group 24">
            <a:extLst>
              <a:ext uri="{FF2B5EF4-FFF2-40B4-BE49-F238E27FC236}">
                <a16:creationId xmlns:a16="http://schemas.microsoft.com/office/drawing/2014/main" id="{B3639551-35C7-4758-8D4F-6C18D90DAD1B}"/>
              </a:ext>
            </a:extLst>
          </p:cNvPr>
          <p:cNvGrpSpPr/>
          <p:nvPr/>
        </p:nvGrpSpPr>
        <p:grpSpPr>
          <a:xfrm>
            <a:off x="1794008" y="5783051"/>
            <a:ext cx="10092971" cy="515588"/>
            <a:chOff x="1794008" y="5622964"/>
            <a:chExt cx="10092971" cy="515588"/>
          </a:xfrm>
        </p:grpSpPr>
        <p:sp>
          <p:nvSpPr>
            <p:cNvPr id="76" name="TextBox 75">
              <a:extLst>
                <a:ext uri="{FF2B5EF4-FFF2-40B4-BE49-F238E27FC236}">
                  <a16:creationId xmlns:a16="http://schemas.microsoft.com/office/drawing/2014/main" id="{CD3A5A2B-1315-5770-C24D-D6FA37A0D7DC}"/>
                </a:ext>
              </a:extLst>
            </p:cNvPr>
            <p:cNvSpPr txBox="1"/>
            <p:nvPr/>
          </p:nvSpPr>
          <p:spPr>
            <a:xfrm>
              <a:off x="1794008" y="5622964"/>
              <a:ext cx="9243377" cy="153888"/>
            </a:xfrm>
            <a:prstGeom prst="rect">
              <a:avLst/>
            </a:prstGeom>
            <a:noFill/>
          </p:spPr>
          <p:txBody>
            <a:bodyPr wrap="square" lIns="0" tIns="0" rIns="0" bIns="0" rtlCol="0">
              <a:spAutoFit/>
            </a:bodyPr>
            <a:lstStyle/>
            <a:p>
              <a:r>
                <a:rPr lang="en-CA" sz="1000" dirty="0"/>
                <a:t>Coherent display of information from multiple sources from single point on interface in a way that aids insight </a:t>
              </a:r>
            </a:p>
          </p:txBody>
        </p:sp>
        <p:sp>
          <p:nvSpPr>
            <p:cNvPr id="77" name="TextBox 76">
              <a:extLst>
                <a:ext uri="{FF2B5EF4-FFF2-40B4-BE49-F238E27FC236}">
                  <a16:creationId xmlns:a16="http://schemas.microsoft.com/office/drawing/2014/main" id="{B082068E-4394-E5C3-C245-81C3A7937B91}"/>
                </a:ext>
              </a:extLst>
            </p:cNvPr>
            <p:cNvSpPr txBox="1"/>
            <p:nvPr/>
          </p:nvSpPr>
          <p:spPr>
            <a:xfrm>
              <a:off x="1794008" y="5830775"/>
              <a:ext cx="3252602" cy="307777"/>
            </a:xfrm>
            <a:prstGeom prst="rect">
              <a:avLst/>
            </a:prstGeom>
            <a:noFill/>
          </p:spPr>
          <p:txBody>
            <a:bodyPr wrap="square" lIns="0" tIns="0" rIns="0" bIns="0" rtlCol="0">
              <a:spAutoFit/>
            </a:bodyPr>
            <a:lstStyle/>
            <a:p>
              <a:r>
                <a:rPr lang="en-CA" sz="1000" dirty="0">
                  <a:solidFill>
                    <a:schemeClr val="accent1"/>
                  </a:solidFill>
                </a:rPr>
                <a:t>Contextual, from chart, with attendant editorial functionality (e.g., export)</a:t>
              </a:r>
            </a:p>
          </p:txBody>
        </p:sp>
        <p:sp>
          <p:nvSpPr>
            <p:cNvPr id="78" name="TextBox 77">
              <a:extLst>
                <a:ext uri="{FF2B5EF4-FFF2-40B4-BE49-F238E27FC236}">
                  <a16:creationId xmlns:a16="http://schemas.microsoft.com/office/drawing/2014/main" id="{459E04BD-B8E1-BA3C-24AD-6A5864674640}"/>
                </a:ext>
              </a:extLst>
            </p:cNvPr>
            <p:cNvSpPr txBox="1"/>
            <p:nvPr/>
          </p:nvSpPr>
          <p:spPr>
            <a:xfrm>
              <a:off x="6327918" y="5830775"/>
              <a:ext cx="5559061" cy="307777"/>
            </a:xfrm>
            <a:prstGeom prst="rect">
              <a:avLst/>
            </a:prstGeom>
            <a:noFill/>
          </p:spPr>
          <p:txBody>
            <a:bodyPr wrap="square" lIns="0" tIns="0" rIns="0" bIns="0" rtlCol="0">
              <a:spAutoFit/>
            </a:bodyPr>
            <a:lstStyle/>
            <a:p>
              <a:r>
                <a:rPr lang="en-CA" sz="1000" dirty="0">
                  <a:solidFill>
                    <a:schemeClr val="accent1"/>
                  </a:solidFill>
                </a:rPr>
                <a:t>Showcasing links to wide range of sources – including external to LSEG</a:t>
              </a:r>
            </a:p>
            <a:p>
              <a:r>
                <a:rPr lang="en-CA" sz="1000" dirty="0">
                  <a:solidFill>
                    <a:schemeClr val="accent1"/>
                  </a:solidFill>
                </a:rPr>
                <a:t>Access to methodology notes, where warranted – for both Employees and End Users</a:t>
              </a:r>
            </a:p>
          </p:txBody>
        </p:sp>
      </p:grpSp>
      <p:sp>
        <p:nvSpPr>
          <p:cNvPr id="27" name="TextBox 26">
            <a:extLst>
              <a:ext uri="{FF2B5EF4-FFF2-40B4-BE49-F238E27FC236}">
                <a16:creationId xmlns:a16="http://schemas.microsoft.com/office/drawing/2014/main" id="{DE28316B-F0DD-49B2-BAF1-B232BA697E21}"/>
              </a:ext>
            </a:extLst>
          </p:cNvPr>
          <p:cNvSpPr txBox="1"/>
          <p:nvPr/>
        </p:nvSpPr>
        <p:spPr>
          <a:xfrm>
            <a:off x="477520" y="383458"/>
            <a:ext cx="10596880" cy="553998"/>
          </a:xfrm>
          <a:prstGeom prst="rect">
            <a:avLst/>
          </a:prstGeom>
          <a:noFill/>
        </p:spPr>
        <p:txBody>
          <a:bodyPr wrap="square" lIns="0" tIns="0" rIns="0" bIns="0">
            <a:spAutoFit/>
          </a:bodyPr>
          <a:lstStyle/>
          <a:p>
            <a:r>
              <a:rPr lang="en-GB" sz="3600" b="1" spc="-100" dirty="0">
                <a:solidFill>
                  <a:schemeClr val="accent1"/>
                </a:solidFill>
                <a:latin typeface="Arial" panose="020B0604020202020204" pitchFamily="34" charset="0"/>
              </a:rPr>
              <a:t>A winning experience to meet challenges</a:t>
            </a:r>
          </a:p>
        </p:txBody>
      </p:sp>
      <p:cxnSp>
        <p:nvCxnSpPr>
          <p:cNvPr id="56" name="Straight Connector 55">
            <a:extLst>
              <a:ext uri="{FF2B5EF4-FFF2-40B4-BE49-F238E27FC236}">
                <a16:creationId xmlns:a16="http://schemas.microsoft.com/office/drawing/2014/main" id="{02AAD696-245E-4608-9F9F-352E2A04A9EC}"/>
              </a:ext>
            </a:extLst>
          </p:cNvPr>
          <p:cNvCxnSpPr>
            <a:cxnSpLocks/>
          </p:cNvCxnSpPr>
          <p:nvPr/>
        </p:nvCxnSpPr>
        <p:spPr>
          <a:xfrm>
            <a:off x="1757680" y="2960982"/>
            <a:ext cx="10434319"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0503030-9C3E-4B51-8703-042FA5EBB58B}"/>
              </a:ext>
            </a:extLst>
          </p:cNvPr>
          <p:cNvCxnSpPr>
            <a:cxnSpLocks/>
          </p:cNvCxnSpPr>
          <p:nvPr/>
        </p:nvCxnSpPr>
        <p:spPr>
          <a:xfrm>
            <a:off x="1757680" y="3840943"/>
            <a:ext cx="10434319"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0B6D88A-24E1-4AB8-84CA-652B1929DB89}"/>
              </a:ext>
            </a:extLst>
          </p:cNvPr>
          <p:cNvCxnSpPr>
            <a:cxnSpLocks/>
          </p:cNvCxnSpPr>
          <p:nvPr/>
        </p:nvCxnSpPr>
        <p:spPr>
          <a:xfrm>
            <a:off x="1757680" y="4720904"/>
            <a:ext cx="10434319"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23EEE5C-35CA-4234-A25A-D84299ED1CD7}"/>
              </a:ext>
            </a:extLst>
          </p:cNvPr>
          <p:cNvCxnSpPr>
            <a:cxnSpLocks/>
          </p:cNvCxnSpPr>
          <p:nvPr/>
        </p:nvCxnSpPr>
        <p:spPr>
          <a:xfrm>
            <a:off x="1757680" y="5600865"/>
            <a:ext cx="10434319" cy="0"/>
          </a:xfrm>
          <a:prstGeom prst="line">
            <a:avLst/>
          </a:prstGeom>
          <a:ln w="95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688176"/>
      </p:ext>
    </p:extLst>
  </p:cSld>
  <p:clrMapOvr>
    <a:masterClrMapping/>
  </p:clrMapOvr>
  <p:transition spd="slow">
    <p:strips/>
  </p:transition>
</p:sld>
</file>

<file path=ppt/theme/theme1.xml><?xml version="1.0" encoding="utf-8"?>
<a:theme xmlns:a="http://schemas.openxmlformats.org/drawingml/2006/main" name="P52020">
  <a:themeElements>
    <a:clrScheme name="Phase 5">
      <a:dk1>
        <a:srgbClr val="20201F"/>
      </a:dk1>
      <a:lt1>
        <a:srgbClr val="FFFFFF"/>
      </a:lt1>
      <a:dk2>
        <a:srgbClr val="0086BF"/>
      </a:dk2>
      <a:lt2>
        <a:srgbClr val="EEECE1"/>
      </a:lt2>
      <a:accent1>
        <a:srgbClr val="0086BF"/>
      </a:accent1>
      <a:accent2>
        <a:srgbClr val="20201F"/>
      </a:accent2>
      <a:accent3>
        <a:srgbClr val="E57100"/>
      </a:accent3>
      <a:accent4>
        <a:srgbClr val="78BE20"/>
      </a:accent4>
      <a:accent5>
        <a:srgbClr val="A7ABAA"/>
      </a:accent5>
      <a:accent6>
        <a:srgbClr val="2CCCD3"/>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800" smtClean="0">
            <a:latin typeface="Arial" charset="0"/>
            <a:ea typeface="Arial" charset="0"/>
            <a:cs typeface="Arial"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52020" id="{148F0BF3-5CEC-4046-8B94-3392A12DD228}" vid="{5673EFE7-5E5A-104A-B223-1B543F454B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1EF944470554B47B3BE57E37FB898F2" ma:contentTypeVersion="17" ma:contentTypeDescription="Create a new document." ma:contentTypeScope="" ma:versionID="13ece2d9e88a02deedc97782b97cac0c">
  <xsd:schema xmlns:xsd="http://www.w3.org/2001/XMLSchema" xmlns:xs="http://www.w3.org/2001/XMLSchema" xmlns:p="http://schemas.microsoft.com/office/2006/metadata/properties" xmlns:ns2="b4fd8a6a-52db-4ebd-ac26-01922b362d32" xmlns:ns3="e1dce412-4082-4b70-b1e0-803214f5a35f" targetNamespace="http://schemas.microsoft.com/office/2006/metadata/properties" ma:root="true" ma:fieldsID="9bc7a9f858f1b53d033b5c3dada88bbb" ns2:_="" ns3:_="">
    <xsd:import namespace="b4fd8a6a-52db-4ebd-ac26-01922b362d32"/>
    <xsd:import namespace="e1dce412-4082-4b70-b1e0-803214f5a35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fd8a6a-52db-4ebd-ac26-01922b362d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adb1fdc-3444-452b-a919-dd310e18c70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dce412-4082-4b70-b1e0-803214f5a35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25f9088-7b07-4f29-ad0b-0b5c05be8553}" ma:internalName="TaxCatchAll" ma:showField="CatchAllData" ma:web="e1dce412-4082-4b70-b1e0-803214f5a3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1dce412-4082-4b70-b1e0-803214f5a35f">
      <UserInfo>
        <DisplayName>Arnie Guha</DisplayName>
        <AccountId>24</AccountId>
        <AccountType/>
      </UserInfo>
      <UserInfo>
        <DisplayName>Ayan Abdi</DisplayName>
        <AccountId>15</AccountId>
        <AccountType/>
      </UserInfo>
      <UserInfo>
        <DisplayName>Colin Anderson</DisplayName>
        <AccountId>14</AccountId>
        <AccountType/>
      </UserInfo>
      <UserInfo>
        <DisplayName>SharingLinks.f0468773-83a0-46da-bb13-30e52c9c761a.Flexible.028d1117-160b-48ff-92a4-b6c8b257e9fb</DisplayName>
        <AccountId>36</AccountId>
        <AccountType/>
      </UserInfo>
      <UserInfo>
        <DisplayName>SharingLinks.4cf930ae-360b-4d6c-9c23-cb33288f1d08.Flexible.d7cf54ba-53ec-4236-bfc8-c5dbe97ff1a0</DisplayName>
        <AccountId>91</AccountId>
        <AccountType/>
      </UserInfo>
      <UserInfo>
        <DisplayName>Stephan Sigaud</DisplayName>
        <AccountId>23</AccountId>
        <AccountType/>
      </UserInfo>
    </SharedWithUsers>
    <lcf76f155ced4ddcb4097134ff3c332f xmlns="b4fd8a6a-52db-4ebd-ac26-01922b362d32">
      <Terms xmlns="http://schemas.microsoft.com/office/infopath/2007/PartnerControls"/>
    </lcf76f155ced4ddcb4097134ff3c332f>
    <TaxCatchAll xmlns="e1dce412-4082-4b70-b1e0-803214f5a35f" xsi:nil="true"/>
  </documentManagement>
</p:properties>
</file>

<file path=customXml/itemProps1.xml><?xml version="1.0" encoding="utf-8"?>
<ds:datastoreItem xmlns:ds="http://schemas.openxmlformats.org/officeDocument/2006/customXml" ds:itemID="{0623CE5E-D0A7-4EE1-8B74-7062451CF374}">
  <ds:schemaRefs>
    <ds:schemaRef ds:uri="http://schemas.microsoft.com/sharepoint/v3/contenttype/forms"/>
  </ds:schemaRefs>
</ds:datastoreItem>
</file>

<file path=customXml/itemProps2.xml><?xml version="1.0" encoding="utf-8"?>
<ds:datastoreItem xmlns:ds="http://schemas.openxmlformats.org/officeDocument/2006/customXml" ds:itemID="{7ADFDCD5-8063-4CC5-95BA-217FF3561552}"/>
</file>

<file path=customXml/itemProps3.xml><?xml version="1.0" encoding="utf-8"?>
<ds:datastoreItem xmlns:ds="http://schemas.openxmlformats.org/officeDocument/2006/customXml" ds:itemID="{88F4CBD4-C5B5-4E64-B9A1-57710E69512D}">
  <ds:schemaRefs>
    <ds:schemaRef ds:uri="http://purl.org/dc/dcmitype/"/>
    <ds:schemaRef ds:uri="http://purl.org/dc/elements/1.1/"/>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purl.org/dc/terms/"/>
    <ds:schemaRef ds:uri="http://schemas.microsoft.com/office/infopath/2007/PartnerControls"/>
    <ds:schemaRef ds:uri="e1dce412-4082-4b70-b1e0-803214f5a35f"/>
    <ds:schemaRef ds:uri="b4fd8a6a-52db-4ebd-ac26-01922b362d32"/>
  </ds:schemaRefs>
</ds:datastoreItem>
</file>

<file path=docProps/app.xml><?xml version="1.0" encoding="utf-8"?>
<Properties xmlns="http://schemas.openxmlformats.org/officeDocument/2006/extended-properties" xmlns:vt="http://schemas.openxmlformats.org/officeDocument/2006/docPropsVTypes">
  <Template>P52020</Template>
  <TotalTime>9255</TotalTime>
  <Words>1706</Words>
  <Application>Microsoft Office PowerPoint</Application>
  <PresentationFormat>Widescreen</PresentationFormat>
  <Paragraphs>186</Paragraphs>
  <Slides>15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Arial</vt:lpstr>
      <vt:lpstr>Arial Black</vt:lpstr>
      <vt:lpstr>Calibri</vt:lpstr>
      <vt:lpstr>Wingdings</vt:lpstr>
      <vt:lpstr>P52020</vt:lpstr>
      <vt:lpstr>Reuniting with the X:   How to Deliver a Winning Experience Across Channels and Constituencies</vt:lpstr>
      <vt:lpstr>Who we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dc:title>
  <dc:creator>Ayan Abdi</dc:creator>
  <cp:lastModifiedBy>Arnie Guha</cp:lastModifiedBy>
  <cp:revision>125</cp:revision>
  <dcterms:created xsi:type="dcterms:W3CDTF">2022-01-10T18:56:29Z</dcterms:created>
  <dcterms:modified xsi:type="dcterms:W3CDTF">2022-06-06T12:18:46Z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0x010100A1EF944470554B47B3BE57E37FB898F2</vt:lpwstr>
  </property>
</Properties>
</file>